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43"/>
  </p:notesMasterIdLst>
  <p:sldIdLst>
    <p:sldId id="256" r:id="rId2"/>
    <p:sldId id="257" r:id="rId3"/>
    <p:sldId id="258" r:id="rId4"/>
    <p:sldId id="260" r:id="rId5"/>
    <p:sldId id="261" r:id="rId6"/>
    <p:sldId id="303" r:id="rId7"/>
    <p:sldId id="262" r:id="rId8"/>
    <p:sldId id="317" r:id="rId9"/>
    <p:sldId id="264" r:id="rId10"/>
    <p:sldId id="263" r:id="rId11"/>
    <p:sldId id="304" r:id="rId12"/>
    <p:sldId id="305" r:id="rId13"/>
    <p:sldId id="306" r:id="rId14"/>
    <p:sldId id="307" r:id="rId15"/>
    <p:sldId id="308" r:id="rId16"/>
    <p:sldId id="319" r:id="rId17"/>
    <p:sldId id="310" r:id="rId18"/>
    <p:sldId id="309" r:id="rId19"/>
    <p:sldId id="314" r:id="rId20"/>
    <p:sldId id="315" r:id="rId21"/>
    <p:sldId id="313" r:id="rId22"/>
    <p:sldId id="312" r:id="rId23"/>
    <p:sldId id="267" r:id="rId24"/>
    <p:sldId id="268" r:id="rId25"/>
    <p:sldId id="269" r:id="rId26"/>
    <p:sldId id="270" r:id="rId27"/>
    <p:sldId id="272" r:id="rId28"/>
    <p:sldId id="273" r:id="rId29"/>
    <p:sldId id="274" r:id="rId30"/>
    <p:sldId id="275" r:id="rId31"/>
    <p:sldId id="277" r:id="rId32"/>
    <p:sldId id="278" r:id="rId33"/>
    <p:sldId id="280" r:id="rId34"/>
    <p:sldId id="281" r:id="rId35"/>
    <p:sldId id="288" r:id="rId36"/>
    <p:sldId id="290" r:id="rId37"/>
    <p:sldId id="292" r:id="rId38"/>
    <p:sldId id="294" r:id="rId39"/>
    <p:sldId id="296" r:id="rId40"/>
    <p:sldId id="297" r:id="rId41"/>
    <p:sldId id="318" r:id="rId42"/>
  </p:sldIdLst>
  <p:sldSz cx="9144000" cy="6858000" type="screen4x3"/>
  <p:notesSz cx="6858000" cy="9144000"/>
  <p:defaultTextStyle>
    <a:defPPr>
      <a:defRPr lang="en-GB"/>
    </a:defPPr>
    <a:lvl1pPr algn="l" defTabSz="449263" rtl="0" fontAlgn="base">
      <a:lnSpc>
        <a:spcPct val="76000"/>
      </a:lnSpc>
      <a:spcBef>
        <a:spcPct val="0"/>
      </a:spcBef>
      <a:spcAft>
        <a:spcPct val="0"/>
      </a:spcAft>
      <a:buClr>
        <a:srgbClr val="000000"/>
      </a:buClr>
      <a:buSzPct val="100000"/>
      <a:buFont typeface="Times New Roman" pitchFamily="18" charset="0"/>
      <a:defRPr kern="1200">
        <a:solidFill>
          <a:schemeClr val="bg1"/>
        </a:solidFill>
        <a:latin typeface="Arial" charset="0"/>
        <a:ea typeface="MS PGothic" pitchFamily="34" charset="-128"/>
        <a:cs typeface="Arial" charset="0"/>
      </a:defRPr>
    </a:lvl1pPr>
    <a:lvl2pPr marL="742950" indent="-285750" algn="l" defTabSz="449263" rtl="0" fontAlgn="base">
      <a:lnSpc>
        <a:spcPct val="76000"/>
      </a:lnSpc>
      <a:spcBef>
        <a:spcPct val="0"/>
      </a:spcBef>
      <a:spcAft>
        <a:spcPct val="0"/>
      </a:spcAft>
      <a:buClr>
        <a:srgbClr val="000000"/>
      </a:buClr>
      <a:buSzPct val="100000"/>
      <a:buFont typeface="Times New Roman" pitchFamily="18" charset="0"/>
      <a:defRPr kern="1200">
        <a:solidFill>
          <a:schemeClr val="bg1"/>
        </a:solidFill>
        <a:latin typeface="Arial" charset="0"/>
        <a:ea typeface="MS PGothic" pitchFamily="34" charset="-128"/>
        <a:cs typeface="Arial" charset="0"/>
      </a:defRPr>
    </a:lvl2pPr>
    <a:lvl3pPr marL="1143000" indent="-228600" algn="l" defTabSz="449263" rtl="0" fontAlgn="base">
      <a:lnSpc>
        <a:spcPct val="76000"/>
      </a:lnSpc>
      <a:spcBef>
        <a:spcPct val="0"/>
      </a:spcBef>
      <a:spcAft>
        <a:spcPct val="0"/>
      </a:spcAft>
      <a:buClr>
        <a:srgbClr val="000000"/>
      </a:buClr>
      <a:buSzPct val="100000"/>
      <a:buFont typeface="Times New Roman" pitchFamily="18" charset="0"/>
      <a:defRPr kern="1200">
        <a:solidFill>
          <a:schemeClr val="bg1"/>
        </a:solidFill>
        <a:latin typeface="Arial" charset="0"/>
        <a:ea typeface="MS PGothic" pitchFamily="34" charset="-128"/>
        <a:cs typeface="Arial" charset="0"/>
      </a:defRPr>
    </a:lvl3pPr>
    <a:lvl4pPr marL="1600200" indent="-228600" algn="l" defTabSz="449263" rtl="0" fontAlgn="base">
      <a:lnSpc>
        <a:spcPct val="76000"/>
      </a:lnSpc>
      <a:spcBef>
        <a:spcPct val="0"/>
      </a:spcBef>
      <a:spcAft>
        <a:spcPct val="0"/>
      </a:spcAft>
      <a:buClr>
        <a:srgbClr val="000000"/>
      </a:buClr>
      <a:buSzPct val="100000"/>
      <a:buFont typeface="Times New Roman" pitchFamily="18" charset="0"/>
      <a:defRPr kern="1200">
        <a:solidFill>
          <a:schemeClr val="bg1"/>
        </a:solidFill>
        <a:latin typeface="Arial" charset="0"/>
        <a:ea typeface="MS PGothic" pitchFamily="34" charset="-128"/>
        <a:cs typeface="Arial" charset="0"/>
      </a:defRPr>
    </a:lvl4pPr>
    <a:lvl5pPr marL="2057400" indent="-228600" algn="l" defTabSz="449263" rtl="0" fontAlgn="base">
      <a:lnSpc>
        <a:spcPct val="76000"/>
      </a:lnSpc>
      <a:spcBef>
        <a:spcPct val="0"/>
      </a:spcBef>
      <a:spcAft>
        <a:spcPct val="0"/>
      </a:spcAft>
      <a:buClr>
        <a:srgbClr val="000000"/>
      </a:buClr>
      <a:buSzPct val="100000"/>
      <a:buFont typeface="Times New Roman" pitchFamily="18" charset="0"/>
      <a:defRPr kern="1200">
        <a:solidFill>
          <a:schemeClr val="bg1"/>
        </a:solidFill>
        <a:latin typeface="Arial" charset="0"/>
        <a:ea typeface="MS PGothic" pitchFamily="34" charset="-128"/>
        <a:cs typeface="Arial" charset="0"/>
      </a:defRPr>
    </a:lvl5pPr>
    <a:lvl6pPr marL="2286000" algn="l" defTabSz="914400" rtl="0" eaLnBrk="1" latinLnBrk="0" hangingPunct="1">
      <a:defRPr kern="1200">
        <a:solidFill>
          <a:schemeClr val="bg1"/>
        </a:solidFill>
        <a:latin typeface="Arial" charset="0"/>
        <a:ea typeface="MS PGothic" pitchFamily="34" charset="-128"/>
        <a:cs typeface="Arial" charset="0"/>
      </a:defRPr>
    </a:lvl6pPr>
    <a:lvl7pPr marL="2743200" algn="l" defTabSz="914400" rtl="0" eaLnBrk="1" latinLnBrk="0" hangingPunct="1">
      <a:defRPr kern="1200">
        <a:solidFill>
          <a:schemeClr val="bg1"/>
        </a:solidFill>
        <a:latin typeface="Arial" charset="0"/>
        <a:ea typeface="MS PGothic" pitchFamily="34" charset="-128"/>
        <a:cs typeface="Arial" charset="0"/>
      </a:defRPr>
    </a:lvl7pPr>
    <a:lvl8pPr marL="3200400" algn="l" defTabSz="914400" rtl="0" eaLnBrk="1" latinLnBrk="0" hangingPunct="1">
      <a:defRPr kern="1200">
        <a:solidFill>
          <a:schemeClr val="bg1"/>
        </a:solidFill>
        <a:latin typeface="Arial" charset="0"/>
        <a:ea typeface="MS PGothic" pitchFamily="34" charset="-128"/>
        <a:cs typeface="Arial" charset="0"/>
      </a:defRPr>
    </a:lvl8pPr>
    <a:lvl9pPr marL="3657600" algn="l" defTabSz="914400" rtl="0" eaLnBrk="1" latinLnBrk="0" hangingPunct="1">
      <a:defRPr kern="1200">
        <a:solidFill>
          <a:schemeClr val="bg1"/>
        </a:solidFill>
        <a:latin typeface="Arial" charset="0"/>
        <a:ea typeface="MS PGothic"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11" autoAdjust="0"/>
  </p:normalViewPr>
  <p:slideViewPr>
    <p:cSldViewPr showGuides="1">
      <p:cViewPr varScale="1">
        <p:scale>
          <a:sx n="64" d="100"/>
          <a:sy n="64" d="100"/>
        </p:scale>
        <p:origin x="-1566"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80" d="100"/>
        <a:sy n="80" d="100"/>
      </p:scale>
      <p:origin x="0" y="0"/>
    </p:cViewPr>
  </p:sorterViewPr>
  <p:notesViewPr>
    <p:cSldViewPr showGuides="1">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80899"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80900"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80901"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80902"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80903" name="AutoShape 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80904" name="AutoShape 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80905" name="AutoShape 8"/>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80906" name="AutoShape 9"/>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80907" name="AutoShape 10"/>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80908" name="AutoShape 1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3084" name="Rectangle 12"/>
          <p:cNvSpPr>
            <a:spLocks noGrp="1" noChangeArrowheads="1"/>
          </p:cNvSpPr>
          <p:nvPr>
            <p:ph type="hdr"/>
          </p:nvPr>
        </p:nvSpPr>
        <p:spPr bwMode="auto">
          <a:xfrm>
            <a:off x="0" y="0"/>
            <a:ext cx="2954338"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nSpc>
                <a:spcPct val="100000"/>
              </a:lnSpc>
              <a:buClrTx/>
              <a:buFontTx/>
              <a:buNone/>
              <a:tabLst>
                <a:tab pos="723900" algn="l"/>
                <a:tab pos="1447800" algn="l"/>
                <a:tab pos="2171700" algn="l"/>
                <a:tab pos="2895600" algn="l"/>
              </a:tabLst>
              <a:defRPr sz="1200">
                <a:solidFill>
                  <a:srgbClr val="000000"/>
                </a:solidFill>
                <a:latin typeface="Times New Roman" pitchFamily="16" charset="0"/>
                <a:ea typeface="+mn-ea"/>
                <a:cs typeface="Arial" charset="0"/>
              </a:defRPr>
            </a:lvl1pPr>
          </a:lstStyle>
          <a:p>
            <a:pPr>
              <a:defRPr/>
            </a:pPr>
            <a:endParaRPr lang="en-GB"/>
          </a:p>
        </p:txBody>
      </p:sp>
      <p:sp>
        <p:nvSpPr>
          <p:cNvPr id="3085" name="Rectangle 13"/>
          <p:cNvSpPr>
            <a:spLocks noGrp="1" noChangeArrowheads="1"/>
          </p:cNvSpPr>
          <p:nvPr>
            <p:ph type="dt"/>
          </p:nvPr>
        </p:nvSpPr>
        <p:spPr bwMode="auto">
          <a:xfrm>
            <a:off x="3884613" y="0"/>
            <a:ext cx="2954337"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lnSpc>
                <a:spcPct val="100000"/>
              </a:lnSpc>
              <a:buClrTx/>
              <a:buFontTx/>
              <a:buNone/>
              <a:tabLst>
                <a:tab pos="723900" algn="l"/>
                <a:tab pos="1447800" algn="l"/>
                <a:tab pos="2171700" algn="l"/>
                <a:tab pos="2895600" algn="l"/>
              </a:tabLst>
              <a:defRPr sz="1200">
                <a:solidFill>
                  <a:srgbClr val="000000"/>
                </a:solidFill>
                <a:latin typeface="Times New Roman" pitchFamily="16" charset="0"/>
                <a:ea typeface="+mn-ea"/>
                <a:cs typeface="Arial" charset="0"/>
              </a:defRPr>
            </a:lvl1pPr>
          </a:lstStyle>
          <a:p>
            <a:pPr>
              <a:defRPr/>
            </a:pPr>
            <a:endParaRPr lang="en-GB"/>
          </a:p>
        </p:txBody>
      </p:sp>
      <p:sp>
        <p:nvSpPr>
          <p:cNvPr id="80911" name="Rectangle 14"/>
          <p:cNvSpPr>
            <a:spLocks noGrp="1" noRot="1" noChangeAspect="1" noChangeArrowheads="1"/>
          </p:cNvSpPr>
          <p:nvPr>
            <p:ph type="sldImg"/>
          </p:nvPr>
        </p:nvSpPr>
        <p:spPr bwMode="auto">
          <a:xfrm>
            <a:off x="1143000" y="685800"/>
            <a:ext cx="4554538"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7" name="Rectangle 15"/>
          <p:cNvSpPr>
            <a:spLocks noGrp="1" noChangeArrowheads="1"/>
          </p:cNvSpPr>
          <p:nvPr>
            <p:ph type="body"/>
          </p:nvPr>
        </p:nvSpPr>
        <p:spPr bwMode="auto">
          <a:xfrm>
            <a:off x="685800" y="4343400"/>
            <a:ext cx="5468938" cy="410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sl-SI" noProof="0" smtClean="0"/>
          </a:p>
        </p:txBody>
      </p:sp>
      <p:sp>
        <p:nvSpPr>
          <p:cNvPr id="3088" name="Rectangle 16"/>
          <p:cNvSpPr>
            <a:spLocks noGrp="1" noChangeArrowheads="1"/>
          </p:cNvSpPr>
          <p:nvPr>
            <p:ph type="ftr"/>
          </p:nvPr>
        </p:nvSpPr>
        <p:spPr bwMode="auto">
          <a:xfrm>
            <a:off x="0" y="8685213"/>
            <a:ext cx="2954338" cy="43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nSpc>
                <a:spcPct val="100000"/>
              </a:lnSpc>
              <a:buClrTx/>
              <a:buFontTx/>
              <a:buNone/>
              <a:tabLst>
                <a:tab pos="723900" algn="l"/>
                <a:tab pos="1447800" algn="l"/>
                <a:tab pos="2171700" algn="l"/>
                <a:tab pos="2895600" algn="l"/>
              </a:tabLst>
              <a:defRPr sz="1200">
                <a:solidFill>
                  <a:srgbClr val="000000"/>
                </a:solidFill>
                <a:latin typeface="Times New Roman" pitchFamily="16" charset="0"/>
                <a:ea typeface="+mn-ea"/>
                <a:cs typeface="Arial" charset="0"/>
              </a:defRPr>
            </a:lvl1pPr>
          </a:lstStyle>
          <a:p>
            <a:pPr>
              <a:defRPr/>
            </a:pPr>
            <a:endParaRPr lang="en-GB"/>
          </a:p>
        </p:txBody>
      </p:sp>
      <p:sp>
        <p:nvSpPr>
          <p:cNvPr id="3089" name="Rectangle 17"/>
          <p:cNvSpPr>
            <a:spLocks noGrp="1" noChangeArrowheads="1"/>
          </p:cNvSpPr>
          <p:nvPr>
            <p:ph type="sldNum"/>
          </p:nvPr>
        </p:nvSpPr>
        <p:spPr bwMode="auto">
          <a:xfrm>
            <a:off x="3884613" y="8685213"/>
            <a:ext cx="2954337" cy="43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lnSpc>
                <a:spcPct val="100000"/>
              </a:lnSpc>
              <a:buClrTx/>
              <a:buFontTx/>
              <a:buNone/>
              <a:tabLst>
                <a:tab pos="723900" algn="l"/>
                <a:tab pos="1447800" algn="l"/>
                <a:tab pos="2171700" algn="l"/>
                <a:tab pos="2895600" algn="l"/>
              </a:tabLst>
              <a:defRPr sz="1200">
                <a:solidFill>
                  <a:srgbClr val="000000"/>
                </a:solidFill>
                <a:latin typeface="Times New Roman" pitchFamily="16" charset="0"/>
                <a:ea typeface="+mn-ea"/>
                <a:cs typeface="Arial" charset="0"/>
              </a:defRPr>
            </a:lvl1pPr>
          </a:lstStyle>
          <a:p>
            <a:pPr>
              <a:defRPr/>
            </a:pPr>
            <a:fld id="{5A580FFC-5957-4EEC-B3E1-A4D6B64B09D2}" type="slidenum">
              <a:rPr lang="en-GB"/>
              <a:pPr>
                <a:defRPr/>
              </a:pPr>
              <a:t>‹#›</a:t>
            </a:fld>
            <a:endParaRPr lang="en-GB"/>
          </a:p>
        </p:txBody>
      </p:sp>
    </p:spTree>
    <p:extLst>
      <p:ext uri="{BB962C8B-B14F-4D97-AF65-F5344CB8AC3E}">
        <p14:creationId xmlns:p14="http://schemas.microsoft.com/office/powerpoint/2010/main" val="398887317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F32F8C9B-6DE7-40CB-A334-0C9B9E32CA41}" type="slidenum">
              <a:rPr lang="en-GB" smtClean="0">
                <a:solidFill>
                  <a:srgbClr val="000000"/>
                </a:solidFill>
                <a:latin typeface="Times New Roman" pitchFamily="18" charset="0"/>
              </a:rPr>
              <a:pPr eaLnBrk="1" hangingPunct="1"/>
              <a:t>1</a:t>
            </a:fld>
            <a:endParaRPr lang="en-GB" smtClean="0">
              <a:solidFill>
                <a:srgbClr val="000000"/>
              </a:solidFill>
              <a:latin typeface="Times New Roman" pitchFamily="18" charset="0"/>
            </a:endParaRPr>
          </a:p>
        </p:txBody>
      </p:sp>
      <p:sp>
        <p:nvSpPr>
          <p:cNvPr id="8192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81924" name="Rectangle 2"/>
          <p:cNvSpPr>
            <a:spLocks noGrp="1" noChangeArrowheads="1"/>
          </p:cNvSpPr>
          <p:nvPr>
            <p:ph type="body"/>
          </p:nvPr>
        </p:nvSpPr>
        <p:spPr>
          <a:xfrm>
            <a:off x="685800" y="4343400"/>
            <a:ext cx="548005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4DD84F97-DB85-47B4-BD9D-2554CBAC4047}" type="slidenum">
              <a:rPr lang="en-GB" smtClean="0">
                <a:solidFill>
                  <a:srgbClr val="000000"/>
                </a:solidFill>
                <a:latin typeface="Times New Roman" pitchFamily="18" charset="0"/>
              </a:rPr>
              <a:pPr eaLnBrk="1" hangingPunct="1"/>
              <a:t>10</a:t>
            </a:fld>
            <a:endParaRPr lang="en-GB" smtClean="0">
              <a:solidFill>
                <a:srgbClr val="000000"/>
              </a:solidFill>
              <a:latin typeface="Times New Roman" pitchFamily="18" charset="0"/>
            </a:endParaRPr>
          </a:p>
        </p:txBody>
      </p:sp>
      <p:sp>
        <p:nvSpPr>
          <p:cNvPr id="9011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90116" name="Rectangle 2"/>
          <p:cNvSpPr>
            <a:spLocks noGrp="1" noChangeArrowheads="1"/>
          </p:cNvSpPr>
          <p:nvPr>
            <p:ph type="body"/>
          </p:nvPr>
        </p:nvSpPr>
        <p:spPr>
          <a:xfrm>
            <a:off x="685800" y="4343400"/>
            <a:ext cx="548005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noFill/>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a:xfrm>
            <a:off x="866775" y="3141663"/>
            <a:ext cx="5486400" cy="3602037"/>
          </a:xfrm>
          <a:noFill/>
        </p:spPr>
        <p:txBody>
          <a:bodyPr/>
          <a:lstStyle/>
          <a:p>
            <a:pPr eaLnBrk="1" hangingPunct="1">
              <a:spcBef>
                <a:spcPct val="0"/>
              </a:spcBef>
              <a:tabLst>
                <a:tab pos="233363" algn="l"/>
              </a:tabLst>
            </a:pPr>
            <a:r>
              <a:rPr lang="en-US" dirty="0" smtClean="0">
                <a:latin typeface="Times New Roman" pitchFamily="18" charset="0"/>
              </a:rPr>
              <a:t>Vaginal delivery of contraceptive hormones has the potential to provide several benefits:</a:t>
            </a:r>
          </a:p>
          <a:p>
            <a:pPr eaLnBrk="1" hangingPunct="1">
              <a:spcBef>
                <a:spcPts val="313"/>
              </a:spcBef>
              <a:tabLst>
                <a:tab pos="233363" algn="l"/>
              </a:tabLst>
            </a:pPr>
            <a:r>
              <a:rPr lang="en-US" dirty="0" smtClean="0">
                <a:latin typeface="Times New Roman" pitchFamily="18" charset="0"/>
              </a:rPr>
              <a:t>•	Secure and discreet anatomical placement</a:t>
            </a:r>
            <a:r>
              <a:rPr lang="en-US" baseline="30000" dirty="0" smtClean="0">
                <a:latin typeface="Times New Roman" pitchFamily="18" charset="0"/>
              </a:rPr>
              <a:t>1,2</a:t>
            </a:r>
          </a:p>
          <a:p>
            <a:pPr>
              <a:tabLst>
                <a:tab pos="233363" algn="l"/>
              </a:tabLst>
            </a:pPr>
            <a:r>
              <a:rPr lang="en-US" dirty="0" smtClean="0">
                <a:latin typeface="Times New Roman" pitchFamily="18" charset="0"/>
              </a:rPr>
              <a:t>•	Noninvasive route (unlikely to result in injury) compatible with the local tissue</a:t>
            </a:r>
            <a:br>
              <a:rPr lang="en-US" dirty="0" smtClean="0">
                <a:latin typeface="Times New Roman" pitchFamily="18" charset="0"/>
              </a:rPr>
            </a:br>
            <a:r>
              <a:rPr lang="en-US" dirty="0" smtClean="0">
                <a:latin typeface="Times New Roman" pitchFamily="18" charset="0"/>
              </a:rPr>
              <a:t>	environment</a:t>
            </a:r>
            <a:r>
              <a:rPr lang="en-US" baseline="30000" dirty="0" smtClean="0">
                <a:latin typeface="Times New Roman" pitchFamily="18" charset="0"/>
              </a:rPr>
              <a:t>3–5</a:t>
            </a:r>
            <a:endParaRPr lang="en-US" dirty="0" smtClean="0">
              <a:latin typeface="Times New Roman" pitchFamily="18" charset="0"/>
            </a:endParaRPr>
          </a:p>
          <a:p>
            <a:pPr>
              <a:tabLst>
                <a:tab pos="233363" algn="l"/>
              </a:tabLst>
            </a:pPr>
            <a:r>
              <a:rPr lang="en-US" dirty="0" smtClean="0">
                <a:latin typeface="Times New Roman" pitchFamily="18" charset="0"/>
              </a:rPr>
              <a:t>•	Supportive of steady absorption and overall favorable pharmacokinetics of </a:t>
            </a:r>
            <a:br>
              <a:rPr lang="en-US" dirty="0" smtClean="0">
                <a:latin typeface="Times New Roman" pitchFamily="18" charset="0"/>
              </a:rPr>
            </a:br>
            <a:r>
              <a:rPr lang="en-US" dirty="0" smtClean="0">
                <a:latin typeface="Times New Roman" pitchFamily="18" charset="0"/>
              </a:rPr>
              <a:t>	absorbed hormones</a:t>
            </a:r>
            <a:r>
              <a:rPr lang="en-US" baseline="30000" dirty="0" smtClean="0">
                <a:latin typeface="Times New Roman" pitchFamily="18" charset="0"/>
              </a:rPr>
              <a:t>3,6</a:t>
            </a:r>
          </a:p>
          <a:p>
            <a:pPr>
              <a:tabLst>
                <a:tab pos="233363" algn="l"/>
              </a:tabLst>
            </a:pPr>
            <a:r>
              <a:rPr lang="en-US" dirty="0" smtClean="0">
                <a:latin typeface="Times New Roman" pitchFamily="18" charset="0"/>
              </a:rPr>
              <a:t>•	Painless and not usually very perceptible to the user and others, although some 	partners may feel the ring in the vagina during intercourse</a:t>
            </a:r>
            <a:r>
              <a:rPr lang="en-US" baseline="30000" dirty="0" smtClean="0">
                <a:latin typeface="Times New Roman" pitchFamily="18" charset="0"/>
              </a:rPr>
              <a:t>1,7</a:t>
            </a:r>
          </a:p>
          <a:p>
            <a:pPr>
              <a:tabLst>
                <a:tab pos="233363" algn="l"/>
              </a:tabLst>
            </a:pPr>
            <a:r>
              <a:rPr lang="en-US" dirty="0" smtClean="0">
                <a:latin typeface="Times New Roman" pitchFamily="18" charset="0"/>
              </a:rPr>
              <a:t>•	Compatible with normal body functioning, </a:t>
            </a:r>
            <a:r>
              <a:rPr lang="en-US" dirty="0" err="1" smtClean="0">
                <a:latin typeface="Times New Roman" pitchFamily="18" charset="0"/>
              </a:rPr>
              <a:t>eg</a:t>
            </a:r>
            <a:r>
              <a:rPr lang="en-US" dirty="0" smtClean="0">
                <a:latin typeface="Times New Roman" pitchFamily="18" charset="0"/>
              </a:rPr>
              <a:t>, no adverse effect on normal </a:t>
            </a:r>
            <a:br>
              <a:rPr lang="en-US" dirty="0" smtClean="0">
                <a:latin typeface="Times New Roman" pitchFamily="18" charset="0"/>
              </a:rPr>
            </a:br>
            <a:r>
              <a:rPr lang="en-US" dirty="0" smtClean="0">
                <a:latin typeface="Times New Roman" pitchFamily="18" charset="0"/>
              </a:rPr>
              <a:t>	vaginal flora</a:t>
            </a:r>
            <a:r>
              <a:rPr lang="en-US" baseline="30000" dirty="0" smtClean="0">
                <a:latin typeface="Times New Roman" pitchFamily="18" charset="0"/>
              </a:rPr>
              <a:t>1,5,8</a:t>
            </a:r>
          </a:p>
          <a:p>
            <a:pPr>
              <a:tabLst>
                <a:tab pos="233363" algn="l"/>
              </a:tabLst>
            </a:pPr>
            <a:endParaRPr lang="en-US" baseline="30000" dirty="0" smtClean="0">
              <a:latin typeface="Times New Roman" pitchFamily="18" charset="0"/>
            </a:endParaRPr>
          </a:p>
        </p:txBody>
      </p:sp>
      <p:sp>
        <p:nvSpPr>
          <p:cNvPr id="92164" name="Rectangle 4"/>
          <p:cNvSpPr>
            <a:spLocks noChangeArrowheads="1"/>
          </p:cNvSpPr>
          <p:nvPr/>
        </p:nvSpPr>
        <p:spPr bwMode="auto">
          <a:xfrm>
            <a:off x="866775" y="7708900"/>
            <a:ext cx="5543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spAutoFit/>
          </a:bodyPr>
          <a:lstStyle/>
          <a:p>
            <a:pPr marL="107950" indent="-107950" defTabSz="885825">
              <a:lnSpc>
                <a:spcPct val="100000"/>
              </a:lnSpc>
              <a:buClrTx/>
              <a:buSzTx/>
              <a:buFontTx/>
              <a:buAutoNum type="arabicPeriod"/>
              <a:tabLst>
                <a:tab pos="107950" algn="l"/>
              </a:tabLst>
            </a:pPr>
            <a:r>
              <a:rPr lang="en-US" sz="800">
                <a:solidFill>
                  <a:srgbClr val="000000"/>
                </a:solidFill>
              </a:rPr>
              <a:t>Alexander NJ et al. </a:t>
            </a:r>
            <a:r>
              <a:rPr lang="en-US" sz="800" i="1">
                <a:solidFill>
                  <a:srgbClr val="000000"/>
                </a:solidFill>
              </a:rPr>
              <a:t>Fertil Steril. </a:t>
            </a:r>
            <a:r>
              <a:rPr lang="en-US" sz="800">
                <a:solidFill>
                  <a:srgbClr val="000000"/>
                </a:solidFill>
              </a:rPr>
              <a:t>2004;82(1):1–12.</a:t>
            </a:r>
          </a:p>
          <a:p>
            <a:pPr marL="107950" indent="-107950" defTabSz="885825">
              <a:lnSpc>
                <a:spcPct val="100000"/>
              </a:lnSpc>
              <a:buClrTx/>
              <a:buSzTx/>
              <a:buFontTx/>
              <a:buAutoNum type="arabicPeriod"/>
              <a:tabLst>
                <a:tab pos="107950" algn="l"/>
              </a:tabLst>
            </a:pPr>
            <a:r>
              <a:rPr lang="en-US" sz="800">
                <a:solidFill>
                  <a:srgbClr val="000000"/>
                </a:solidFill>
              </a:rPr>
              <a:t>Funt MI et al. </a:t>
            </a:r>
            <a:r>
              <a:rPr lang="en-US" sz="800" i="1">
                <a:solidFill>
                  <a:srgbClr val="000000"/>
                </a:solidFill>
              </a:rPr>
              <a:t>Southern Med J. </a:t>
            </a:r>
            <a:r>
              <a:rPr lang="en-US" sz="800">
                <a:solidFill>
                  <a:srgbClr val="000000"/>
                </a:solidFill>
              </a:rPr>
              <a:t>1978;71(12):1534–1552.</a:t>
            </a:r>
          </a:p>
          <a:p>
            <a:pPr marL="107950" indent="-107950" defTabSz="885825">
              <a:lnSpc>
                <a:spcPct val="100000"/>
              </a:lnSpc>
              <a:buClrTx/>
              <a:buSzTx/>
              <a:buFontTx/>
              <a:buAutoNum type="arabicPeriod"/>
              <a:tabLst>
                <a:tab pos="107950" algn="l"/>
              </a:tabLst>
            </a:pPr>
            <a:r>
              <a:rPr lang="en-US" sz="800">
                <a:solidFill>
                  <a:srgbClr val="000000"/>
                </a:solidFill>
              </a:rPr>
              <a:t>Hussain A et al. </a:t>
            </a:r>
            <a:r>
              <a:rPr lang="en-US" sz="800" i="1">
                <a:solidFill>
                  <a:srgbClr val="000000"/>
                </a:solidFill>
              </a:rPr>
              <a:t>J Control Release. </a:t>
            </a:r>
            <a:r>
              <a:rPr lang="en-US" sz="800">
                <a:solidFill>
                  <a:srgbClr val="000000"/>
                </a:solidFill>
              </a:rPr>
              <a:t>2005;103:301–313.</a:t>
            </a:r>
          </a:p>
          <a:p>
            <a:pPr marL="107950" indent="-107950" defTabSz="885825">
              <a:lnSpc>
                <a:spcPct val="100000"/>
              </a:lnSpc>
              <a:buClrTx/>
              <a:buSzTx/>
              <a:buFontTx/>
              <a:buAutoNum type="arabicPeriod"/>
              <a:tabLst>
                <a:tab pos="107950" algn="l"/>
              </a:tabLst>
            </a:pPr>
            <a:r>
              <a:rPr lang="en-US" sz="800">
                <a:solidFill>
                  <a:srgbClr val="000000"/>
                </a:solidFill>
              </a:rPr>
              <a:t>Baloglu E et al. </a:t>
            </a:r>
            <a:r>
              <a:rPr lang="en-US" sz="800" i="1">
                <a:solidFill>
                  <a:srgbClr val="000000"/>
                </a:solidFill>
              </a:rPr>
              <a:t>J Pharm Pharm Sci.</a:t>
            </a:r>
            <a:r>
              <a:rPr lang="en-US" sz="800">
                <a:solidFill>
                  <a:srgbClr val="000000"/>
                </a:solidFill>
              </a:rPr>
              <a:t> 2009;12(3):312–336. </a:t>
            </a:r>
          </a:p>
          <a:p>
            <a:pPr marL="107950" indent="-107950" defTabSz="885825">
              <a:lnSpc>
                <a:spcPct val="100000"/>
              </a:lnSpc>
              <a:buClrTx/>
              <a:buSzTx/>
              <a:buFontTx/>
              <a:buAutoNum type="arabicPeriod"/>
              <a:tabLst>
                <a:tab pos="107950" algn="l"/>
              </a:tabLst>
            </a:pPr>
            <a:r>
              <a:rPr lang="en-US" sz="800">
                <a:solidFill>
                  <a:srgbClr val="000000"/>
                </a:solidFill>
              </a:rPr>
              <a:t>Roumen FJME et al. </a:t>
            </a:r>
            <a:r>
              <a:rPr lang="en-US" sz="800" i="1">
                <a:solidFill>
                  <a:srgbClr val="000000"/>
                </a:solidFill>
              </a:rPr>
              <a:t>Hum Reprod. </a:t>
            </a:r>
            <a:r>
              <a:rPr lang="en-US" sz="800">
                <a:solidFill>
                  <a:srgbClr val="000000"/>
                </a:solidFill>
              </a:rPr>
              <a:t>1996;11(11):2443–2448.</a:t>
            </a:r>
          </a:p>
          <a:p>
            <a:pPr marL="107950" indent="-107950" defTabSz="885825">
              <a:lnSpc>
                <a:spcPct val="100000"/>
              </a:lnSpc>
              <a:buClrTx/>
              <a:buSzTx/>
              <a:buFontTx/>
              <a:buAutoNum type="arabicPeriod"/>
              <a:tabLst>
                <a:tab pos="107950" algn="l"/>
              </a:tabLst>
            </a:pPr>
            <a:r>
              <a:rPr lang="en-US" sz="800">
                <a:solidFill>
                  <a:srgbClr val="000000"/>
                </a:solidFill>
              </a:rPr>
              <a:t>Darney PD. In: Kronenberg HM et al, eds. </a:t>
            </a:r>
            <a:r>
              <a:rPr lang="en-US" sz="800" i="1">
                <a:solidFill>
                  <a:srgbClr val="000000"/>
                </a:solidFill>
              </a:rPr>
              <a:t>Williams Textbook of Endocrinology.</a:t>
            </a:r>
            <a:r>
              <a:rPr lang="en-US" sz="800">
                <a:solidFill>
                  <a:srgbClr val="000000"/>
                </a:solidFill>
              </a:rPr>
              <a:t> 11th ed. Saunders Elsevier; </a:t>
            </a:r>
            <a:br>
              <a:rPr lang="en-US" sz="800">
                <a:solidFill>
                  <a:srgbClr val="000000"/>
                </a:solidFill>
              </a:rPr>
            </a:br>
            <a:r>
              <a:rPr lang="en-US" sz="800">
                <a:solidFill>
                  <a:srgbClr val="000000"/>
                </a:solidFill>
              </a:rPr>
              <a:t>2008:615–644.</a:t>
            </a:r>
          </a:p>
          <a:p>
            <a:pPr marL="107950" indent="-107950" defTabSz="885825">
              <a:lnSpc>
                <a:spcPct val="100000"/>
              </a:lnSpc>
              <a:buClrTx/>
              <a:buSzTx/>
              <a:buFontTx/>
              <a:buAutoNum type="arabicPeriod"/>
              <a:tabLst>
                <a:tab pos="107950" algn="l"/>
              </a:tabLst>
            </a:pPr>
            <a:r>
              <a:rPr lang="en-GB" sz="800">
                <a:solidFill>
                  <a:srgbClr val="000000"/>
                </a:solidFill>
              </a:rPr>
              <a:t>Novák A et al. </a:t>
            </a:r>
            <a:r>
              <a:rPr lang="en-GB" sz="800" i="1">
                <a:solidFill>
                  <a:srgbClr val="000000"/>
                </a:solidFill>
              </a:rPr>
              <a:t>Contraception</a:t>
            </a:r>
            <a:r>
              <a:rPr lang="en-GB" sz="800">
                <a:solidFill>
                  <a:srgbClr val="000000"/>
                </a:solidFill>
              </a:rPr>
              <a:t>. 2003;67:187–194.</a:t>
            </a:r>
          </a:p>
          <a:p>
            <a:pPr marL="107950" indent="-107950" defTabSz="885825">
              <a:lnSpc>
                <a:spcPct val="100000"/>
              </a:lnSpc>
              <a:buClrTx/>
              <a:buSzTx/>
              <a:buFontTx/>
              <a:buAutoNum type="arabicPeriod"/>
              <a:tabLst>
                <a:tab pos="107950" algn="l"/>
              </a:tabLst>
            </a:pPr>
            <a:r>
              <a:rPr lang="en-GB" sz="800">
                <a:solidFill>
                  <a:srgbClr val="000000"/>
                </a:solidFill>
              </a:rPr>
              <a:t>Veres S et al. </a:t>
            </a:r>
            <a:r>
              <a:rPr lang="en-GB" sz="800" i="1">
                <a:solidFill>
                  <a:srgbClr val="000000"/>
                </a:solidFill>
              </a:rPr>
              <a:t>Obstet Gynecol. </a:t>
            </a:r>
            <a:r>
              <a:rPr lang="en-GB" sz="800">
                <a:solidFill>
                  <a:srgbClr val="000000"/>
                </a:solidFill>
              </a:rPr>
              <a:t>2004;104(3):555–563.</a:t>
            </a:r>
          </a:p>
        </p:txBody>
      </p:sp>
      <p:grpSp>
        <p:nvGrpSpPr>
          <p:cNvPr id="92165" name="Group 6"/>
          <p:cNvGrpSpPr>
            <a:grpSpLocks/>
          </p:cNvGrpSpPr>
          <p:nvPr/>
        </p:nvGrpSpPr>
        <p:grpSpPr bwMode="auto">
          <a:xfrm>
            <a:off x="55563" y="866775"/>
            <a:ext cx="1697037" cy="4803775"/>
            <a:chOff x="57150" y="866633"/>
            <a:chExt cx="1695450" cy="4803568"/>
          </a:xfrm>
        </p:grpSpPr>
        <p:sp>
          <p:nvSpPr>
            <p:cNvPr id="92166" name="Text Box 4"/>
            <p:cNvSpPr txBox="1">
              <a:spLocks noChangeArrowheads="1"/>
            </p:cNvSpPr>
            <p:nvPr/>
          </p:nvSpPr>
          <p:spPr bwMode="auto">
            <a:xfrm>
              <a:off x="57150" y="3192221"/>
              <a:ext cx="808868" cy="247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03288" eaLnBrk="0" hangingPunct="0">
                <a:defRPr>
                  <a:solidFill>
                    <a:schemeClr val="bg1"/>
                  </a:solidFill>
                  <a:latin typeface="Arial" charset="0"/>
                  <a:ea typeface="MS PGothic" pitchFamily="34" charset="-128"/>
                </a:defRPr>
              </a:lvl1pPr>
              <a:lvl2pPr defTabSz="903288" eaLnBrk="0" hangingPunct="0">
                <a:defRPr>
                  <a:solidFill>
                    <a:schemeClr val="bg1"/>
                  </a:solidFill>
                  <a:latin typeface="Arial" charset="0"/>
                  <a:ea typeface="MS PGothic" pitchFamily="34" charset="-128"/>
                </a:defRPr>
              </a:lvl2pPr>
              <a:lvl3pPr defTabSz="903288" eaLnBrk="0" hangingPunct="0">
                <a:defRPr>
                  <a:solidFill>
                    <a:schemeClr val="bg1"/>
                  </a:solidFill>
                  <a:latin typeface="Arial" charset="0"/>
                  <a:ea typeface="MS PGothic" pitchFamily="34" charset="-128"/>
                </a:defRPr>
              </a:lvl3pPr>
              <a:lvl4pPr defTabSz="903288" eaLnBrk="0" hangingPunct="0">
                <a:defRPr>
                  <a:solidFill>
                    <a:schemeClr val="bg1"/>
                  </a:solidFill>
                  <a:latin typeface="Arial" charset="0"/>
                  <a:ea typeface="MS PGothic" pitchFamily="34" charset="-128"/>
                </a:defRPr>
              </a:lvl4pPr>
              <a:lvl5pPr defTabSz="903288" eaLnBrk="0" hangingPunct="0">
                <a:defRPr>
                  <a:solidFill>
                    <a:schemeClr val="bg1"/>
                  </a:solidFill>
                  <a:latin typeface="Arial" charset="0"/>
                  <a:ea typeface="MS PGothic" pitchFamily="34" charset="-128"/>
                </a:defRPr>
              </a:lvl5pPr>
              <a:lvl6pPr marL="25146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6pPr>
              <a:lvl7pPr marL="29718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7pPr>
              <a:lvl8pPr marL="34290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8pPr>
              <a:lvl9pPr marL="38862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9pPr>
            </a:lstStyle>
            <a:p>
              <a:pPr eaLnBrk="1" hangingPunct="1">
                <a:lnSpc>
                  <a:spcPct val="100000"/>
                </a:lnSpc>
                <a:buClrTx/>
                <a:buSzTx/>
                <a:buFontTx/>
                <a:buNone/>
              </a:pPr>
              <a:r>
                <a:rPr lang="en-US" sz="700">
                  <a:solidFill>
                    <a:srgbClr val="000000"/>
                  </a:solidFill>
                </a:rPr>
                <a:t>1/Alexander:</a:t>
              </a:r>
            </a:p>
            <a:p>
              <a:pPr eaLnBrk="1" hangingPunct="1">
                <a:lnSpc>
                  <a:spcPct val="100000"/>
                </a:lnSpc>
                <a:buClrTx/>
                <a:buSzTx/>
                <a:buFontTx/>
                <a:buNone/>
              </a:pPr>
              <a:r>
                <a:rPr lang="en-US" sz="700">
                  <a:solidFill>
                    <a:srgbClr val="000000"/>
                  </a:solidFill>
                </a:rPr>
                <a:t>p2A; p3D-G</a:t>
              </a:r>
            </a:p>
            <a:p>
              <a:pPr eaLnBrk="1" hangingPunct="1">
                <a:lnSpc>
                  <a:spcPct val="100000"/>
                </a:lnSpc>
                <a:buClrTx/>
                <a:buSzTx/>
                <a:buFontTx/>
                <a:buNone/>
              </a:pPr>
              <a:r>
                <a:rPr lang="en-US" sz="700">
                  <a:solidFill>
                    <a:srgbClr val="000000"/>
                  </a:solidFill>
                </a:rPr>
                <a:t>2/Funt: p1534B</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3/Hussain: p302B</a:t>
              </a:r>
            </a:p>
            <a:p>
              <a:pPr eaLnBrk="1" hangingPunct="1">
                <a:lnSpc>
                  <a:spcPct val="100000"/>
                </a:lnSpc>
                <a:buClrTx/>
                <a:buSzTx/>
                <a:buFontTx/>
                <a:buNone/>
              </a:pPr>
              <a:r>
                <a:rPr lang="en-US" sz="700">
                  <a:solidFill>
                    <a:srgbClr val="000000"/>
                  </a:solidFill>
                </a:rPr>
                <a:t>4/Baloglu: p312B; p314A</a:t>
              </a:r>
            </a:p>
            <a:p>
              <a:pPr eaLnBrk="1" hangingPunct="1">
                <a:lnSpc>
                  <a:spcPct val="100000"/>
                </a:lnSpc>
                <a:buClrTx/>
                <a:buSzTx/>
                <a:buFontTx/>
                <a:buNone/>
              </a:pPr>
              <a:r>
                <a:rPr lang="en-US" sz="700">
                  <a:solidFill>
                    <a:srgbClr val="000000"/>
                  </a:solidFill>
                </a:rPr>
                <a:t>5/Roumen (</a:t>
              </a:r>
              <a:r>
                <a:rPr lang="en-US" sz="700" i="1">
                  <a:solidFill>
                    <a:srgbClr val="000000"/>
                  </a:solidFill>
                </a:rPr>
                <a:t>Hum Reprod</a:t>
              </a:r>
              <a:r>
                <a:rPr lang="en-US" sz="700">
                  <a:solidFill>
                    <a:srgbClr val="000000"/>
                  </a:solidFill>
                </a:rPr>
                <a:t> 1996):</a:t>
              </a:r>
            </a:p>
            <a:p>
              <a:pPr eaLnBrk="1" hangingPunct="1">
                <a:lnSpc>
                  <a:spcPct val="100000"/>
                </a:lnSpc>
                <a:buClrTx/>
                <a:buSzTx/>
                <a:buFontTx/>
                <a:buNone/>
              </a:pPr>
              <a:r>
                <a:rPr lang="en-US" sz="700">
                  <a:solidFill>
                    <a:srgbClr val="000000"/>
                  </a:solidFill>
                </a:rPr>
                <a:t>p2447A,B</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3/Hussain: p302C</a:t>
              </a:r>
            </a:p>
            <a:p>
              <a:pPr eaLnBrk="1" hangingPunct="1">
                <a:lnSpc>
                  <a:spcPct val="100000"/>
                </a:lnSpc>
                <a:buClrTx/>
                <a:buSzTx/>
                <a:buFontTx/>
                <a:buNone/>
              </a:pPr>
              <a:r>
                <a:rPr lang="en-US" sz="700">
                  <a:solidFill>
                    <a:srgbClr val="000000"/>
                  </a:solidFill>
                </a:rPr>
                <a:t>6/Darney: p626C</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1/Alexander: p2B</a:t>
              </a:r>
            </a:p>
            <a:p>
              <a:pPr eaLnBrk="1" hangingPunct="1">
                <a:lnSpc>
                  <a:spcPct val="100000"/>
                </a:lnSpc>
                <a:buClrTx/>
                <a:buSzTx/>
                <a:buFontTx/>
                <a:buNone/>
              </a:pPr>
              <a:r>
                <a:rPr lang="en-US" sz="700">
                  <a:solidFill>
                    <a:srgbClr val="000000"/>
                  </a:solidFill>
                </a:rPr>
                <a:t>7/Novák: p190C</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1/Alexander: p2B</a:t>
              </a:r>
            </a:p>
            <a:p>
              <a:pPr eaLnBrk="1" hangingPunct="1">
                <a:lnSpc>
                  <a:spcPct val="100000"/>
                </a:lnSpc>
                <a:buClrTx/>
                <a:buSzTx/>
                <a:buFontTx/>
                <a:buNone/>
              </a:pPr>
              <a:r>
                <a:rPr lang="en-US" sz="700">
                  <a:solidFill>
                    <a:srgbClr val="000000"/>
                  </a:solidFill>
                </a:rPr>
                <a:t>5/Roumen (</a:t>
              </a:r>
              <a:r>
                <a:rPr lang="en-US" sz="700" i="1">
                  <a:solidFill>
                    <a:srgbClr val="000000"/>
                  </a:solidFill>
                </a:rPr>
                <a:t>Hum Reprod </a:t>
              </a:r>
              <a:r>
                <a:rPr lang="en-US" sz="700">
                  <a:solidFill>
                    <a:srgbClr val="000000"/>
                  </a:solidFill>
                </a:rPr>
                <a:t>1996):</a:t>
              </a:r>
            </a:p>
            <a:p>
              <a:pPr eaLnBrk="1" hangingPunct="1">
                <a:lnSpc>
                  <a:spcPct val="100000"/>
                </a:lnSpc>
                <a:buClrTx/>
                <a:buSzTx/>
                <a:buFontTx/>
                <a:buNone/>
              </a:pPr>
              <a:r>
                <a:rPr lang="en-US" sz="700">
                  <a:solidFill>
                    <a:srgbClr val="000000"/>
                  </a:solidFill>
                </a:rPr>
                <a:t>p2447A,B</a:t>
              </a:r>
            </a:p>
            <a:p>
              <a:pPr eaLnBrk="1" hangingPunct="1">
                <a:lnSpc>
                  <a:spcPct val="100000"/>
                </a:lnSpc>
                <a:buClrTx/>
                <a:buSzTx/>
                <a:buFontTx/>
                <a:buNone/>
              </a:pPr>
              <a:r>
                <a:rPr lang="en-US" sz="700">
                  <a:solidFill>
                    <a:srgbClr val="000000"/>
                  </a:solidFill>
                </a:rPr>
                <a:t>8/Veres: p558A:</a:t>
              </a:r>
              <a:br>
                <a:rPr lang="en-US" sz="700">
                  <a:solidFill>
                    <a:srgbClr val="000000"/>
                  </a:solidFill>
                </a:rPr>
              </a:br>
              <a:r>
                <a:rPr lang="en-US" sz="700">
                  <a:solidFill>
                    <a:srgbClr val="000000"/>
                  </a:solidFill>
                </a:rPr>
                <a:t>p563A</a:t>
              </a:r>
            </a:p>
          </p:txBody>
        </p:sp>
        <p:sp>
          <p:nvSpPr>
            <p:cNvPr id="92167" name="Text Box 4"/>
            <p:cNvSpPr txBox="1">
              <a:spLocks noChangeArrowheads="1"/>
            </p:cNvSpPr>
            <p:nvPr/>
          </p:nvSpPr>
          <p:spPr bwMode="auto">
            <a:xfrm>
              <a:off x="57150" y="866633"/>
              <a:ext cx="1695450" cy="172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03288" eaLnBrk="0" hangingPunct="0">
                <a:defRPr>
                  <a:solidFill>
                    <a:schemeClr val="bg1"/>
                  </a:solidFill>
                  <a:latin typeface="Arial" charset="0"/>
                  <a:ea typeface="MS PGothic" pitchFamily="34" charset="-128"/>
                </a:defRPr>
              </a:lvl1pPr>
              <a:lvl2pPr defTabSz="903288" eaLnBrk="0" hangingPunct="0">
                <a:defRPr>
                  <a:solidFill>
                    <a:schemeClr val="bg1"/>
                  </a:solidFill>
                  <a:latin typeface="Arial" charset="0"/>
                  <a:ea typeface="MS PGothic" pitchFamily="34" charset="-128"/>
                </a:defRPr>
              </a:lvl2pPr>
              <a:lvl3pPr defTabSz="903288" eaLnBrk="0" hangingPunct="0">
                <a:defRPr>
                  <a:solidFill>
                    <a:schemeClr val="bg1"/>
                  </a:solidFill>
                  <a:latin typeface="Arial" charset="0"/>
                  <a:ea typeface="MS PGothic" pitchFamily="34" charset="-128"/>
                </a:defRPr>
              </a:lvl3pPr>
              <a:lvl4pPr defTabSz="903288" eaLnBrk="0" hangingPunct="0">
                <a:defRPr>
                  <a:solidFill>
                    <a:schemeClr val="bg1"/>
                  </a:solidFill>
                  <a:latin typeface="Arial" charset="0"/>
                  <a:ea typeface="MS PGothic" pitchFamily="34" charset="-128"/>
                </a:defRPr>
              </a:lvl4pPr>
              <a:lvl5pPr defTabSz="903288" eaLnBrk="0" hangingPunct="0">
                <a:defRPr>
                  <a:solidFill>
                    <a:schemeClr val="bg1"/>
                  </a:solidFill>
                  <a:latin typeface="Arial" charset="0"/>
                  <a:ea typeface="MS PGothic" pitchFamily="34" charset="-128"/>
                </a:defRPr>
              </a:lvl5pPr>
              <a:lvl6pPr marL="25146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6pPr>
              <a:lvl7pPr marL="29718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7pPr>
              <a:lvl8pPr marL="34290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8pPr>
              <a:lvl9pPr marL="38862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9pPr>
            </a:lstStyle>
            <a:p>
              <a:pPr eaLnBrk="1" hangingPunct="1">
                <a:lnSpc>
                  <a:spcPct val="100000"/>
                </a:lnSpc>
                <a:buClrTx/>
                <a:buSzTx/>
                <a:buFontTx/>
                <a:buNone/>
              </a:pPr>
              <a:r>
                <a:rPr lang="en-US" sz="700">
                  <a:solidFill>
                    <a:srgbClr val="000000"/>
                  </a:solidFill>
                </a:rPr>
                <a:t>1/Alexander: p2A; p3D-G</a:t>
              </a:r>
            </a:p>
            <a:p>
              <a:pPr eaLnBrk="1" hangingPunct="1">
                <a:lnSpc>
                  <a:spcPct val="100000"/>
                </a:lnSpc>
                <a:buClrTx/>
                <a:buSzTx/>
                <a:buFontTx/>
                <a:buNone/>
              </a:pPr>
              <a:r>
                <a:rPr lang="en-US" sz="700">
                  <a:solidFill>
                    <a:srgbClr val="000000"/>
                  </a:solidFill>
                </a:rPr>
                <a:t>2/Funt: p1534B</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3/Hussain: p302B</a:t>
              </a:r>
            </a:p>
            <a:p>
              <a:pPr eaLnBrk="1" hangingPunct="1">
                <a:lnSpc>
                  <a:spcPct val="100000"/>
                </a:lnSpc>
                <a:buClrTx/>
                <a:buSzTx/>
                <a:buFontTx/>
                <a:buNone/>
              </a:pPr>
              <a:r>
                <a:rPr lang="en-US" sz="700">
                  <a:solidFill>
                    <a:srgbClr val="000000"/>
                  </a:solidFill>
                </a:rPr>
                <a:t>4/Baloglu: p312B; p314A</a:t>
              </a:r>
            </a:p>
            <a:p>
              <a:pPr eaLnBrk="1" hangingPunct="1">
                <a:lnSpc>
                  <a:spcPct val="100000"/>
                </a:lnSpc>
                <a:buClrTx/>
                <a:buSzTx/>
                <a:buFontTx/>
                <a:buNone/>
              </a:pPr>
              <a:r>
                <a:rPr lang="en-US" sz="700">
                  <a:solidFill>
                    <a:srgbClr val="000000"/>
                  </a:solidFill>
                </a:rPr>
                <a:t>5/Roumen (</a:t>
              </a:r>
              <a:r>
                <a:rPr lang="en-US" sz="700" i="1">
                  <a:solidFill>
                    <a:srgbClr val="000000"/>
                  </a:solidFill>
                </a:rPr>
                <a:t>Hum Reprod </a:t>
              </a:r>
              <a:r>
                <a:rPr lang="en-US" sz="700">
                  <a:solidFill>
                    <a:srgbClr val="000000"/>
                  </a:solidFill>
                </a:rPr>
                <a:t>1996): p2447A,B</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3/Hussain: p302C</a:t>
              </a:r>
            </a:p>
            <a:p>
              <a:pPr eaLnBrk="1" hangingPunct="1">
                <a:lnSpc>
                  <a:spcPct val="100000"/>
                </a:lnSpc>
                <a:buClrTx/>
                <a:buSzTx/>
                <a:buFontTx/>
                <a:buNone/>
              </a:pPr>
              <a:r>
                <a:rPr lang="en-US" sz="700">
                  <a:solidFill>
                    <a:srgbClr val="000000"/>
                  </a:solidFill>
                </a:rPr>
                <a:t>6/Darney: p626C</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1/Alexander: p2B</a:t>
              </a:r>
            </a:p>
            <a:p>
              <a:pPr eaLnBrk="1" hangingPunct="1">
                <a:lnSpc>
                  <a:spcPct val="100000"/>
                </a:lnSpc>
                <a:buClrTx/>
                <a:buSzTx/>
                <a:buFontTx/>
                <a:buNone/>
              </a:pPr>
              <a:r>
                <a:rPr lang="en-US" sz="700">
                  <a:solidFill>
                    <a:srgbClr val="000000"/>
                  </a:solidFill>
                </a:rPr>
                <a:t>7/Novák: p190C</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1/Alexander: p2B</a:t>
              </a:r>
            </a:p>
            <a:p>
              <a:pPr eaLnBrk="1" hangingPunct="1">
                <a:lnSpc>
                  <a:spcPct val="100000"/>
                </a:lnSpc>
                <a:buClrTx/>
                <a:buSzTx/>
                <a:buFontTx/>
                <a:buNone/>
              </a:pPr>
              <a:r>
                <a:rPr lang="en-US" sz="700">
                  <a:solidFill>
                    <a:srgbClr val="000000"/>
                  </a:solidFill>
                </a:rPr>
                <a:t>5/Roumen (</a:t>
              </a:r>
              <a:r>
                <a:rPr lang="en-US" sz="700" i="1">
                  <a:solidFill>
                    <a:srgbClr val="000000"/>
                  </a:solidFill>
                </a:rPr>
                <a:t>Hum Reprod</a:t>
              </a:r>
              <a:r>
                <a:rPr lang="en-US" sz="700">
                  <a:solidFill>
                    <a:srgbClr val="000000"/>
                  </a:solidFill>
                </a:rPr>
                <a:t> 1996): p2447A,B</a:t>
              </a:r>
            </a:p>
            <a:p>
              <a:pPr eaLnBrk="1" hangingPunct="1">
                <a:lnSpc>
                  <a:spcPct val="100000"/>
                </a:lnSpc>
                <a:buClrTx/>
                <a:buSzTx/>
                <a:buFontTx/>
                <a:buNone/>
              </a:pPr>
              <a:r>
                <a:rPr lang="en-US" sz="700">
                  <a:solidFill>
                    <a:srgbClr val="000000"/>
                  </a:solidFill>
                </a:rPr>
                <a:t>8/Veres: p558A; p563A</a:t>
              </a:r>
            </a:p>
          </p:txBody>
        </p:sp>
      </p:gr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a:noFill/>
          <a:ln/>
          <a:extLst>
            <a:ext uri="{909E8E84-426E-40DD-AFC4-6F175D3DCCD1}">
              <a14:hiddenFill xmlns:a14="http://schemas.microsoft.com/office/drawing/2010/main">
                <a:solidFill>
                  <a:srgbClr val="FFFFFF"/>
                </a:solidFill>
              </a14:hiddenFill>
            </a:ext>
          </a:extLst>
        </p:spPr>
      </p:sp>
      <p:sp>
        <p:nvSpPr>
          <p:cNvPr id="93187" name="Rectangle 3"/>
          <p:cNvSpPr>
            <a:spLocks noGrp="1"/>
          </p:cNvSpPr>
          <p:nvPr>
            <p:ph type="body" idx="1"/>
          </p:nvPr>
        </p:nvSpPr>
        <p:spPr>
          <a:xfrm>
            <a:off x="866775" y="3141663"/>
            <a:ext cx="5486400" cy="4992687"/>
          </a:xfrm>
          <a:noFill/>
        </p:spPr>
        <p:txBody>
          <a:bodyPr/>
          <a:lstStyle/>
          <a:p>
            <a:r>
              <a:rPr lang="en-US" dirty="0" smtClean="0">
                <a:latin typeface="Times New Roman" pitchFamily="18" charset="0"/>
              </a:rPr>
              <a:t>The vagina is particularly well suited for absorption of exogenously applied hormones into the venous circulation and favorable pharmacokinetics due to the rich vascular network that surrounds this organ.</a:t>
            </a:r>
            <a:r>
              <a:rPr lang="en-US" baseline="30000" dirty="0" smtClean="0">
                <a:latin typeface="Times New Roman" pitchFamily="18" charset="0"/>
              </a:rPr>
              <a:t>1</a:t>
            </a:r>
            <a:endParaRPr lang="en-US" dirty="0" smtClean="0">
              <a:latin typeface="Times New Roman" pitchFamily="18" charset="0"/>
            </a:endParaRPr>
          </a:p>
          <a:p>
            <a:r>
              <a:rPr lang="en-US" dirty="0" smtClean="0">
                <a:latin typeface="Times New Roman" pitchFamily="18" charset="0"/>
              </a:rPr>
              <a:t>In contrast to oral administration of hormones, vaginally absorbed hormones enter the venous circulation directly, thereby avoiding first-pass metabolism in the liver.</a:t>
            </a:r>
            <a:r>
              <a:rPr lang="en-US" baseline="30000" dirty="0" smtClean="0">
                <a:latin typeface="Times New Roman" pitchFamily="18" charset="0"/>
              </a:rPr>
              <a:t>2,3</a:t>
            </a:r>
            <a:r>
              <a:rPr lang="en-US" dirty="0" smtClean="0">
                <a:latin typeface="Times New Roman" pitchFamily="18" charset="0"/>
              </a:rPr>
              <a:t> This is especially important for compounds, such as natural estrogens, that are extensively (95%) metabolized in the liver following oral administration.</a:t>
            </a:r>
            <a:r>
              <a:rPr lang="en-US" baseline="30000" dirty="0" smtClean="0">
                <a:latin typeface="Times New Roman" pitchFamily="18" charset="0"/>
              </a:rPr>
              <a:t>3</a:t>
            </a:r>
          </a:p>
          <a:p>
            <a:r>
              <a:rPr lang="en-US" dirty="0" smtClean="0">
                <a:latin typeface="Times New Roman" pitchFamily="18" charset="0"/>
              </a:rPr>
              <a:t>By avoiding first-pass metabolism, vaginal hormone delivery allows administration of low doses relative to the high doses required with oral administration. Lower systemic exposure may be expected to reduce the potential for adverse effects.</a:t>
            </a:r>
            <a:r>
              <a:rPr lang="en-US" baseline="30000" dirty="0" smtClean="0">
                <a:latin typeface="Times New Roman" pitchFamily="18" charset="0"/>
              </a:rPr>
              <a:t>3,4</a:t>
            </a:r>
          </a:p>
          <a:p>
            <a:r>
              <a:rPr lang="en-US" dirty="0" smtClean="0">
                <a:latin typeface="Times New Roman" pitchFamily="18" charset="0"/>
              </a:rPr>
              <a:t>Additionally, vaginal hormone delivery avoids fluctuations in serum hormone levels that may occur with orally administered agents because of vomiting of recently administered agents, drug-drug interactions, or a reduced capacity for intestinal absorption.</a:t>
            </a:r>
            <a:r>
              <a:rPr lang="en-US" baseline="30000" dirty="0" smtClean="0">
                <a:latin typeface="Times New Roman" pitchFamily="18" charset="0"/>
              </a:rPr>
              <a:t>3</a:t>
            </a:r>
            <a:r>
              <a:rPr lang="en-US" dirty="0" smtClean="0">
                <a:latin typeface="Times New Roman" pitchFamily="18" charset="0"/>
              </a:rPr>
              <a:t> These benefits are clinically relevant because fluctuations in circulating hormone levels may lead to adverse effects, such as irregular bleeding patterns and nausea.</a:t>
            </a:r>
            <a:r>
              <a:rPr lang="en-US" baseline="30000" dirty="0" smtClean="0">
                <a:latin typeface="Times New Roman" pitchFamily="18" charset="0"/>
              </a:rPr>
              <a:t>4</a:t>
            </a:r>
            <a:endParaRPr lang="en-US" dirty="0" smtClean="0">
              <a:latin typeface="Times New Roman" pitchFamily="18" charset="0"/>
            </a:endParaRPr>
          </a:p>
        </p:txBody>
      </p:sp>
      <p:sp>
        <p:nvSpPr>
          <p:cNvPr id="93188" name="Rectangle 4"/>
          <p:cNvSpPr>
            <a:spLocks noChangeArrowheads="1"/>
          </p:cNvSpPr>
          <p:nvPr/>
        </p:nvSpPr>
        <p:spPr bwMode="auto">
          <a:xfrm>
            <a:off x="866775" y="8193088"/>
            <a:ext cx="52959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spAutoFit/>
          </a:bodyPr>
          <a:lstStyle/>
          <a:p>
            <a:pPr marL="112713" indent="-112713" defTabSz="885825">
              <a:lnSpc>
                <a:spcPct val="100000"/>
              </a:lnSpc>
              <a:buClrTx/>
              <a:buSzTx/>
              <a:buFontTx/>
              <a:buAutoNum type="arabicPeriod"/>
            </a:pPr>
            <a:r>
              <a:rPr lang="en-US" sz="800">
                <a:solidFill>
                  <a:srgbClr val="000000"/>
                </a:solidFill>
              </a:rPr>
              <a:t>Hussain A et al. </a:t>
            </a:r>
            <a:r>
              <a:rPr lang="en-US" sz="800" i="1">
                <a:solidFill>
                  <a:srgbClr val="000000"/>
                </a:solidFill>
              </a:rPr>
              <a:t>J Control Release. </a:t>
            </a:r>
            <a:r>
              <a:rPr lang="en-US" sz="800">
                <a:solidFill>
                  <a:srgbClr val="000000"/>
                </a:solidFill>
              </a:rPr>
              <a:t>2005;103:301–313.</a:t>
            </a:r>
          </a:p>
          <a:p>
            <a:pPr marL="112713" indent="-112713" defTabSz="885825">
              <a:lnSpc>
                <a:spcPct val="100000"/>
              </a:lnSpc>
              <a:buClrTx/>
              <a:buSzTx/>
              <a:buFontTx/>
              <a:buAutoNum type="arabicPeriod"/>
            </a:pPr>
            <a:r>
              <a:rPr lang="en-US" sz="800">
                <a:solidFill>
                  <a:srgbClr val="000000"/>
                </a:solidFill>
              </a:rPr>
              <a:t>Corbo DC et al. </a:t>
            </a:r>
            <a:r>
              <a:rPr lang="en-US" sz="800" i="1">
                <a:solidFill>
                  <a:srgbClr val="000000"/>
                </a:solidFill>
              </a:rPr>
              <a:t>J Pharm Sci.</a:t>
            </a:r>
            <a:r>
              <a:rPr lang="en-US" sz="800">
                <a:solidFill>
                  <a:srgbClr val="000000"/>
                </a:solidFill>
              </a:rPr>
              <a:t> 1990;79(3):202–206.</a:t>
            </a:r>
          </a:p>
          <a:p>
            <a:pPr marL="112713" indent="-112713" defTabSz="885825">
              <a:lnSpc>
                <a:spcPct val="100000"/>
              </a:lnSpc>
              <a:buClrTx/>
              <a:buSzTx/>
              <a:buFontTx/>
              <a:buAutoNum type="arabicPeriod"/>
            </a:pPr>
            <a:r>
              <a:rPr lang="en-US" sz="800">
                <a:solidFill>
                  <a:srgbClr val="000000"/>
                </a:solidFill>
              </a:rPr>
              <a:t>Alexander NJ et al. </a:t>
            </a:r>
            <a:r>
              <a:rPr lang="en-US" sz="800" i="1">
                <a:solidFill>
                  <a:srgbClr val="000000"/>
                </a:solidFill>
              </a:rPr>
              <a:t>Fertil Steril. </a:t>
            </a:r>
            <a:r>
              <a:rPr lang="en-US" sz="800">
                <a:solidFill>
                  <a:srgbClr val="000000"/>
                </a:solidFill>
              </a:rPr>
              <a:t>2004;82(1):1–12.</a:t>
            </a:r>
          </a:p>
          <a:p>
            <a:pPr marL="112713" indent="-112713" defTabSz="885825">
              <a:lnSpc>
                <a:spcPct val="100000"/>
              </a:lnSpc>
              <a:buClrTx/>
              <a:buSzTx/>
              <a:buFontTx/>
              <a:buAutoNum type="arabicPeriod"/>
            </a:pPr>
            <a:r>
              <a:rPr lang="en-US" sz="800">
                <a:solidFill>
                  <a:srgbClr val="000000"/>
                </a:solidFill>
              </a:rPr>
              <a:t>Darney PD. In: Kronenberg HM et al, eds. </a:t>
            </a:r>
            <a:r>
              <a:rPr lang="en-US" sz="800" i="1">
                <a:solidFill>
                  <a:srgbClr val="000000"/>
                </a:solidFill>
              </a:rPr>
              <a:t>Williams Textbook of Endocrinology.</a:t>
            </a:r>
            <a:r>
              <a:rPr lang="en-US" sz="800">
                <a:solidFill>
                  <a:srgbClr val="000000"/>
                </a:solidFill>
              </a:rPr>
              <a:t> 11th ed. Saunders Elsevier; 2008:615–644.</a:t>
            </a:r>
          </a:p>
        </p:txBody>
      </p:sp>
      <p:grpSp>
        <p:nvGrpSpPr>
          <p:cNvPr id="93189" name="Group 6"/>
          <p:cNvGrpSpPr>
            <a:grpSpLocks/>
          </p:cNvGrpSpPr>
          <p:nvPr/>
        </p:nvGrpSpPr>
        <p:grpSpPr bwMode="auto">
          <a:xfrm>
            <a:off x="55563" y="1152525"/>
            <a:ext cx="1612900" cy="4686300"/>
            <a:chOff x="56465" y="1152525"/>
            <a:chExt cx="1611401" cy="4686951"/>
          </a:xfrm>
        </p:grpSpPr>
        <p:sp>
          <p:nvSpPr>
            <p:cNvPr id="93190" name="Text Box 4"/>
            <p:cNvSpPr txBox="1">
              <a:spLocks noChangeArrowheads="1"/>
            </p:cNvSpPr>
            <p:nvPr/>
          </p:nvSpPr>
          <p:spPr bwMode="auto">
            <a:xfrm>
              <a:off x="56465" y="1152525"/>
              <a:ext cx="1611401" cy="4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03288" eaLnBrk="0" hangingPunct="0">
                <a:defRPr>
                  <a:solidFill>
                    <a:schemeClr val="bg1"/>
                  </a:solidFill>
                  <a:latin typeface="Arial" charset="0"/>
                  <a:ea typeface="MS PGothic" pitchFamily="34" charset="-128"/>
                </a:defRPr>
              </a:lvl1pPr>
              <a:lvl2pPr defTabSz="903288" eaLnBrk="0" hangingPunct="0">
                <a:defRPr>
                  <a:solidFill>
                    <a:schemeClr val="bg1"/>
                  </a:solidFill>
                  <a:latin typeface="Arial" charset="0"/>
                  <a:ea typeface="MS PGothic" pitchFamily="34" charset="-128"/>
                </a:defRPr>
              </a:lvl2pPr>
              <a:lvl3pPr defTabSz="903288" eaLnBrk="0" hangingPunct="0">
                <a:defRPr>
                  <a:solidFill>
                    <a:schemeClr val="bg1"/>
                  </a:solidFill>
                  <a:latin typeface="Arial" charset="0"/>
                  <a:ea typeface="MS PGothic" pitchFamily="34" charset="-128"/>
                </a:defRPr>
              </a:lvl3pPr>
              <a:lvl4pPr defTabSz="903288" eaLnBrk="0" hangingPunct="0">
                <a:defRPr>
                  <a:solidFill>
                    <a:schemeClr val="bg1"/>
                  </a:solidFill>
                  <a:latin typeface="Arial" charset="0"/>
                  <a:ea typeface="MS PGothic" pitchFamily="34" charset="-128"/>
                </a:defRPr>
              </a:lvl4pPr>
              <a:lvl5pPr defTabSz="903288" eaLnBrk="0" hangingPunct="0">
                <a:defRPr>
                  <a:solidFill>
                    <a:schemeClr val="bg1"/>
                  </a:solidFill>
                  <a:latin typeface="Arial" charset="0"/>
                  <a:ea typeface="MS PGothic" pitchFamily="34" charset="-128"/>
                </a:defRPr>
              </a:lvl5pPr>
              <a:lvl6pPr marL="25146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6pPr>
              <a:lvl7pPr marL="29718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7pPr>
              <a:lvl8pPr marL="34290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8pPr>
              <a:lvl9pPr marL="38862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9pPr>
            </a:lstStyle>
            <a:p>
              <a:pPr eaLnBrk="1" hangingPunct="1">
                <a:lnSpc>
                  <a:spcPct val="100000"/>
                </a:lnSpc>
                <a:buClrTx/>
                <a:buSzTx/>
                <a:buFontTx/>
                <a:buNone/>
              </a:pPr>
              <a:r>
                <a:rPr lang="en-US" sz="700">
                  <a:solidFill>
                    <a:srgbClr val="000000"/>
                  </a:solidFill>
                </a:rPr>
                <a:t>1/Hussain: p302C</a:t>
              </a:r>
            </a:p>
            <a:p>
              <a:pPr eaLnBrk="1" hangingPunct="1">
                <a:lnSpc>
                  <a:spcPct val="100000"/>
                </a:lnSpc>
                <a:buClrTx/>
                <a:buSzTx/>
                <a:buFontTx/>
                <a:buNone/>
              </a:pPr>
              <a:r>
                <a:rPr lang="en-US" sz="700">
                  <a:solidFill>
                    <a:srgbClr val="000000"/>
                  </a:solidFill>
                </a:rPr>
                <a:t>2/Corbo (</a:t>
              </a:r>
              <a:r>
                <a:rPr lang="en-US" sz="700" i="1">
                  <a:solidFill>
                    <a:srgbClr val="000000"/>
                  </a:solidFill>
                </a:rPr>
                <a:t>JPS</a:t>
              </a:r>
              <a:r>
                <a:rPr lang="en-US" sz="700">
                  <a:solidFill>
                    <a:srgbClr val="000000"/>
                  </a:solidFill>
                </a:rPr>
                <a:t> 1990): p202A</a:t>
              </a:r>
            </a:p>
            <a:p>
              <a:pPr eaLnBrk="1" hangingPunct="1">
                <a:lnSpc>
                  <a:spcPct val="100000"/>
                </a:lnSpc>
                <a:buClrTx/>
                <a:buSzTx/>
                <a:buFontTx/>
                <a:buNone/>
              </a:pPr>
              <a:r>
                <a:rPr lang="en-US" sz="700">
                  <a:solidFill>
                    <a:srgbClr val="000000"/>
                  </a:solidFill>
                </a:rPr>
                <a:t>3/Alexander: p5B,C</a:t>
              </a:r>
            </a:p>
            <a:p>
              <a:pPr eaLnBrk="1" hangingPunct="1">
                <a:lnSpc>
                  <a:spcPct val="100000"/>
                </a:lnSpc>
                <a:buClrTx/>
                <a:buSzTx/>
                <a:buFontTx/>
                <a:buNone/>
              </a:pPr>
              <a:r>
                <a:rPr lang="en-US" sz="700">
                  <a:solidFill>
                    <a:srgbClr val="000000"/>
                  </a:solidFill>
                </a:rPr>
                <a:t>4/Darney: p626A,C,E</a:t>
              </a:r>
            </a:p>
          </p:txBody>
        </p:sp>
        <p:sp>
          <p:nvSpPr>
            <p:cNvPr id="93191" name="Text Box 4"/>
            <p:cNvSpPr txBox="1">
              <a:spLocks noChangeArrowheads="1"/>
            </p:cNvSpPr>
            <p:nvPr/>
          </p:nvSpPr>
          <p:spPr bwMode="auto">
            <a:xfrm>
              <a:off x="59637" y="3362632"/>
              <a:ext cx="934168" cy="247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03288" eaLnBrk="0" hangingPunct="0">
                <a:defRPr>
                  <a:solidFill>
                    <a:schemeClr val="bg1"/>
                  </a:solidFill>
                  <a:latin typeface="Arial" charset="0"/>
                  <a:ea typeface="MS PGothic" pitchFamily="34" charset="-128"/>
                </a:defRPr>
              </a:lvl1pPr>
              <a:lvl2pPr defTabSz="903288" eaLnBrk="0" hangingPunct="0">
                <a:defRPr>
                  <a:solidFill>
                    <a:schemeClr val="bg1"/>
                  </a:solidFill>
                  <a:latin typeface="Arial" charset="0"/>
                  <a:ea typeface="MS PGothic" pitchFamily="34" charset="-128"/>
                </a:defRPr>
              </a:lvl2pPr>
              <a:lvl3pPr defTabSz="903288" eaLnBrk="0" hangingPunct="0">
                <a:defRPr>
                  <a:solidFill>
                    <a:schemeClr val="bg1"/>
                  </a:solidFill>
                  <a:latin typeface="Arial" charset="0"/>
                  <a:ea typeface="MS PGothic" pitchFamily="34" charset="-128"/>
                </a:defRPr>
              </a:lvl3pPr>
              <a:lvl4pPr defTabSz="903288" eaLnBrk="0" hangingPunct="0">
                <a:defRPr>
                  <a:solidFill>
                    <a:schemeClr val="bg1"/>
                  </a:solidFill>
                  <a:latin typeface="Arial" charset="0"/>
                  <a:ea typeface="MS PGothic" pitchFamily="34" charset="-128"/>
                </a:defRPr>
              </a:lvl4pPr>
              <a:lvl5pPr defTabSz="903288" eaLnBrk="0" hangingPunct="0">
                <a:defRPr>
                  <a:solidFill>
                    <a:schemeClr val="bg1"/>
                  </a:solidFill>
                  <a:latin typeface="Arial" charset="0"/>
                  <a:ea typeface="MS PGothic" pitchFamily="34" charset="-128"/>
                </a:defRPr>
              </a:lvl5pPr>
              <a:lvl6pPr marL="25146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6pPr>
              <a:lvl7pPr marL="29718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7pPr>
              <a:lvl8pPr marL="34290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8pPr>
              <a:lvl9pPr marL="38862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9pPr>
            </a:lstStyle>
            <a:p>
              <a:pPr eaLnBrk="1" hangingPunct="1">
                <a:lnSpc>
                  <a:spcPct val="100000"/>
                </a:lnSpc>
                <a:buClrTx/>
                <a:buSzTx/>
                <a:buFontTx/>
                <a:buNone/>
              </a:pPr>
              <a:r>
                <a:rPr lang="en-US" sz="700">
                  <a:solidFill>
                    <a:srgbClr val="000000"/>
                  </a:solidFill>
                </a:rPr>
                <a:t>1/Hussain: p302C</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2/Corbo (</a:t>
              </a:r>
              <a:r>
                <a:rPr lang="en-US" sz="700" i="1">
                  <a:solidFill>
                    <a:srgbClr val="000000"/>
                  </a:solidFill>
                </a:rPr>
                <a:t>JPS</a:t>
              </a:r>
              <a:r>
                <a:rPr lang="en-US" sz="700">
                  <a:solidFill>
                    <a:srgbClr val="000000"/>
                  </a:solidFill>
                </a:rPr>
                <a:t> 1990):</a:t>
              </a:r>
            </a:p>
            <a:p>
              <a:pPr eaLnBrk="1" hangingPunct="1">
                <a:lnSpc>
                  <a:spcPct val="100000"/>
                </a:lnSpc>
                <a:buClrTx/>
                <a:buSzTx/>
                <a:buFontTx/>
                <a:buNone/>
              </a:pPr>
              <a:r>
                <a:rPr lang="en-US" sz="700">
                  <a:solidFill>
                    <a:srgbClr val="000000"/>
                  </a:solidFill>
                </a:rPr>
                <a:t>p202A</a:t>
              </a:r>
            </a:p>
            <a:p>
              <a:pPr eaLnBrk="1" hangingPunct="1">
                <a:lnSpc>
                  <a:spcPct val="100000"/>
                </a:lnSpc>
                <a:buClrTx/>
                <a:buSzTx/>
                <a:buFontTx/>
                <a:buNone/>
              </a:pPr>
              <a:r>
                <a:rPr lang="en-US" sz="700">
                  <a:solidFill>
                    <a:srgbClr val="000000"/>
                  </a:solidFill>
                </a:rPr>
                <a:t>3/Alexander: p5B</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3/Alexander: p5C</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3/Alexander: p5C</a:t>
              </a:r>
            </a:p>
            <a:p>
              <a:pPr eaLnBrk="1" hangingPunct="1">
                <a:lnSpc>
                  <a:spcPct val="100000"/>
                </a:lnSpc>
                <a:buClrTx/>
                <a:buSzTx/>
                <a:buFontTx/>
                <a:buNone/>
              </a:pPr>
              <a:r>
                <a:rPr lang="en-US" sz="700">
                  <a:solidFill>
                    <a:srgbClr val="000000"/>
                  </a:solidFill>
                </a:rPr>
                <a:t>4/Darney: p626A</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3/Alexander: p5B</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4/Darney: p626C,E</a:t>
              </a:r>
            </a:p>
          </p:txBody>
        </p:sp>
      </p:gr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a:noFill/>
          <a:ln/>
          <a:extLst>
            <a:ext uri="{909E8E84-426E-40DD-AFC4-6F175D3DCCD1}">
              <a14:hiddenFill xmlns:a14="http://schemas.microsoft.com/office/drawing/2010/main">
                <a:solidFill>
                  <a:srgbClr val="FFFFFF"/>
                </a:solidFill>
              </a14:hiddenFill>
            </a:ext>
          </a:extLst>
        </p:spPr>
      </p:sp>
      <p:sp>
        <p:nvSpPr>
          <p:cNvPr id="94211" name="Rectangle 3"/>
          <p:cNvSpPr>
            <a:spLocks noGrp="1"/>
          </p:cNvSpPr>
          <p:nvPr>
            <p:ph type="body" idx="1"/>
          </p:nvPr>
        </p:nvSpPr>
        <p:spPr>
          <a:xfrm>
            <a:off x="866775" y="3141663"/>
            <a:ext cx="5486400" cy="4240212"/>
          </a:xfrm>
          <a:noFill/>
        </p:spPr>
        <p:txBody>
          <a:bodyPr/>
          <a:lstStyle/>
          <a:p>
            <a:r>
              <a:rPr lang="en-US" dirty="0" smtClean="0">
                <a:latin typeface="Times New Roman" pitchFamily="18" charset="0"/>
              </a:rPr>
              <a:t>The unique formulation and structure of </a:t>
            </a:r>
            <a:r>
              <a:rPr lang="en-US" dirty="0" err="1" smtClean="0">
                <a:latin typeface="Times New Roman" pitchFamily="18" charset="0"/>
              </a:rPr>
              <a:t>NuvaRing</a:t>
            </a:r>
            <a:r>
              <a:rPr lang="en-US" baseline="30000" dirty="0" smtClean="0">
                <a:latin typeface="Times New Roman" pitchFamily="18" charset="0"/>
              </a:rPr>
              <a:t>™</a:t>
            </a:r>
            <a:r>
              <a:rPr lang="en-US" dirty="0" smtClean="0">
                <a:latin typeface="Times New Roman" pitchFamily="18" charset="0"/>
              </a:rPr>
              <a:t> have been shown to provide constant and steady levels of </a:t>
            </a:r>
            <a:r>
              <a:rPr lang="en-US" dirty="0" err="1" smtClean="0">
                <a:latin typeface="Times New Roman" pitchFamily="18" charset="0"/>
              </a:rPr>
              <a:t>etonogestrel</a:t>
            </a:r>
            <a:r>
              <a:rPr lang="en-US" dirty="0" smtClean="0">
                <a:latin typeface="Times New Roman" pitchFamily="18" charset="0"/>
              </a:rPr>
              <a:t> and </a:t>
            </a:r>
            <a:r>
              <a:rPr lang="en-US" dirty="0" err="1" smtClean="0">
                <a:latin typeface="Times New Roman" pitchFamily="18" charset="0"/>
              </a:rPr>
              <a:t>ethinyl</a:t>
            </a:r>
            <a:r>
              <a:rPr lang="en-US" dirty="0" smtClean="0">
                <a:latin typeface="Times New Roman" pitchFamily="18" charset="0"/>
              </a:rPr>
              <a:t> estradiol through 3 weeks (21 days) of intended use.</a:t>
            </a:r>
            <a:r>
              <a:rPr lang="en-US" baseline="30000" dirty="0" smtClean="0">
                <a:latin typeface="Times New Roman" pitchFamily="18" charset="0"/>
              </a:rPr>
              <a:t>1</a:t>
            </a:r>
          </a:p>
          <a:p>
            <a:r>
              <a:rPr lang="en-US" dirty="0" smtClean="0">
                <a:latin typeface="Times New Roman" pitchFamily="18" charset="0"/>
              </a:rPr>
              <a:t>Following insertion of </a:t>
            </a:r>
            <a:r>
              <a:rPr lang="en-US" dirty="0" err="1" smtClean="0">
                <a:latin typeface="Times New Roman" pitchFamily="18" charset="0"/>
              </a:rPr>
              <a:t>NuvaRing</a:t>
            </a:r>
            <a:r>
              <a:rPr lang="en-US" dirty="0" smtClean="0">
                <a:latin typeface="Times New Roman" pitchFamily="18" charset="0"/>
              </a:rPr>
              <a:t>, the maximal concentration (</a:t>
            </a:r>
            <a:r>
              <a:rPr lang="en-US" dirty="0" err="1" smtClean="0">
                <a:latin typeface="Times New Roman" pitchFamily="18" charset="0"/>
              </a:rPr>
              <a:t>C</a:t>
            </a:r>
            <a:r>
              <a:rPr lang="en-US" baseline="-25000" dirty="0" err="1" smtClean="0">
                <a:latin typeface="Times New Roman" pitchFamily="18" charset="0"/>
              </a:rPr>
              <a:t>max</a:t>
            </a:r>
            <a:r>
              <a:rPr lang="en-US" dirty="0" smtClean="0">
                <a:latin typeface="Times New Roman" pitchFamily="18" charset="0"/>
              </a:rPr>
              <a:t>) of serum </a:t>
            </a:r>
            <a:r>
              <a:rPr lang="en-US" dirty="0" err="1" smtClean="0">
                <a:latin typeface="Times New Roman" pitchFamily="18" charset="0"/>
              </a:rPr>
              <a:t>etonogestrel</a:t>
            </a:r>
            <a:r>
              <a:rPr lang="en-US" dirty="0" smtClean="0">
                <a:latin typeface="Times New Roman" pitchFamily="18" charset="0"/>
              </a:rPr>
              <a:t> was 1,716 (±445)</a:t>
            </a:r>
            <a:r>
              <a:rPr lang="en-US" i="1" dirty="0" smtClean="0">
                <a:latin typeface="Times New Roman" pitchFamily="18" charset="0"/>
              </a:rPr>
              <a:t> </a:t>
            </a:r>
            <a:r>
              <a:rPr lang="en-US" dirty="0" err="1" smtClean="0">
                <a:latin typeface="Times New Roman" pitchFamily="18" charset="0"/>
              </a:rPr>
              <a:t>ng</a:t>
            </a:r>
            <a:r>
              <a:rPr lang="en-US" dirty="0" smtClean="0">
                <a:latin typeface="Times New Roman" pitchFamily="18" charset="0"/>
              </a:rPr>
              <a:t>/L on day 5 and remained between 1,578 (±408) and 1,374 (±328) </a:t>
            </a:r>
            <a:r>
              <a:rPr lang="en-US" dirty="0" err="1" smtClean="0">
                <a:latin typeface="Times New Roman" pitchFamily="18" charset="0"/>
              </a:rPr>
              <a:t>ng</a:t>
            </a:r>
            <a:r>
              <a:rPr lang="en-US" dirty="0" smtClean="0">
                <a:latin typeface="Times New Roman" pitchFamily="18" charset="0"/>
              </a:rPr>
              <a:t>/L from weeks 1 though 3.</a:t>
            </a:r>
            <a:r>
              <a:rPr lang="en-US" baseline="30000" dirty="0" smtClean="0">
                <a:latin typeface="Times New Roman" pitchFamily="18" charset="0"/>
              </a:rPr>
              <a:t>1</a:t>
            </a:r>
          </a:p>
          <a:p>
            <a:r>
              <a:rPr lang="en-US" dirty="0" smtClean="0">
                <a:latin typeface="Times New Roman" pitchFamily="18" charset="0"/>
              </a:rPr>
              <a:t>Similarly, the </a:t>
            </a:r>
            <a:r>
              <a:rPr lang="en-US" dirty="0" err="1" smtClean="0">
                <a:latin typeface="Times New Roman" pitchFamily="18" charset="0"/>
              </a:rPr>
              <a:t>ethinyl</a:t>
            </a:r>
            <a:r>
              <a:rPr lang="en-US" dirty="0" smtClean="0">
                <a:latin typeface="Times New Roman" pitchFamily="18" charset="0"/>
              </a:rPr>
              <a:t> estradiol </a:t>
            </a:r>
            <a:r>
              <a:rPr lang="en-US" dirty="0" err="1" smtClean="0">
                <a:latin typeface="Times New Roman" pitchFamily="18" charset="0"/>
              </a:rPr>
              <a:t>C</a:t>
            </a:r>
            <a:r>
              <a:rPr lang="en-US" baseline="-25000" dirty="0" err="1" smtClean="0">
                <a:latin typeface="Times New Roman" pitchFamily="18" charset="0"/>
              </a:rPr>
              <a:t>max</a:t>
            </a:r>
            <a:r>
              <a:rPr lang="en-US" dirty="0" smtClean="0">
                <a:latin typeface="Times New Roman" pitchFamily="18" charset="0"/>
              </a:rPr>
              <a:t> of 34.7 (±17.5) </a:t>
            </a:r>
            <a:r>
              <a:rPr lang="en-US" dirty="0" err="1" smtClean="0">
                <a:latin typeface="Times New Roman" pitchFamily="18" charset="0"/>
              </a:rPr>
              <a:t>ng</a:t>
            </a:r>
            <a:r>
              <a:rPr lang="en-US" dirty="0" smtClean="0">
                <a:latin typeface="Times New Roman" pitchFamily="18" charset="0"/>
              </a:rPr>
              <a:t>/L was reached at day 2 or 3 following insertion and remained between 19.1 (±4.5) </a:t>
            </a:r>
            <a:r>
              <a:rPr lang="en-US" dirty="0" err="1" smtClean="0">
                <a:latin typeface="Times New Roman" pitchFamily="18" charset="0"/>
              </a:rPr>
              <a:t>ng</a:t>
            </a:r>
            <a:r>
              <a:rPr lang="en-US" dirty="0" smtClean="0">
                <a:latin typeface="Times New Roman" pitchFamily="18" charset="0"/>
              </a:rPr>
              <a:t>/L and 17.5 (±4.3)</a:t>
            </a:r>
            <a:r>
              <a:rPr lang="en-US" i="1" dirty="0" smtClean="0">
                <a:latin typeface="Times New Roman" pitchFamily="18" charset="0"/>
              </a:rPr>
              <a:t> </a:t>
            </a:r>
            <a:r>
              <a:rPr lang="en-US" dirty="0" err="1" smtClean="0">
                <a:latin typeface="Times New Roman" pitchFamily="18" charset="0"/>
              </a:rPr>
              <a:t>ng</a:t>
            </a:r>
            <a:r>
              <a:rPr lang="en-US" dirty="0" smtClean="0">
                <a:latin typeface="Times New Roman" pitchFamily="18" charset="0"/>
              </a:rPr>
              <a:t>/L from weeks 1 through 3.</a:t>
            </a:r>
            <a:r>
              <a:rPr lang="en-US" baseline="30000" dirty="0" smtClean="0">
                <a:latin typeface="Times New Roman" pitchFamily="18" charset="0"/>
              </a:rPr>
              <a:t>1</a:t>
            </a:r>
          </a:p>
          <a:p>
            <a:r>
              <a:rPr lang="en-US" dirty="0" smtClean="0">
                <a:latin typeface="Times New Roman" pitchFamily="18" charset="0"/>
              </a:rPr>
              <a:t>This slide shows that </a:t>
            </a:r>
            <a:r>
              <a:rPr lang="en-US" dirty="0" err="1" smtClean="0">
                <a:latin typeface="Times New Roman" pitchFamily="18" charset="0"/>
              </a:rPr>
              <a:t>NuvaRing</a:t>
            </a:r>
            <a:r>
              <a:rPr lang="en-US" dirty="0" smtClean="0">
                <a:latin typeface="Times New Roman" pitchFamily="18" charset="0"/>
              </a:rPr>
              <a:t> delivers steady concentrations of its 2 component hormones through 3 weeks of intended use. Notably, </a:t>
            </a:r>
            <a:r>
              <a:rPr lang="en-US" dirty="0" err="1" smtClean="0">
                <a:latin typeface="Times New Roman" pitchFamily="18" charset="0"/>
              </a:rPr>
              <a:t>NuvaRing</a:t>
            </a:r>
            <a:r>
              <a:rPr lang="en-US" dirty="0" smtClean="0">
                <a:latin typeface="Times New Roman" pitchFamily="18" charset="0"/>
              </a:rPr>
              <a:t> delivers a low and consistent dose of </a:t>
            </a:r>
            <a:r>
              <a:rPr lang="en-US" dirty="0" err="1" smtClean="0">
                <a:latin typeface="Times New Roman" pitchFamily="18" charset="0"/>
              </a:rPr>
              <a:t>ethinyl</a:t>
            </a:r>
            <a:r>
              <a:rPr lang="en-US" dirty="0" smtClean="0">
                <a:latin typeface="Times New Roman" pitchFamily="18" charset="0"/>
              </a:rPr>
              <a:t> estradiol.</a:t>
            </a:r>
            <a:r>
              <a:rPr lang="en-US" baseline="30000" dirty="0" smtClean="0">
                <a:latin typeface="Times New Roman" pitchFamily="18" charset="0"/>
              </a:rPr>
              <a:t>1</a:t>
            </a:r>
            <a:endParaRPr lang="en-US" dirty="0" smtClean="0">
              <a:latin typeface="Times New Roman" pitchFamily="18" charset="0"/>
            </a:endParaRPr>
          </a:p>
          <a:p>
            <a:endParaRPr lang="en-US" dirty="0" smtClean="0">
              <a:latin typeface="Times New Roman" pitchFamily="18" charset="0"/>
            </a:endParaRPr>
          </a:p>
          <a:p>
            <a:r>
              <a:rPr lang="en-US" b="1" dirty="0" smtClean="0">
                <a:latin typeface="Times New Roman" pitchFamily="18" charset="0"/>
              </a:rPr>
              <a:t>Study Design</a:t>
            </a:r>
            <a:r>
              <a:rPr lang="en-US" dirty="0" smtClean="0">
                <a:latin typeface="Times New Roman" pitchFamily="18" charset="0"/>
              </a:rPr>
              <a:t>: This </a:t>
            </a:r>
            <a:r>
              <a:rPr lang="en-US" dirty="0" err="1" smtClean="0">
                <a:latin typeface="Times New Roman" pitchFamily="18" charset="0"/>
              </a:rPr>
              <a:t>nonblinded</a:t>
            </a:r>
            <a:r>
              <a:rPr lang="en-US" dirty="0" smtClean="0">
                <a:latin typeface="Times New Roman" pitchFamily="18" charset="0"/>
              </a:rPr>
              <a:t>, randomized, crossover study was conducted to evaluate the pharmacokinetics of </a:t>
            </a:r>
            <a:r>
              <a:rPr lang="en-US" dirty="0" err="1" smtClean="0">
                <a:latin typeface="Times New Roman" pitchFamily="18" charset="0"/>
              </a:rPr>
              <a:t>etonogestrel</a:t>
            </a:r>
            <a:r>
              <a:rPr lang="en-US" dirty="0" smtClean="0">
                <a:latin typeface="Times New Roman" pitchFamily="18" charset="0"/>
              </a:rPr>
              <a:t> and </a:t>
            </a:r>
            <a:r>
              <a:rPr lang="en-US" dirty="0" err="1" smtClean="0">
                <a:latin typeface="Times New Roman" pitchFamily="18" charset="0"/>
              </a:rPr>
              <a:t>ethinyl</a:t>
            </a:r>
            <a:r>
              <a:rPr lang="en-US" dirty="0" smtClean="0">
                <a:latin typeface="Times New Roman" pitchFamily="18" charset="0"/>
              </a:rPr>
              <a:t> estradiol delivered with </a:t>
            </a:r>
            <a:r>
              <a:rPr lang="en-US" dirty="0" err="1" smtClean="0">
                <a:latin typeface="Times New Roman" pitchFamily="18" charset="0"/>
              </a:rPr>
              <a:t>NuvaRing</a:t>
            </a:r>
            <a:r>
              <a:rPr lang="en-US" dirty="0" smtClean="0">
                <a:latin typeface="Times New Roman" pitchFamily="18" charset="0"/>
              </a:rPr>
              <a:t> compared with delivery of </a:t>
            </a:r>
            <a:r>
              <a:rPr lang="en-US" dirty="0" err="1" smtClean="0">
                <a:latin typeface="Times New Roman" pitchFamily="18" charset="0"/>
              </a:rPr>
              <a:t>desogestrel</a:t>
            </a:r>
            <a:r>
              <a:rPr lang="en-US" dirty="0" smtClean="0">
                <a:latin typeface="Times New Roman" pitchFamily="18" charset="0"/>
              </a:rPr>
              <a:t> 150 µg and </a:t>
            </a:r>
            <a:r>
              <a:rPr lang="en-US" dirty="0" err="1" smtClean="0">
                <a:latin typeface="Times New Roman" pitchFamily="18" charset="0"/>
              </a:rPr>
              <a:t>ethinyl</a:t>
            </a:r>
            <a:r>
              <a:rPr lang="en-US" dirty="0" smtClean="0">
                <a:latin typeface="Times New Roman" pitchFamily="18" charset="0"/>
              </a:rPr>
              <a:t> estradiol 30 µg </a:t>
            </a:r>
            <a:br>
              <a:rPr lang="en-US" dirty="0" smtClean="0">
                <a:latin typeface="Times New Roman" pitchFamily="18" charset="0"/>
              </a:rPr>
            </a:br>
            <a:r>
              <a:rPr lang="en-US" dirty="0" smtClean="0">
                <a:latin typeface="Times New Roman" pitchFamily="18" charset="0"/>
              </a:rPr>
              <a:t>by combined oral contraceptive (COC). A total of 16 healthy women, aged 18 to 35 years, were randomized to receive either of 2 treatment sequences: </a:t>
            </a:r>
            <a:r>
              <a:rPr lang="en-US" dirty="0" err="1" smtClean="0">
                <a:latin typeface="Times New Roman" pitchFamily="18" charset="0"/>
              </a:rPr>
              <a:t>NuvaRing</a:t>
            </a:r>
            <a:r>
              <a:rPr lang="en-US" dirty="0" smtClean="0">
                <a:latin typeface="Times New Roman" pitchFamily="18" charset="0"/>
              </a:rPr>
              <a:t> for 35 days plus a 7-day ring-free period followed by the COC for 21 days plus a 7-day pill-free period; or, the COC followed by </a:t>
            </a:r>
            <a:r>
              <a:rPr lang="en-US" dirty="0" err="1" smtClean="0">
                <a:latin typeface="Times New Roman" pitchFamily="18" charset="0"/>
              </a:rPr>
              <a:t>NuvaRing</a:t>
            </a:r>
            <a:r>
              <a:rPr lang="en-US" dirty="0" smtClean="0">
                <a:latin typeface="Times New Roman" pitchFamily="18" charset="0"/>
              </a:rPr>
              <a:t> on the identical schedule. Descriptive statistics were used to characterize the pharmacokinetic profiles for </a:t>
            </a:r>
            <a:r>
              <a:rPr lang="en-US" dirty="0" err="1" smtClean="0">
                <a:latin typeface="Times New Roman" pitchFamily="18" charset="0"/>
              </a:rPr>
              <a:t>etonogestrel</a:t>
            </a:r>
            <a:r>
              <a:rPr lang="en-US" dirty="0" smtClean="0">
                <a:latin typeface="Times New Roman" pitchFamily="18" charset="0"/>
              </a:rPr>
              <a:t>, </a:t>
            </a:r>
            <a:r>
              <a:rPr lang="en-US" dirty="0" err="1" smtClean="0">
                <a:latin typeface="Times New Roman" pitchFamily="18" charset="0"/>
              </a:rPr>
              <a:t>ethinyl</a:t>
            </a:r>
            <a:r>
              <a:rPr lang="en-US" dirty="0" smtClean="0">
                <a:latin typeface="Times New Roman" pitchFamily="18" charset="0"/>
              </a:rPr>
              <a:t> estradiol, and sex-hormone–binding globulin.</a:t>
            </a:r>
            <a:r>
              <a:rPr lang="en-US" baseline="30000" dirty="0" smtClean="0">
                <a:latin typeface="Times New Roman" pitchFamily="18" charset="0"/>
              </a:rPr>
              <a:t>1</a:t>
            </a:r>
          </a:p>
        </p:txBody>
      </p:sp>
      <p:grpSp>
        <p:nvGrpSpPr>
          <p:cNvPr id="94212" name="Group 6"/>
          <p:cNvGrpSpPr>
            <a:grpSpLocks/>
          </p:cNvGrpSpPr>
          <p:nvPr/>
        </p:nvGrpSpPr>
        <p:grpSpPr bwMode="auto">
          <a:xfrm>
            <a:off x="53975" y="1247775"/>
            <a:ext cx="1611313" cy="4667250"/>
            <a:chOff x="55421" y="1248033"/>
            <a:chExt cx="1609527" cy="4667185"/>
          </a:xfrm>
        </p:grpSpPr>
        <p:sp>
          <p:nvSpPr>
            <p:cNvPr id="94214" name="Text Box 4"/>
            <p:cNvSpPr txBox="1">
              <a:spLocks noChangeArrowheads="1"/>
            </p:cNvSpPr>
            <p:nvPr/>
          </p:nvSpPr>
          <p:spPr bwMode="auto">
            <a:xfrm>
              <a:off x="55421" y="1248033"/>
              <a:ext cx="1609527" cy="10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03288" eaLnBrk="0" hangingPunct="0">
                <a:defRPr>
                  <a:solidFill>
                    <a:schemeClr val="bg1"/>
                  </a:solidFill>
                  <a:latin typeface="Arial" charset="0"/>
                  <a:ea typeface="MS PGothic" pitchFamily="34" charset="-128"/>
                </a:defRPr>
              </a:lvl1pPr>
              <a:lvl2pPr defTabSz="903288" eaLnBrk="0" hangingPunct="0">
                <a:defRPr>
                  <a:solidFill>
                    <a:schemeClr val="bg1"/>
                  </a:solidFill>
                  <a:latin typeface="Arial" charset="0"/>
                  <a:ea typeface="MS PGothic" pitchFamily="34" charset="-128"/>
                </a:defRPr>
              </a:lvl2pPr>
              <a:lvl3pPr defTabSz="903288" eaLnBrk="0" hangingPunct="0">
                <a:defRPr>
                  <a:solidFill>
                    <a:schemeClr val="bg1"/>
                  </a:solidFill>
                  <a:latin typeface="Arial" charset="0"/>
                  <a:ea typeface="MS PGothic" pitchFamily="34" charset="-128"/>
                </a:defRPr>
              </a:lvl3pPr>
              <a:lvl4pPr defTabSz="903288" eaLnBrk="0" hangingPunct="0">
                <a:defRPr>
                  <a:solidFill>
                    <a:schemeClr val="bg1"/>
                  </a:solidFill>
                  <a:latin typeface="Arial" charset="0"/>
                  <a:ea typeface="MS PGothic" pitchFamily="34" charset="-128"/>
                </a:defRPr>
              </a:lvl4pPr>
              <a:lvl5pPr defTabSz="903288" eaLnBrk="0" hangingPunct="0">
                <a:defRPr>
                  <a:solidFill>
                    <a:schemeClr val="bg1"/>
                  </a:solidFill>
                  <a:latin typeface="Arial" charset="0"/>
                  <a:ea typeface="MS PGothic" pitchFamily="34" charset="-128"/>
                </a:defRPr>
              </a:lvl5pPr>
              <a:lvl6pPr marL="25146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6pPr>
              <a:lvl7pPr marL="29718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7pPr>
              <a:lvl8pPr marL="34290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8pPr>
              <a:lvl9pPr marL="38862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9pPr>
            </a:lstStyle>
            <a:p>
              <a:pPr eaLnBrk="1" hangingPunct="1">
                <a:lnSpc>
                  <a:spcPct val="100000"/>
                </a:lnSpc>
                <a:buClrTx/>
                <a:buSzTx/>
                <a:buFontTx/>
                <a:buNone/>
              </a:pPr>
              <a:r>
                <a:rPr lang="en-US" sz="700">
                  <a:solidFill>
                    <a:srgbClr val="000000"/>
                  </a:solidFill>
                </a:rPr>
                <a:t>1/Timmer: p237A (perm req.)</a:t>
              </a:r>
            </a:p>
          </p:txBody>
        </p:sp>
        <p:sp>
          <p:nvSpPr>
            <p:cNvPr id="94215" name="Text Box 4"/>
            <p:cNvSpPr txBox="1">
              <a:spLocks noChangeArrowheads="1"/>
            </p:cNvSpPr>
            <p:nvPr/>
          </p:nvSpPr>
          <p:spPr bwMode="auto">
            <a:xfrm>
              <a:off x="55421" y="3329217"/>
              <a:ext cx="811899" cy="258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03288" eaLnBrk="0" hangingPunct="0">
                <a:defRPr>
                  <a:solidFill>
                    <a:schemeClr val="bg1"/>
                  </a:solidFill>
                  <a:latin typeface="Arial" charset="0"/>
                  <a:ea typeface="MS PGothic" pitchFamily="34" charset="-128"/>
                </a:defRPr>
              </a:lvl1pPr>
              <a:lvl2pPr defTabSz="903288" eaLnBrk="0" hangingPunct="0">
                <a:defRPr>
                  <a:solidFill>
                    <a:schemeClr val="bg1"/>
                  </a:solidFill>
                  <a:latin typeface="Arial" charset="0"/>
                  <a:ea typeface="MS PGothic" pitchFamily="34" charset="-128"/>
                </a:defRPr>
              </a:lvl2pPr>
              <a:lvl3pPr defTabSz="903288" eaLnBrk="0" hangingPunct="0">
                <a:defRPr>
                  <a:solidFill>
                    <a:schemeClr val="bg1"/>
                  </a:solidFill>
                  <a:latin typeface="Arial" charset="0"/>
                  <a:ea typeface="MS PGothic" pitchFamily="34" charset="-128"/>
                </a:defRPr>
              </a:lvl3pPr>
              <a:lvl4pPr defTabSz="903288" eaLnBrk="0" hangingPunct="0">
                <a:defRPr>
                  <a:solidFill>
                    <a:schemeClr val="bg1"/>
                  </a:solidFill>
                  <a:latin typeface="Arial" charset="0"/>
                  <a:ea typeface="MS PGothic" pitchFamily="34" charset="-128"/>
                </a:defRPr>
              </a:lvl4pPr>
              <a:lvl5pPr defTabSz="903288" eaLnBrk="0" hangingPunct="0">
                <a:defRPr>
                  <a:solidFill>
                    <a:schemeClr val="bg1"/>
                  </a:solidFill>
                  <a:latin typeface="Arial" charset="0"/>
                  <a:ea typeface="MS PGothic" pitchFamily="34" charset="-128"/>
                </a:defRPr>
              </a:lvl5pPr>
              <a:lvl6pPr marL="25146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6pPr>
              <a:lvl7pPr marL="29718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7pPr>
              <a:lvl8pPr marL="34290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8pPr>
              <a:lvl9pPr marL="38862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9pPr>
            </a:lstStyle>
            <a:p>
              <a:pPr eaLnBrk="1" hangingPunct="1">
                <a:lnSpc>
                  <a:spcPct val="100000"/>
                </a:lnSpc>
                <a:buClrTx/>
                <a:buSzTx/>
                <a:buFontTx/>
                <a:buNone/>
              </a:pPr>
              <a:r>
                <a:rPr lang="en-US" sz="700">
                  <a:solidFill>
                    <a:srgbClr val="000000"/>
                  </a:solidFill>
                </a:rPr>
                <a:t>1/Timmer: p237A; p240A; p241A</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1/Timmer:</a:t>
              </a:r>
            </a:p>
            <a:p>
              <a:pPr eaLnBrk="1" hangingPunct="1">
                <a:lnSpc>
                  <a:spcPct val="100000"/>
                </a:lnSpc>
                <a:buClrTx/>
                <a:buSzTx/>
                <a:buFontTx/>
                <a:buNone/>
              </a:pPr>
              <a:r>
                <a:rPr lang="en-US" sz="700">
                  <a:solidFill>
                    <a:srgbClr val="000000"/>
                  </a:solidFill>
                </a:rPr>
                <a:t>p238A,C,D</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1/Timmer: p238B,D; p239A </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1/Timmer: p237A</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1/Timmer: p234A-F; p236A </a:t>
              </a:r>
            </a:p>
          </p:txBody>
        </p:sp>
      </p:grpSp>
      <p:sp>
        <p:nvSpPr>
          <p:cNvPr id="94213" name="Rectangle 6"/>
          <p:cNvSpPr>
            <a:spLocks noChangeArrowheads="1"/>
          </p:cNvSpPr>
          <p:nvPr/>
        </p:nvSpPr>
        <p:spPr bwMode="auto">
          <a:xfrm>
            <a:off x="866775" y="8688388"/>
            <a:ext cx="55626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9" rIns="91419" bIns="45709">
            <a:spAutoFit/>
          </a:bodyPr>
          <a:lstStyle/>
          <a:p>
            <a:pPr marL="111125" indent="-111125" defTabSz="885825">
              <a:lnSpc>
                <a:spcPct val="100000"/>
              </a:lnSpc>
              <a:buClrTx/>
              <a:buSzTx/>
              <a:buFontTx/>
              <a:buAutoNum type="arabicPeriod"/>
            </a:pPr>
            <a:r>
              <a:rPr lang="en-US" sz="800">
                <a:solidFill>
                  <a:srgbClr val="000000"/>
                </a:solidFill>
              </a:rPr>
              <a:t>Timmer CJ et al. </a:t>
            </a:r>
            <a:r>
              <a:rPr lang="en-US" sz="800" i="1">
                <a:solidFill>
                  <a:srgbClr val="000000"/>
                </a:solidFill>
              </a:rPr>
              <a:t>Clin Pharmacokinet. </a:t>
            </a:r>
            <a:r>
              <a:rPr lang="en-US" sz="800">
                <a:solidFill>
                  <a:srgbClr val="000000"/>
                </a:solidFill>
              </a:rPr>
              <a:t>2000;39(3):233–242.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noFill/>
          <a:ln/>
          <a:extLst>
            <a:ext uri="{909E8E84-426E-40DD-AFC4-6F175D3DCCD1}">
              <a14:hiddenFill xmlns:a14="http://schemas.microsoft.com/office/drawing/2010/main">
                <a:solidFill>
                  <a:srgbClr val="FFFFFF"/>
                </a:solidFill>
              </a14:hiddenFill>
            </a:ext>
          </a:extLst>
        </p:spPr>
      </p:sp>
      <p:sp>
        <p:nvSpPr>
          <p:cNvPr id="95235" name="Rectangle 3"/>
          <p:cNvSpPr>
            <a:spLocks noGrp="1" noChangeArrowheads="1"/>
          </p:cNvSpPr>
          <p:nvPr>
            <p:ph type="body" idx="1"/>
          </p:nvPr>
        </p:nvSpPr>
        <p:spPr>
          <a:xfrm>
            <a:off x="866775" y="3141663"/>
            <a:ext cx="5486400" cy="4325937"/>
          </a:xfrm>
          <a:noFill/>
        </p:spPr>
        <p:txBody>
          <a:bodyPr/>
          <a:lstStyle/>
          <a:p>
            <a:pPr eaLnBrk="1" hangingPunct="1"/>
            <a:r>
              <a:rPr lang="en-US" dirty="0" err="1" smtClean="0">
                <a:latin typeface="Times New Roman" pitchFamily="18" charset="0"/>
              </a:rPr>
              <a:t>NuvaRing</a:t>
            </a:r>
            <a:r>
              <a:rPr lang="en-US" baseline="30000" dirty="0" smtClean="0">
                <a:latin typeface="Times New Roman" pitchFamily="18" charset="0"/>
              </a:rPr>
              <a:t>™</a:t>
            </a:r>
            <a:r>
              <a:rPr lang="en-US" dirty="0" smtClean="0">
                <a:latin typeface="Times New Roman" pitchFamily="18" charset="0"/>
              </a:rPr>
              <a:t> has been documented to deliver consistent and low hormone levels, in contrast to combined oral contraceptives (COCs) or a transdermal patch.</a:t>
            </a:r>
            <a:r>
              <a:rPr lang="en-US" baseline="30000" dirty="0" smtClean="0">
                <a:latin typeface="Times New Roman" pitchFamily="18" charset="0"/>
              </a:rPr>
              <a:t>1</a:t>
            </a:r>
          </a:p>
          <a:p>
            <a:pPr eaLnBrk="1" hangingPunct="1"/>
            <a:r>
              <a:rPr lang="en-US" dirty="0" smtClean="0">
                <a:latin typeface="Times New Roman" pitchFamily="18" charset="0"/>
              </a:rPr>
              <a:t>This slide illustrates mean concentration-</a:t>
            </a:r>
            <a:r>
              <a:rPr lang="en-US" dirty="0" err="1" smtClean="0">
                <a:latin typeface="Times New Roman" pitchFamily="18" charset="0"/>
              </a:rPr>
              <a:t>vs</a:t>
            </a:r>
            <a:r>
              <a:rPr lang="en-US" dirty="0" smtClean="0">
                <a:latin typeface="Times New Roman" pitchFamily="18" charset="0"/>
              </a:rPr>
              <a:t>-time curves observed for </a:t>
            </a:r>
            <a:r>
              <a:rPr lang="en-US" dirty="0" err="1" smtClean="0">
                <a:latin typeface="Times New Roman" pitchFamily="18" charset="0"/>
              </a:rPr>
              <a:t>ethinyl</a:t>
            </a:r>
            <a:r>
              <a:rPr lang="en-US" dirty="0" smtClean="0">
                <a:latin typeface="Times New Roman" pitchFamily="18" charset="0"/>
              </a:rPr>
              <a:t> estradiol over the course of 21 days of administration for 3 different hormonal contraceptives and up to 72 hours after last exposure to the contraceptives.</a:t>
            </a:r>
            <a:r>
              <a:rPr lang="en-US" baseline="30000" dirty="0" smtClean="0">
                <a:latin typeface="Times New Roman" pitchFamily="18" charset="0"/>
              </a:rPr>
              <a:t>1</a:t>
            </a:r>
            <a:r>
              <a:rPr lang="en-US" dirty="0" smtClean="0">
                <a:latin typeface="Times New Roman" pitchFamily="18" charset="0"/>
              </a:rPr>
              <a:t> </a:t>
            </a:r>
          </a:p>
          <a:p>
            <a:pPr eaLnBrk="1" hangingPunct="1"/>
            <a:r>
              <a:rPr lang="en-US" dirty="0" smtClean="0">
                <a:latin typeface="Times New Roman" pitchFamily="18" charset="0"/>
              </a:rPr>
              <a:t>The results show that women using </a:t>
            </a:r>
            <a:r>
              <a:rPr lang="en-US" dirty="0" err="1" smtClean="0">
                <a:latin typeface="Times New Roman" pitchFamily="18" charset="0"/>
              </a:rPr>
              <a:t>NuvaRing</a:t>
            </a:r>
            <a:r>
              <a:rPr lang="en-US" dirty="0" smtClean="0">
                <a:latin typeface="Times New Roman" pitchFamily="18" charset="0"/>
              </a:rPr>
              <a:t> did not experience daily peaks and troughs in the serum levels as observed in the pill group and had the least variation in serum concentrations of </a:t>
            </a:r>
            <a:r>
              <a:rPr lang="en-US" dirty="0" err="1" smtClean="0">
                <a:latin typeface="Times New Roman" pitchFamily="18" charset="0"/>
              </a:rPr>
              <a:t>ethinyl</a:t>
            </a:r>
            <a:r>
              <a:rPr lang="en-US" dirty="0" smtClean="0">
                <a:latin typeface="Times New Roman" pitchFamily="18" charset="0"/>
              </a:rPr>
              <a:t> estradiol. The mean maximum serum concentrations (</a:t>
            </a:r>
            <a:r>
              <a:rPr lang="en-US" dirty="0" err="1" smtClean="0">
                <a:latin typeface="Times New Roman" pitchFamily="18" charset="0"/>
              </a:rPr>
              <a:t>C</a:t>
            </a:r>
            <a:r>
              <a:rPr lang="en-US" baseline="-25000" dirty="0" err="1" smtClean="0">
                <a:latin typeface="Times New Roman" pitchFamily="18" charset="0"/>
              </a:rPr>
              <a:t>max</a:t>
            </a:r>
            <a:r>
              <a:rPr lang="en-US" dirty="0" smtClean="0">
                <a:latin typeface="Times New Roman" pitchFamily="18" charset="0"/>
              </a:rPr>
              <a:t>) of </a:t>
            </a:r>
            <a:r>
              <a:rPr lang="en-US" dirty="0" err="1" smtClean="0">
                <a:latin typeface="Times New Roman" pitchFamily="18" charset="0"/>
              </a:rPr>
              <a:t>ethinyl</a:t>
            </a:r>
            <a:r>
              <a:rPr lang="en-US" dirty="0" smtClean="0">
                <a:latin typeface="Times New Roman" pitchFamily="18" charset="0"/>
              </a:rPr>
              <a:t> estradiol were 37.1 (±5.1) </a:t>
            </a:r>
            <a:r>
              <a:rPr lang="en-US" dirty="0" err="1" smtClean="0">
                <a:latin typeface="Times New Roman" pitchFamily="18" charset="0"/>
              </a:rPr>
              <a:t>pg</a:t>
            </a:r>
            <a:r>
              <a:rPr lang="en-US" dirty="0" smtClean="0">
                <a:latin typeface="Times New Roman" pitchFamily="18" charset="0"/>
              </a:rPr>
              <a:t>/L with </a:t>
            </a:r>
            <a:r>
              <a:rPr lang="en-US" dirty="0" err="1" smtClean="0">
                <a:latin typeface="Times New Roman" pitchFamily="18" charset="0"/>
              </a:rPr>
              <a:t>NuvaRing</a:t>
            </a:r>
            <a:r>
              <a:rPr lang="en-US" dirty="0" smtClean="0">
                <a:latin typeface="Times New Roman" pitchFamily="18" charset="0"/>
              </a:rPr>
              <a:t>, 105 (±12.4) </a:t>
            </a:r>
            <a:r>
              <a:rPr lang="en-US" dirty="0" err="1" smtClean="0">
                <a:latin typeface="Times New Roman" pitchFamily="18" charset="0"/>
              </a:rPr>
              <a:t>pg</a:t>
            </a:r>
            <a:r>
              <a:rPr lang="en-US" dirty="0" smtClean="0">
                <a:latin typeface="Times New Roman" pitchFamily="18" charset="0"/>
              </a:rPr>
              <a:t>/L with the transdermal patch, and 168 (±29.5) </a:t>
            </a:r>
            <a:r>
              <a:rPr lang="en-US" dirty="0" err="1" smtClean="0">
                <a:latin typeface="Times New Roman" pitchFamily="18" charset="0"/>
              </a:rPr>
              <a:t>pg</a:t>
            </a:r>
            <a:r>
              <a:rPr lang="en-US" dirty="0" smtClean="0">
                <a:latin typeface="Times New Roman" pitchFamily="18" charset="0"/>
              </a:rPr>
              <a:t>/L with the COC. These </a:t>
            </a:r>
            <a:r>
              <a:rPr lang="en-US" dirty="0" err="1" smtClean="0">
                <a:latin typeface="Times New Roman" pitchFamily="18" charset="0"/>
              </a:rPr>
              <a:t>C</a:t>
            </a:r>
            <a:r>
              <a:rPr lang="en-US" baseline="-25000" dirty="0" err="1" smtClean="0">
                <a:latin typeface="Times New Roman" pitchFamily="18" charset="0"/>
              </a:rPr>
              <a:t>max</a:t>
            </a:r>
            <a:r>
              <a:rPr lang="en-US" dirty="0" smtClean="0">
                <a:latin typeface="Times New Roman" pitchFamily="18" charset="0"/>
              </a:rPr>
              <a:t> values achieved with the patch and the pill were 2.8 times and 4.5 times higher than the </a:t>
            </a:r>
            <a:r>
              <a:rPr lang="en-US" dirty="0" err="1" smtClean="0">
                <a:latin typeface="Times New Roman" pitchFamily="18" charset="0"/>
              </a:rPr>
              <a:t>C</a:t>
            </a:r>
            <a:r>
              <a:rPr lang="en-US" baseline="-25000" dirty="0" err="1" smtClean="0">
                <a:latin typeface="Times New Roman" pitchFamily="18" charset="0"/>
              </a:rPr>
              <a:t>max</a:t>
            </a:r>
            <a:r>
              <a:rPr lang="en-US" dirty="0" smtClean="0">
                <a:latin typeface="Times New Roman" pitchFamily="18" charset="0"/>
              </a:rPr>
              <a:t> achieved with </a:t>
            </a:r>
            <a:r>
              <a:rPr lang="en-US" dirty="0" err="1" smtClean="0">
                <a:latin typeface="Times New Roman" pitchFamily="18" charset="0"/>
              </a:rPr>
              <a:t>NuvaRing</a:t>
            </a:r>
            <a:r>
              <a:rPr lang="en-US" dirty="0" smtClean="0">
                <a:latin typeface="Times New Roman" pitchFamily="18" charset="0"/>
              </a:rPr>
              <a:t>. These differences were both statistically significant (</a:t>
            </a:r>
            <a:r>
              <a:rPr lang="en-US" i="1" dirty="0" smtClean="0">
                <a:latin typeface="Times New Roman" pitchFamily="18" charset="0"/>
              </a:rPr>
              <a:t>P</a:t>
            </a:r>
            <a:r>
              <a:rPr lang="en-US" dirty="0" smtClean="0">
                <a:latin typeface="Times New Roman" pitchFamily="18" charset="0"/>
              </a:rPr>
              <a:t>&lt;0.05) </a:t>
            </a:r>
            <a:r>
              <a:rPr lang="en-US" dirty="0" err="1" smtClean="0">
                <a:latin typeface="Times New Roman" pitchFamily="18" charset="0"/>
              </a:rPr>
              <a:t>vs</a:t>
            </a:r>
            <a:r>
              <a:rPr lang="en-US" dirty="0" smtClean="0">
                <a:latin typeface="Times New Roman" pitchFamily="18" charset="0"/>
              </a:rPr>
              <a:t> NuvaRing.</a:t>
            </a:r>
            <a:r>
              <a:rPr lang="en-US" baseline="30000" dirty="0" smtClean="0">
                <a:latin typeface="Times New Roman" pitchFamily="18" charset="0"/>
              </a:rPr>
              <a:t>1</a:t>
            </a:r>
            <a:r>
              <a:rPr lang="en-US" dirty="0" smtClean="0">
                <a:latin typeface="Times New Roman" pitchFamily="18" charset="0"/>
              </a:rPr>
              <a:t> </a:t>
            </a:r>
          </a:p>
          <a:p>
            <a:pPr eaLnBrk="1" hangingPunct="1"/>
            <a:r>
              <a:rPr lang="en-US" dirty="0" smtClean="0">
                <a:latin typeface="Times New Roman" pitchFamily="18" charset="0"/>
              </a:rPr>
              <a:t>The investigators concluded that the vaginal route of administration appeared best for administering low, steady, and precise doses of contraceptive hormones, resulting in stable serum concentrations and low exposure to </a:t>
            </a:r>
            <a:r>
              <a:rPr lang="en-US" dirty="0" err="1" smtClean="0">
                <a:latin typeface="Times New Roman" pitchFamily="18" charset="0"/>
              </a:rPr>
              <a:t>ethinyl</a:t>
            </a:r>
            <a:r>
              <a:rPr lang="en-US" dirty="0" smtClean="0">
                <a:latin typeface="Times New Roman" pitchFamily="18" charset="0"/>
              </a:rPr>
              <a:t> estradiol.</a:t>
            </a:r>
            <a:r>
              <a:rPr lang="en-US" baseline="30000" dirty="0" smtClean="0">
                <a:latin typeface="Times New Roman" pitchFamily="18" charset="0"/>
              </a:rPr>
              <a:t>1</a:t>
            </a:r>
          </a:p>
          <a:p>
            <a:pPr eaLnBrk="1" hangingPunct="1"/>
            <a:endParaRPr lang="en-US" dirty="0" smtClean="0">
              <a:latin typeface="Times New Roman" pitchFamily="18" charset="0"/>
            </a:endParaRPr>
          </a:p>
          <a:p>
            <a:pPr eaLnBrk="1" hangingPunct="1"/>
            <a:r>
              <a:rPr lang="en-US" b="1" dirty="0" smtClean="0">
                <a:latin typeface="Times New Roman" pitchFamily="18" charset="0"/>
              </a:rPr>
              <a:t>Study Design</a:t>
            </a:r>
            <a:r>
              <a:rPr lang="en-US" dirty="0" smtClean="0">
                <a:latin typeface="Times New Roman" pitchFamily="18" charset="0"/>
              </a:rPr>
              <a:t>: This randomized, open-label, parallel-group trial was conducted to compare the pharmacokinetic profile of </a:t>
            </a:r>
            <a:r>
              <a:rPr lang="en-US" dirty="0" err="1" smtClean="0">
                <a:latin typeface="Times New Roman" pitchFamily="18" charset="0"/>
              </a:rPr>
              <a:t>etonogestrel</a:t>
            </a:r>
            <a:r>
              <a:rPr lang="en-US" dirty="0" smtClean="0">
                <a:latin typeface="Times New Roman" pitchFamily="18" charset="0"/>
              </a:rPr>
              <a:t> released from 3 different contraceptive methods: vaginal, transdermal, and oral. A total of 24 healthy women, aged 18 to 40 years, were randomized to receive 21 days of treatment with </a:t>
            </a:r>
            <a:r>
              <a:rPr lang="en-US" dirty="0" err="1" smtClean="0">
                <a:latin typeface="Times New Roman" pitchFamily="18" charset="0"/>
              </a:rPr>
              <a:t>NuvaRing</a:t>
            </a:r>
            <a:r>
              <a:rPr lang="en-US" dirty="0" smtClean="0">
                <a:latin typeface="Times New Roman" pitchFamily="18" charset="0"/>
              </a:rPr>
              <a:t> (releasing </a:t>
            </a:r>
            <a:r>
              <a:rPr lang="en-US" dirty="0" err="1" smtClean="0">
                <a:latin typeface="Times New Roman" pitchFamily="18" charset="0"/>
              </a:rPr>
              <a:t>etonogestrel</a:t>
            </a:r>
            <a:r>
              <a:rPr lang="en-US" dirty="0" smtClean="0">
                <a:latin typeface="Times New Roman" pitchFamily="18" charset="0"/>
              </a:rPr>
              <a:t> 120 µg and </a:t>
            </a:r>
            <a:r>
              <a:rPr lang="en-US" dirty="0" err="1" smtClean="0">
                <a:latin typeface="Times New Roman" pitchFamily="18" charset="0"/>
              </a:rPr>
              <a:t>ethinyl</a:t>
            </a:r>
            <a:r>
              <a:rPr lang="en-US" dirty="0" smtClean="0">
                <a:latin typeface="Times New Roman" pitchFamily="18" charset="0"/>
              </a:rPr>
              <a:t> estradiol 15 µg daily), 3 consecutive 7-day periods using a contraceptive transdermal patch (releasing </a:t>
            </a:r>
            <a:r>
              <a:rPr lang="en-US" dirty="0" err="1" smtClean="0">
                <a:latin typeface="Times New Roman" pitchFamily="18" charset="0"/>
              </a:rPr>
              <a:t>norelgestromin</a:t>
            </a:r>
            <a:r>
              <a:rPr lang="en-US" dirty="0" smtClean="0">
                <a:latin typeface="Times New Roman" pitchFamily="18" charset="0"/>
              </a:rPr>
              <a:t> 150 µg and </a:t>
            </a:r>
            <a:r>
              <a:rPr lang="en-US" dirty="0" err="1" smtClean="0">
                <a:latin typeface="Times New Roman" pitchFamily="18" charset="0"/>
              </a:rPr>
              <a:t>ethinyl</a:t>
            </a:r>
            <a:r>
              <a:rPr lang="en-US" dirty="0" smtClean="0">
                <a:latin typeface="Times New Roman" pitchFamily="18" charset="0"/>
              </a:rPr>
              <a:t> estradiol 20 µg daily), or 21 days of treatment with a daily COC (containing </a:t>
            </a:r>
            <a:r>
              <a:rPr lang="en-US" dirty="0" err="1" smtClean="0">
                <a:latin typeface="Times New Roman" pitchFamily="18" charset="0"/>
              </a:rPr>
              <a:t>levonogestrel</a:t>
            </a:r>
            <a:r>
              <a:rPr lang="en-US" dirty="0" smtClean="0">
                <a:latin typeface="Times New Roman" pitchFamily="18" charset="0"/>
              </a:rPr>
              <a:t> 120 µg and </a:t>
            </a:r>
            <a:r>
              <a:rPr lang="en-US" dirty="0" err="1" smtClean="0">
                <a:latin typeface="Times New Roman" pitchFamily="18" charset="0"/>
              </a:rPr>
              <a:t>ethinyl</a:t>
            </a:r>
            <a:r>
              <a:rPr lang="en-US" dirty="0" smtClean="0">
                <a:latin typeface="Times New Roman" pitchFamily="18" charset="0"/>
              </a:rPr>
              <a:t> estradiol 30 µg).</a:t>
            </a:r>
            <a:r>
              <a:rPr lang="en-US" baseline="30000" dirty="0" smtClean="0">
                <a:latin typeface="Times New Roman" pitchFamily="18" charset="0"/>
              </a:rPr>
              <a:t>1</a:t>
            </a:r>
            <a:endParaRPr lang="en-US" dirty="0" smtClean="0">
              <a:latin typeface="Times New Roman" pitchFamily="18" charset="0"/>
            </a:endParaRPr>
          </a:p>
        </p:txBody>
      </p:sp>
      <p:sp>
        <p:nvSpPr>
          <p:cNvPr id="95236" name="Rectangle 6"/>
          <p:cNvSpPr>
            <a:spLocks noChangeArrowheads="1"/>
          </p:cNvSpPr>
          <p:nvPr/>
        </p:nvSpPr>
        <p:spPr bwMode="auto">
          <a:xfrm>
            <a:off x="866775" y="8693150"/>
            <a:ext cx="5562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9" rIns="91419" bIns="45709" anchor="b">
            <a:spAutoFit/>
          </a:bodyPr>
          <a:lstStyle/>
          <a:p>
            <a:pPr marL="111125" indent="-111125" defTabSz="885825">
              <a:lnSpc>
                <a:spcPct val="100000"/>
              </a:lnSpc>
              <a:buClrTx/>
              <a:buSzTx/>
              <a:buFontTx/>
              <a:buAutoNum type="arabicPeriod"/>
            </a:pPr>
            <a:r>
              <a:rPr lang="fr-FR" sz="800">
                <a:solidFill>
                  <a:srgbClr val="000000"/>
                </a:solidFill>
              </a:rPr>
              <a:t>van den Heuvel MW et al. </a:t>
            </a:r>
            <a:r>
              <a:rPr lang="fr-FR" sz="800" i="1">
                <a:solidFill>
                  <a:srgbClr val="000000"/>
                </a:solidFill>
              </a:rPr>
              <a:t>Contraception. </a:t>
            </a:r>
            <a:r>
              <a:rPr lang="fr-FR" sz="800">
                <a:solidFill>
                  <a:srgbClr val="000000"/>
                </a:solidFill>
              </a:rPr>
              <a:t>2005;72:168–174.</a:t>
            </a:r>
            <a:endParaRPr lang="en-US" sz="800">
              <a:solidFill>
                <a:srgbClr val="000000"/>
              </a:solidFill>
            </a:endParaRPr>
          </a:p>
        </p:txBody>
      </p:sp>
      <p:grpSp>
        <p:nvGrpSpPr>
          <p:cNvPr id="95237" name="Group 6"/>
          <p:cNvGrpSpPr>
            <a:grpSpLocks/>
          </p:cNvGrpSpPr>
          <p:nvPr/>
        </p:nvGrpSpPr>
        <p:grpSpPr bwMode="auto">
          <a:xfrm>
            <a:off x="61913" y="1247775"/>
            <a:ext cx="1639887" cy="6208713"/>
            <a:chOff x="62763" y="1248033"/>
            <a:chExt cx="1639183" cy="6208550"/>
          </a:xfrm>
        </p:grpSpPr>
        <p:sp>
          <p:nvSpPr>
            <p:cNvPr id="95238" name="Text Box 6"/>
            <p:cNvSpPr txBox="1">
              <a:spLocks noChangeArrowheads="1"/>
            </p:cNvSpPr>
            <p:nvPr/>
          </p:nvSpPr>
          <p:spPr bwMode="auto">
            <a:xfrm>
              <a:off x="62763" y="1248033"/>
              <a:ext cx="1639183" cy="21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03288" eaLnBrk="0" hangingPunct="0">
                <a:defRPr>
                  <a:solidFill>
                    <a:schemeClr val="bg1"/>
                  </a:solidFill>
                  <a:latin typeface="Arial" charset="0"/>
                  <a:ea typeface="MS PGothic" pitchFamily="34" charset="-128"/>
                </a:defRPr>
              </a:lvl1pPr>
              <a:lvl2pPr defTabSz="903288" eaLnBrk="0" hangingPunct="0">
                <a:defRPr>
                  <a:solidFill>
                    <a:schemeClr val="bg1"/>
                  </a:solidFill>
                  <a:latin typeface="Arial" charset="0"/>
                  <a:ea typeface="MS PGothic" pitchFamily="34" charset="-128"/>
                </a:defRPr>
              </a:lvl2pPr>
              <a:lvl3pPr defTabSz="903288" eaLnBrk="0" hangingPunct="0">
                <a:defRPr>
                  <a:solidFill>
                    <a:schemeClr val="bg1"/>
                  </a:solidFill>
                  <a:latin typeface="Arial" charset="0"/>
                  <a:ea typeface="MS PGothic" pitchFamily="34" charset="-128"/>
                </a:defRPr>
              </a:lvl3pPr>
              <a:lvl4pPr defTabSz="903288" eaLnBrk="0" hangingPunct="0">
                <a:defRPr>
                  <a:solidFill>
                    <a:schemeClr val="bg1"/>
                  </a:solidFill>
                  <a:latin typeface="Arial" charset="0"/>
                  <a:ea typeface="MS PGothic" pitchFamily="34" charset="-128"/>
                </a:defRPr>
              </a:lvl4pPr>
              <a:lvl5pPr defTabSz="903288" eaLnBrk="0" hangingPunct="0">
                <a:defRPr>
                  <a:solidFill>
                    <a:schemeClr val="bg1"/>
                  </a:solidFill>
                  <a:latin typeface="Arial" charset="0"/>
                  <a:ea typeface="MS PGothic" pitchFamily="34" charset="-128"/>
                </a:defRPr>
              </a:lvl5pPr>
              <a:lvl6pPr marL="25146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6pPr>
              <a:lvl7pPr marL="29718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7pPr>
              <a:lvl8pPr marL="34290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8pPr>
              <a:lvl9pPr marL="38862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9pPr>
            </a:lstStyle>
            <a:p>
              <a:pPr eaLnBrk="1" hangingPunct="1">
                <a:lnSpc>
                  <a:spcPct val="100000"/>
                </a:lnSpc>
                <a:buClrTx/>
                <a:buSzTx/>
                <a:buFontTx/>
                <a:buNone/>
              </a:pPr>
              <a:r>
                <a:rPr lang="en-US" sz="700">
                  <a:solidFill>
                    <a:srgbClr val="000000"/>
                  </a:solidFill>
                </a:rPr>
                <a:t>1/van den Heuvel: </a:t>
              </a:r>
              <a:br>
                <a:rPr lang="en-US" sz="700">
                  <a:solidFill>
                    <a:srgbClr val="000000"/>
                  </a:solidFill>
                </a:rPr>
              </a:br>
              <a:r>
                <a:rPr lang="en-US" sz="700">
                  <a:solidFill>
                    <a:srgbClr val="000000"/>
                  </a:solidFill>
                </a:rPr>
                <a:t>p171A (perm req.); p173A; p174A</a:t>
              </a:r>
            </a:p>
          </p:txBody>
        </p:sp>
        <p:sp>
          <p:nvSpPr>
            <p:cNvPr id="95239" name="Text Box 6"/>
            <p:cNvSpPr txBox="1">
              <a:spLocks noChangeArrowheads="1"/>
            </p:cNvSpPr>
            <p:nvPr/>
          </p:nvSpPr>
          <p:spPr bwMode="auto">
            <a:xfrm>
              <a:off x="62763" y="3256168"/>
              <a:ext cx="791822" cy="420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03288" eaLnBrk="0" hangingPunct="0">
                <a:defRPr>
                  <a:solidFill>
                    <a:schemeClr val="bg1"/>
                  </a:solidFill>
                  <a:latin typeface="Arial" charset="0"/>
                  <a:ea typeface="MS PGothic" pitchFamily="34" charset="-128"/>
                </a:defRPr>
              </a:lvl1pPr>
              <a:lvl2pPr defTabSz="903288" eaLnBrk="0" hangingPunct="0">
                <a:defRPr>
                  <a:solidFill>
                    <a:schemeClr val="bg1"/>
                  </a:solidFill>
                  <a:latin typeface="Arial" charset="0"/>
                  <a:ea typeface="MS PGothic" pitchFamily="34" charset="-128"/>
                </a:defRPr>
              </a:lvl2pPr>
              <a:lvl3pPr defTabSz="903288" eaLnBrk="0" hangingPunct="0">
                <a:defRPr>
                  <a:solidFill>
                    <a:schemeClr val="bg1"/>
                  </a:solidFill>
                  <a:latin typeface="Arial" charset="0"/>
                  <a:ea typeface="MS PGothic" pitchFamily="34" charset="-128"/>
                </a:defRPr>
              </a:lvl3pPr>
              <a:lvl4pPr defTabSz="903288" eaLnBrk="0" hangingPunct="0">
                <a:defRPr>
                  <a:solidFill>
                    <a:schemeClr val="bg1"/>
                  </a:solidFill>
                  <a:latin typeface="Arial" charset="0"/>
                  <a:ea typeface="MS PGothic" pitchFamily="34" charset="-128"/>
                </a:defRPr>
              </a:lvl4pPr>
              <a:lvl5pPr defTabSz="903288" eaLnBrk="0" hangingPunct="0">
                <a:defRPr>
                  <a:solidFill>
                    <a:schemeClr val="bg1"/>
                  </a:solidFill>
                  <a:latin typeface="Arial" charset="0"/>
                  <a:ea typeface="MS PGothic" pitchFamily="34" charset="-128"/>
                </a:defRPr>
              </a:lvl5pPr>
              <a:lvl6pPr marL="25146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6pPr>
              <a:lvl7pPr marL="29718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7pPr>
              <a:lvl8pPr marL="34290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8pPr>
              <a:lvl9pPr marL="38862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9pPr>
            </a:lstStyle>
            <a:p>
              <a:pPr eaLnBrk="1" hangingPunct="1">
                <a:lnSpc>
                  <a:spcPct val="100000"/>
                </a:lnSpc>
                <a:buClrTx/>
                <a:buSzTx/>
                <a:buFontTx/>
                <a:buNone/>
              </a:pPr>
              <a:r>
                <a:rPr lang="en-US" sz="700">
                  <a:solidFill>
                    <a:srgbClr val="000000"/>
                  </a:solidFill>
                </a:rPr>
                <a:t>1/van den Heuvel:</a:t>
              </a:r>
            </a:p>
            <a:p>
              <a:pPr eaLnBrk="1" hangingPunct="1">
                <a:lnSpc>
                  <a:spcPct val="100000"/>
                </a:lnSpc>
                <a:buClrTx/>
                <a:buSzTx/>
                <a:buFontTx/>
                <a:buNone/>
              </a:pPr>
              <a:r>
                <a:rPr lang="en-US" sz="700">
                  <a:solidFill>
                    <a:srgbClr val="000000"/>
                  </a:solidFill>
                </a:rPr>
                <a:t>p171A</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1/van den Heuvel:</a:t>
              </a:r>
            </a:p>
            <a:p>
              <a:pPr eaLnBrk="1" hangingPunct="1">
                <a:lnSpc>
                  <a:spcPct val="100000"/>
                </a:lnSpc>
                <a:buClrTx/>
                <a:buSzTx/>
                <a:buFontTx/>
                <a:buNone/>
              </a:pPr>
              <a:r>
                <a:rPr lang="en-US" sz="700">
                  <a:solidFill>
                    <a:srgbClr val="000000"/>
                  </a:solidFill>
                </a:rPr>
                <a:t>p169A; p170A; p171A,C</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1/van den Heuvel:</a:t>
              </a:r>
            </a:p>
            <a:p>
              <a:pPr eaLnBrk="1" hangingPunct="1">
                <a:lnSpc>
                  <a:spcPct val="100000"/>
                </a:lnSpc>
                <a:buClrTx/>
                <a:buSzTx/>
                <a:buFontTx/>
                <a:buNone/>
              </a:pPr>
              <a:r>
                <a:rPr lang="en-US" sz="700">
                  <a:solidFill>
                    <a:srgbClr val="000000"/>
                  </a:solidFill>
                </a:rPr>
                <a:t>p171A,C,D; p172A</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1/van den Heuvel:</a:t>
              </a:r>
            </a:p>
            <a:p>
              <a:pPr eaLnBrk="1" hangingPunct="1">
                <a:lnSpc>
                  <a:spcPct val="100000"/>
                </a:lnSpc>
                <a:buClrTx/>
                <a:buSzTx/>
                <a:buFontTx/>
                <a:buNone/>
              </a:pPr>
              <a:r>
                <a:rPr lang="en-US" sz="700">
                  <a:solidFill>
                    <a:srgbClr val="000000"/>
                  </a:solidFill>
                </a:rPr>
                <a:t>p174A</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1/van den Heuvel:</a:t>
              </a:r>
            </a:p>
            <a:p>
              <a:pPr eaLnBrk="1" hangingPunct="1">
                <a:lnSpc>
                  <a:spcPct val="100000"/>
                </a:lnSpc>
                <a:buClrTx/>
                <a:buSzTx/>
                <a:buFontTx/>
                <a:buNone/>
              </a:pPr>
              <a:r>
                <a:rPr lang="en-US" sz="700">
                  <a:solidFill>
                    <a:srgbClr val="000000"/>
                  </a:solidFill>
                </a:rPr>
                <a:t>p169A-E; p171B</a:t>
              </a:r>
            </a:p>
          </p:txBody>
        </p:sp>
      </p:gr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a:noFill/>
          <a:ln/>
          <a:extLst>
            <a:ext uri="{909E8E84-426E-40DD-AFC4-6F175D3DCCD1}">
              <a14:hiddenFill xmlns:a14="http://schemas.microsoft.com/office/drawing/2010/main">
                <a:solidFill>
                  <a:srgbClr val="FFFFFF"/>
                </a:solidFill>
              </a14:hiddenFill>
            </a:ext>
          </a:extLst>
        </p:spPr>
      </p:sp>
      <p:sp>
        <p:nvSpPr>
          <p:cNvPr id="96259" name="Rectangle 6"/>
          <p:cNvSpPr>
            <a:spLocks noGrp="1"/>
          </p:cNvSpPr>
          <p:nvPr>
            <p:ph type="body" idx="1"/>
          </p:nvPr>
        </p:nvSpPr>
        <p:spPr>
          <a:noFill/>
        </p:spPr>
        <p:txBody>
          <a:bodyPr/>
          <a:lstStyle/>
          <a:p>
            <a:r>
              <a:rPr lang="en-US" dirty="0" smtClean="0">
                <a:latin typeface="Times New Roman" pitchFamily="18" charset="0"/>
              </a:rPr>
              <a:t>Cycle control and tolerability are important factors in the acceptability of contraceptives. And irregular bleeding is the main measure of cycle control that is likely to cause inconvenience to women.</a:t>
            </a:r>
            <a:r>
              <a:rPr lang="en-US" baseline="30000" dirty="0" smtClean="0">
                <a:latin typeface="Times New Roman" pitchFamily="18" charset="0"/>
              </a:rPr>
              <a:t>1</a:t>
            </a:r>
          </a:p>
          <a:p>
            <a:r>
              <a:rPr lang="en-US" dirty="0" smtClean="0">
                <a:latin typeface="Times New Roman" pitchFamily="18" charset="0"/>
              </a:rPr>
              <a:t>As shown in this slide, cycle control, measured by the intended bleeding pattern (bleeding/spotting limited to the ring-free or pill-free week only) was achieved in significantly more women using </a:t>
            </a:r>
            <a:r>
              <a:rPr lang="en-US" dirty="0" err="1" smtClean="0">
                <a:latin typeface="Times New Roman" pitchFamily="18" charset="0"/>
              </a:rPr>
              <a:t>NuvaRing</a:t>
            </a:r>
            <a:r>
              <a:rPr lang="en-US" baseline="30000" dirty="0" smtClean="0">
                <a:latin typeface="Times New Roman" pitchFamily="18" charset="0"/>
              </a:rPr>
              <a:t>™</a:t>
            </a:r>
            <a:r>
              <a:rPr lang="en-US" dirty="0" smtClean="0">
                <a:latin typeface="Times New Roman" pitchFamily="18" charset="0"/>
              </a:rPr>
              <a:t> compared with women using a combined oral contraceptive (COC) (</a:t>
            </a:r>
            <a:r>
              <a:rPr lang="en-US" i="1" dirty="0" smtClean="0">
                <a:latin typeface="Times New Roman" pitchFamily="18" charset="0"/>
              </a:rPr>
              <a:t>P</a:t>
            </a:r>
            <a:r>
              <a:rPr lang="en-US" dirty="0" smtClean="0">
                <a:latin typeface="Times New Roman" pitchFamily="18" charset="0"/>
              </a:rPr>
              <a:t>&lt;0.0001 in cycles 1 and 2; </a:t>
            </a:r>
            <a:r>
              <a:rPr lang="en-US" i="1" dirty="0" smtClean="0">
                <a:latin typeface="Times New Roman" pitchFamily="18" charset="0"/>
              </a:rPr>
              <a:t>P</a:t>
            </a:r>
            <a:r>
              <a:rPr lang="en-US" dirty="0" smtClean="0">
                <a:latin typeface="Times New Roman" pitchFamily="18" charset="0"/>
              </a:rPr>
              <a:t>&lt;0.01 in cycles 3–5).</a:t>
            </a:r>
            <a:r>
              <a:rPr lang="en-US" baseline="30000" dirty="0" smtClean="0">
                <a:latin typeface="Times New Roman" pitchFamily="18" charset="0"/>
              </a:rPr>
              <a:t>1</a:t>
            </a:r>
            <a:r>
              <a:rPr lang="en-US" dirty="0" smtClean="0">
                <a:latin typeface="Times New Roman" pitchFamily="18" charset="0"/>
              </a:rPr>
              <a:t> </a:t>
            </a:r>
          </a:p>
          <a:p>
            <a:r>
              <a:rPr lang="en-US" dirty="0" smtClean="0">
                <a:latin typeface="Times New Roman" pitchFamily="18" charset="0"/>
              </a:rPr>
              <a:t>The investigators concluded that cycle control with </a:t>
            </a:r>
            <a:r>
              <a:rPr lang="en-US" dirty="0" err="1" smtClean="0">
                <a:latin typeface="Times New Roman" pitchFamily="18" charset="0"/>
              </a:rPr>
              <a:t>NuvaRing</a:t>
            </a:r>
            <a:r>
              <a:rPr lang="en-US" dirty="0" smtClean="0">
                <a:latin typeface="Times New Roman" pitchFamily="18" charset="0"/>
              </a:rPr>
              <a:t> was excellent and superior to that achieved with a well-established low-dose COC. They attributed the superior cycle control of </a:t>
            </a:r>
            <a:r>
              <a:rPr lang="en-US" dirty="0" err="1" smtClean="0">
                <a:latin typeface="Times New Roman" pitchFamily="18" charset="0"/>
              </a:rPr>
              <a:t>NuvaRing</a:t>
            </a:r>
            <a:r>
              <a:rPr lang="en-US" dirty="0" smtClean="0">
                <a:latin typeface="Times New Roman" pitchFamily="18" charset="0"/>
              </a:rPr>
              <a:t> to the continuous release of low amounts of hormones that avoids the daily fluctuations of daily COC use.</a:t>
            </a:r>
            <a:r>
              <a:rPr lang="en-US" baseline="30000" dirty="0" smtClean="0">
                <a:latin typeface="Times New Roman" pitchFamily="18" charset="0"/>
              </a:rPr>
              <a:t>1</a:t>
            </a:r>
          </a:p>
          <a:p>
            <a:endParaRPr lang="en-US" dirty="0" smtClean="0">
              <a:latin typeface="Times New Roman" pitchFamily="18" charset="0"/>
            </a:endParaRPr>
          </a:p>
          <a:p>
            <a:r>
              <a:rPr lang="en-US" b="1" dirty="0" smtClean="0">
                <a:latin typeface="Times New Roman" pitchFamily="18" charset="0"/>
              </a:rPr>
              <a:t>Study Design</a:t>
            </a:r>
            <a:r>
              <a:rPr lang="en-US" dirty="0" smtClean="0">
                <a:latin typeface="Times New Roman" pitchFamily="18" charset="0"/>
              </a:rPr>
              <a:t>: This analysis pooled data from 3 similarly designed open-label comparative trials of </a:t>
            </a:r>
            <a:r>
              <a:rPr lang="en-US" dirty="0" err="1" smtClean="0">
                <a:latin typeface="Times New Roman" pitchFamily="18" charset="0"/>
              </a:rPr>
              <a:t>NuvaRing</a:t>
            </a:r>
            <a:r>
              <a:rPr lang="en-US" dirty="0" smtClean="0">
                <a:latin typeface="Times New Roman" pitchFamily="18" charset="0"/>
              </a:rPr>
              <a:t> </a:t>
            </a:r>
            <a:r>
              <a:rPr lang="en-US" dirty="0" err="1" smtClean="0">
                <a:latin typeface="Times New Roman" pitchFamily="18" charset="0"/>
              </a:rPr>
              <a:t>vs</a:t>
            </a:r>
            <a:r>
              <a:rPr lang="en-US" dirty="0" smtClean="0">
                <a:latin typeface="Times New Roman" pitchFamily="18" charset="0"/>
              </a:rPr>
              <a:t> a COC containing 150 µg </a:t>
            </a:r>
            <a:r>
              <a:rPr lang="en-US" dirty="0" err="1" smtClean="0">
                <a:latin typeface="Times New Roman" pitchFamily="18" charset="0"/>
              </a:rPr>
              <a:t>levonogestrel</a:t>
            </a:r>
            <a:r>
              <a:rPr lang="en-US" dirty="0" smtClean="0">
                <a:latin typeface="Times New Roman" pitchFamily="18" charset="0"/>
              </a:rPr>
              <a:t> and 30 µg </a:t>
            </a:r>
            <a:r>
              <a:rPr lang="en-US" dirty="0" err="1" smtClean="0">
                <a:latin typeface="Times New Roman" pitchFamily="18" charset="0"/>
              </a:rPr>
              <a:t>ethinyl</a:t>
            </a:r>
            <a:r>
              <a:rPr lang="en-US" dirty="0" smtClean="0">
                <a:latin typeface="Times New Roman" pitchFamily="18" charset="0"/>
              </a:rPr>
              <a:t> estradiol. The primary objectives in these trials were the evaluation of changes in carbohydrate levels, lipid levels, and hemostatic factors in women using </a:t>
            </a:r>
            <a:r>
              <a:rPr lang="en-US" dirty="0" err="1" smtClean="0">
                <a:latin typeface="Times New Roman" pitchFamily="18" charset="0"/>
              </a:rPr>
              <a:t>NuvaRing</a:t>
            </a:r>
            <a:r>
              <a:rPr lang="en-US" dirty="0" smtClean="0">
                <a:latin typeface="Times New Roman" pitchFamily="18" charset="0"/>
              </a:rPr>
              <a:t>. The secondary objective of these trials was the evaluation of cycle control. The primary objective of the combined analysis represented in this slide was cycle control with </a:t>
            </a:r>
            <a:r>
              <a:rPr lang="en-US" dirty="0" err="1" smtClean="0">
                <a:latin typeface="Times New Roman" pitchFamily="18" charset="0"/>
              </a:rPr>
              <a:t>NuvaRing</a:t>
            </a:r>
            <a:r>
              <a:rPr lang="en-US" dirty="0" smtClean="0">
                <a:latin typeface="Times New Roman" pitchFamily="18" charset="0"/>
              </a:rPr>
              <a:t> </a:t>
            </a:r>
            <a:r>
              <a:rPr lang="en-US" dirty="0" err="1" smtClean="0">
                <a:latin typeface="Times New Roman" pitchFamily="18" charset="0"/>
              </a:rPr>
              <a:t>vs</a:t>
            </a:r>
            <a:r>
              <a:rPr lang="en-US" dirty="0" smtClean="0">
                <a:latin typeface="Times New Roman" pitchFamily="18" charset="0"/>
              </a:rPr>
              <a:t> the COC; tolerability was a secondary objective. The 3 trials enrolled 264 women who were aged 18 to 40 years and had a normal menstrual cycle; 247 women received study treatment and were included in the intention-to-treat analysis. Treatment with </a:t>
            </a:r>
            <a:r>
              <a:rPr lang="en-US" dirty="0" err="1" smtClean="0">
                <a:latin typeface="Times New Roman" pitchFamily="18" charset="0"/>
              </a:rPr>
              <a:t>NuvaRing</a:t>
            </a:r>
            <a:r>
              <a:rPr lang="en-US" dirty="0" smtClean="0">
                <a:latin typeface="Times New Roman" pitchFamily="18" charset="0"/>
              </a:rPr>
              <a:t> or the COC was planned to continue for six 28-day cycles. The intended bleeding pattern was defined as a cycle with a withdrawal bleed (bleeding/spotting occurring during ring- or pill-free week), no early withdrawal bleeding (starting just before ring- or pill-free week), no late withdrawal bleeding (any bleeding/spotting starting in ring- or pill-free week and continuing into next cycle), and no irregular bleeding.</a:t>
            </a:r>
            <a:r>
              <a:rPr lang="en-US" baseline="30000" dirty="0" smtClean="0">
                <a:latin typeface="Times New Roman" pitchFamily="18" charset="0"/>
              </a:rPr>
              <a:t>1</a:t>
            </a:r>
          </a:p>
        </p:txBody>
      </p:sp>
      <p:sp>
        <p:nvSpPr>
          <p:cNvPr id="96260" name="Rectangle 6"/>
          <p:cNvSpPr>
            <a:spLocks noChangeArrowheads="1"/>
          </p:cNvSpPr>
          <p:nvPr/>
        </p:nvSpPr>
        <p:spPr bwMode="auto">
          <a:xfrm>
            <a:off x="866775" y="8680450"/>
            <a:ext cx="55626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09" rIns="91419" bIns="45709">
            <a:spAutoFit/>
          </a:bodyPr>
          <a:lstStyle/>
          <a:p>
            <a:pPr marL="112713" indent="-112713" defTabSz="885825">
              <a:lnSpc>
                <a:spcPct val="100000"/>
              </a:lnSpc>
              <a:buClrTx/>
              <a:buSzTx/>
              <a:buFontTx/>
              <a:buAutoNum type="arabicPeriod"/>
            </a:pPr>
            <a:r>
              <a:rPr lang="en-US" sz="800">
                <a:solidFill>
                  <a:srgbClr val="000000"/>
                </a:solidFill>
              </a:rPr>
              <a:t>Bjarnadóttir RI et al. </a:t>
            </a:r>
            <a:r>
              <a:rPr lang="en-US" sz="800" i="1">
                <a:solidFill>
                  <a:srgbClr val="000000"/>
                </a:solidFill>
              </a:rPr>
              <a:t>Am J Obstet Gynecol</a:t>
            </a:r>
            <a:r>
              <a:rPr lang="en-US" sz="800">
                <a:solidFill>
                  <a:srgbClr val="000000"/>
                </a:solidFill>
              </a:rPr>
              <a:t>. 2002;186:389–395.</a:t>
            </a:r>
          </a:p>
        </p:txBody>
      </p:sp>
      <p:grpSp>
        <p:nvGrpSpPr>
          <p:cNvPr id="96261" name="Group 6"/>
          <p:cNvGrpSpPr>
            <a:grpSpLocks/>
          </p:cNvGrpSpPr>
          <p:nvPr/>
        </p:nvGrpSpPr>
        <p:grpSpPr bwMode="auto">
          <a:xfrm>
            <a:off x="58738" y="1247775"/>
            <a:ext cx="1603375" cy="6102350"/>
            <a:chOff x="60325" y="1247775"/>
            <a:chExt cx="1600200" cy="6102257"/>
          </a:xfrm>
        </p:grpSpPr>
        <p:sp>
          <p:nvSpPr>
            <p:cNvPr id="96262" name="Text Box 4"/>
            <p:cNvSpPr txBox="1">
              <a:spLocks noChangeArrowheads="1"/>
            </p:cNvSpPr>
            <p:nvPr/>
          </p:nvSpPr>
          <p:spPr bwMode="auto">
            <a:xfrm>
              <a:off x="60325" y="1247775"/>
              <a:ext cx="1600200" cy="215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03288" eaLnBrk="0" hangingPunct="0">
                <a:defRPr>
                  <a:solidFill>
                    <a:schemeClr val="bg1"/>
                  </a:solidFill>
                  <a:latin typeface="Arial" charset="0"/>
                  <a:ea typeface="MS PGothic" pitchFamily="34" charset="-128"/>
                </a:defRPr>
              </a:lvl1pPr>
              <a:lvl2pPr defTabSz="903288" eaLnBrk="0" hangingPunct="0">
                <a:defRPr>
                  <a:solidFill>
                    <a:schemeClr val="bg1"/>
                  </a:solidFill>
                  <a:latin typeface="Arial" charset="0"/>
                  <a:ea typeface="MS PGothic" pitchFamily="34" charset="-128"/>
                </a:defRPr>
              </a:lvl2pPr>
              <a:lvl3pPr defTabSz="903288" eaLnBrk="0" hangingPunct="0">
                <a:defRPr>
                  <a:solidFill>
                    <a:schemeClr val="bg1"/>
                  </a:solidFill>
                  <a:latin typeface="Arial" charset="0"/>
                  <a:ea typeface="MS PGothic" pitchFamily="34" charset="-128"/>
                </a:defRPr>
              </a:lvl3pPr>
              <a:lvl4pPr defTabSz="903288" eaLnBrk="0" hangingPunct="0">
                <a:defRPr>
                  <a:solidFill>
                    <a:schemeClr val="bg1"/>
                  </a:solidFill>
                  <a:latin typeface="Arial" charset="0"/>
                  <a:ea typeface="MS PGothic" pitchFamily="34" charset="-128"/>
                </a:defRPr>
              </a:lvl4pPr>
              <a:lvl5pPr defTabSz="903288" eaLnBrk="0" hangingPunct="0">
                <a:defRPr>
                  <a:solidFill>
                    <a:schemeClr val="bg1"/>
                  </a:solidFill>
                  <a:latin typeface="Arial" charset="0"/>
                  <a:ea typeface="MS PGothic" pitchFamily="34" charset="-128"/>
                </a:defRPr>
              </a:lvl5pPr>
              <a:lvl6pPr marL="25146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6pPr>
              <a:lvl7pPr marL="29718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7pPr>
              <a:lvl8pPr marL="34290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8pPr>
              <a:lvl9pPr marL="38862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9pPr>
            </a:lstStyle>
            <a:p>
              <a:pPr eaLnBrk="1" hangingPunct="1">
                <a:lnSpc>
                  <a:spcPct val="100000"/>
                </a:lnSpc>
                <a:buClrTx/>
                <a:buSzTx/>
                <a:buFontTx/>
                <a:buNone/>
              </a:pPr>
              <a:r>
                <a:rPr lang="en-US" sz="700">
                  <a:solidFill>
                    <a:srgbClr val="000000"/>
                  </a:solidFill>
                </a:rPr>
                <a:t>1/</a:t>
              </a:r>
              <a:r>
                <a:rPr lang="en-US" altLang="en-GB" sz="700">
                  <a:solidFill>
                    <a:srgbClr val="000000"/>
                  </a:solidFill>
                </a:rPr>
                <a:t>Bjarnadóttir</a:t>
              </a:r>
              <a:r>
                <a:rPr lang="en-US" sz="700">
                  <a:solidFill>
                    <a:srgbClr val="000000"/>
                  </a:solidFill>
                </a:rPr>
                <a:t>: p390G,H; p391A; </a:t>
              </a:r>
              <a:br>
                <a:rPr lang="en-US" sz="700">
                  <a:solidFill>
                    <a:srgbClr val="000000"/>
                  </a:solidFill>
                </a:rPr>
              </a:br>
              <a:r>
                <a:rPr lang="en-US" sz="700">
                  <a:solidFill>
                    <a:srgbClr val="000000"/>
                  </a:solidFill>
                </a:rPr>
                <a:t>p394A (perm req.)</a:t>
              </a:r>
            </a:p>
          </p:txBody>
        </p:sp>
        <p:sp>
          <p:nvSpPr>
            <p:cNvPr id="96263" name="Text Box 4"/>
            <p:cNvSpPr txBox="1">
              <a:spLocks noChangeArrowheads="1"/>
            </p:cNvSpPr>
            <p:nvPr/>
          </p:nvSpPr>
          <p:spPr bwMode="auto">
            <a:xfrm>
              <a:off x="60325" y="3363881"/>
              <a:ext cx="942692" cy="398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03288" eaLnBrk="0" hangingPunct="0">
                <a:defRPr>
                  <a:solidFill>
                    <a:schemeClr val="bg1"/>
                  </a:solidFill>
                  <a:latin typeface="Arial" charset="0"/>
                  <a:ea typeface="MS PGothic" pitchFamily="34" charset="-128"/>
                </a:defRPr>
              </a:lvl1pPr>
              <a:lvl2pPr defTabSz="903288" eaLnBrk="0" hangingPunct="0">
                <a:defRPr>
                  <a:solidFill>
                    <a:schemeClr val="bg1"/>
                  </a:solidFill>
                  <a:latin typeface="Arial" charset="0"/>
                  <a:ea typeface="MS PGothic" pitchFamily="34" charset="-128"/>
                </a:defRPr>
              </a:lvl2pPr>
              <a:lvl3pPr defTabSz="903288" eaLnBrk="0" hangingPunct="0">
                <a:defRPr>
                  <a:solidFill>
                    <a:schemeClr val="bg1"/>
                  </a:solidFill>
                  <a:latin typeface="Arial" charset="0"/>
                  <a:ea typeface="MS PGothic" pitchFamily="34" charset="-128"/>
                </a:defRPr>
              </a:lvl3pPr>
              <a:lvl4pPr defTabSz="903288" eaLnBrk="0" hangingPunct="0">
                <a:defRPr>
                  <a:solidFill>
                    <a:schemeClr val="bg1"/>
                  </a:solidFill>
                  <a:latin typeface="Arial" charset="0"/>
                  <a:ea typeface="MS PGothic" pitchFamily="34" charset="-128"/>
                </a:defRPr>
              </a:lvl4pPr>
              <a:lvl5pPr defTabSz="903288" eaLnBrk="0" hangingPunct="0">
                <a:defRPr>
                  <a:solidFill>
                    <a:schemeClr val="bg1"/>
                  </a:solidFill>
                  <a:latin typeface="Arial" charset="0"/>
                  <a:ea typeface="MS PGothic" pitchFamily="34" charset="-128"/>
                </a:defRPr>
              </a:lvl5pPr>
              <a:lvl6pPr marL="25146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6pPr>
              <a:lvl7pPr marL="29718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7pPr>
              <a:lvl8pPr marL="34290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8pPr>
              <a:lvl9pPr marL="3886200" indent="-228600" defTabSz="903288"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9pPr>
            </a:lstStyle>
            <a:p>
              <a:pPr eaLnBrk="1" hangingPunct="1">
                <a:lnSpc>
                  <a:spcPct val="100000"/>
                </a:lnSpc>
                <a:buClrTx/>
                <a:buSzTx/>
                <a:buFontTx/>
                <a:buNone/>
              </a:pPr>
              <a:r>
                <a:rPr lang="en-US" sz="700">
                  <a:solidFill>
                    <a:srgbClr val="000000"/>
                  </a:solidFill>
                </a:rPr>
                <a:t>1/</a:t>
              </a:r>
              <a:r>
                <a:rPr lang="en-US" altLang="en-GB" sz="700">
                  <a:solidFill>
                    <a:srgbClr val="000000"/>
                  </a:solidFill>
                </a:rPr>
                <a:t>Bjarnadóttir</a:t>
              </a:r>
              <a:r>
                <a:rPr lang="en-US" sz="700">
                  <a:solidFill>
                    <a:srgbClr val="000000"/>
                  </a:solidFill>
                </a:rPr>
                <a:t>:</a:t>
              </a:r>
            </a:p>
            <a:p>
              <a:pPr eaLnBrk="1" hangingPunct="1">
                <a:lnSpc>
                  <a:spcPct val="100000"/>
                </a:lnSpc>
                <a:buClrTx/>
                <a:buSzTx/>
                <a:buFontTx/>
                <a:buNone/>
              </a:pPr>
              <a:r>
                <a:rPr lang="en-US" sz="700">
                  <a:solidFill>
                    <a:srgbClr val="000000"/>
                  </a:solidFill>
                </a:rPr>
                <a:t>p389A; p393B</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1/</a:t>
              </a:r>
              <a:r>
                <a:rPr lang="en-US" altLang="en-GB" sz="700">
                  <a:solidFill>
                    <a:srgbClr val="000000"/>
                  </a:solidFill>
                </a:rPr>
                <a:t>Bjarnadóttir</a:t>
              </a:r>
              <a:r>
                <a:rPr lang="en-US" sz="700">
                  <a:solidFill>
                    <a:srgbClr val="000000"/>
                  </a:solidFill>
                </a:rPr>
                <a:t>:</a:t>
              </a:r>
            </a:p>
            <a:p>
              <a:pPr eaLnBrk="1" hangingPunct="1">
                <a:lnSpc>
                  <a:spcPct val="100000"/>
                </a:lnSpc>
                <a:buClrTx/>
                <a:buSzTx/>
                <a:buFontTx/>
                <a:buNone/>
              </a:pPr>
              <a:r>
                <a:rPr lang="en-US" sz="700">
                  <a:solidFill>
                    <a:srgbClr val="000000"/>
                  </a:solidFill>
                </a:rPr>
                <a:t>p390H; p394A</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1/</a:t>
              </a:r>
              <a:r>
                <a:rPr lang="en-US" altLang="en-GB" sz="700">
                  <a:solidFill>
                    <a:srgbClr val="000000"/>
                  </a:solidFill>
                </a:rPr>
                <a:t>Bjarnadóttir</a:t>
              </a:r>
              <a:r>
                <a:rPr lang="en-US" sz="700">
                  <a:solidFill>
                    <a:srgbClr val="000000"/>
                  </a:solidFill>
                </a:rPr>
                <a:t>:</a:t>
              </a:r>
            </a:p>
            <a:p>
              <a:pPr eaLnBrk="1" hangingPunct="1">
                <a:lnSpc>
                  <a:spcPct val="100000"/>
                </a:lnSpc>
                <a:buClrTx/>
                <a:buSzTx/>
                <a:buFontTx/>
                <a:buNone/>
              </a:pPr>
              <a:r>
                <a:rPr lang="en-US" sz="700">
                  <a:solidFill>
                    <a:srgbClr val="000000"/>
                  </a:solidFill>
                </a:rPr>
                <a:t>p389C; p390A; </a:t>
              </a:r>
              <a:br>
                <a:rPr lang="en-US" sz="700">
                  <a:solidFill>
                    <a:srgbClr val="000000"/>
                  </a:solidFill>
                </a:rPr>
              </a:br>
              <a:r>
                <a:rPr lang="en-US" sz="700">
                  <a:solidFill>
                    <a:srgbClr val="000000"/>
                  </a:solidFill>
                </a:rPr>
                <a:t>p393A,C</a:t>
              </a: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endParaRPr lang="en-US" sz="700">
                <a:solidFill>
                  <a:srgbClr val="000000"/>
                </a:solidFill>
              </a:endParaRPr>
            </a:p>
            <a:p>
              <a:pPr eaLnBrk="1" hangingPunct="1">
                <a:lnSpc>
                  <a:spcPct val="100000"/>
                </a:lnSpc>
                <a:buClrTx/>
                <a:buSzTx/>
                <a:buFontTx/>
                <a:buNone/>
              </a:pPr>
              <a:r>
                <a:rPr lang="en-US" sz="700">
                  <a:solidFill>
                    <a:srgbClr val="000000"/>
                  </a:solidFill>
                </a:rPr>
                <a:t>1/</a:t>
              </a:r>
              <a:r>
                <a:rPr lang="en-US" altLang="en-GB" sz="700">
                  <a:solidFill>
                    <a:srgbClr val="000000"/>
                  </a:solidFill>
                </a:rPr>
                <a:t>Bjarnadóttir</a:t>
              </a:r>
              <a:r>
                <a:rPr lang="en-US" sz="700">
                  <a:solidFill>
                    <a:srgbClr val="000000"/>
                  </a:solidFill>
                </a:rPr>
                <a:t>:</a:t>
              </a:r>
            </a:p>
            <a:p>
              <a:pPr eaLnBrk="1" hangingPunct="1">
                <a:lnSpc>
                  <a:spcPct val="100000"/>
                </a:lnSpc>
                <a:buClrTx/>
                <a:buSzTx/>
                <a:buFontTx/>
                <a:buNone/>
              </a:pPr>
              <a:r>
                <a:rPr lang="en-US" sz="700">
                  <a:solidFill>
                    <a:srgbClr val="000000"/>
                  </a:solidFill>
                </a:rPr>
                <a:t>p390A-G; p391A </a:t>
              </a:r>
              <a:br>
                <a:rPr lang="en-US" sz="700">
                  <a:solidFill>
                    <a:srgbClr val="000000"/>
                  </a:solidFill>
                </a:rPr>
              </a:br>
              <a:r>
                <a:rPr lang="en-US" sz="700">
                  <a:solidFill>
                    <a:srgbClr val="000000"/>
                  </a:solidFill>
                </a:rPr>
                <a:t>+ calc</a:t>
              </a:r>
            </a:p>
            <a:p>
              <a:pPr eaLnBrk="1" hangingPunct="1">
                <a:lnSpc>
                  <a:spcPct val="100000"/>
                </a:lnSpc>
                <a:buClrTx/>
                <a:buSzTx/>
                <a:buFontTx/>
                <a:buNone/>
              </a:pPr>
              <a:r>
                <a:rPr lang="en-US" sz="700" b="1">
                  <a:solidFill>
                    <a:srgbClr val="000000"/>
                  </a:solidFill>
                </a:rPr>
                <a:t>Calc: </a:t>
              </a:r>
              <a:r>
                <a:rPr lang="en-US" sz="700">
                  <a:solidFill>
                    <a:srgbClr val="000000"/>
                  </a:solidFill>
                </a:rPr>
                <a:t>121+126=247</a:t>
              </a:r>
            </a:p>
          </p:txBody>
        </p:sp>
      </p:gr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400">
                <a:solidFill>
                  <a:schemeClr val="tx1"/>
                </a:solidFill>
                <a:latin typeface="Lucida Grande" pitchFamily="96" charset="0"/>
                <a:ea typeface="MS PGothic" pitchFamily="34" charset="-128"/>
              </a:defRPr>
            </a:lvl1pPr>
            <a:lvl2pPr marL="742950" indent="-285750">
              <a:defRPr sz="2400">
                <a:solidFill>
                  <a:schemeClr val="tx1"/>
                </a:solidFill>
                <a:latin typeface="Lucida Grande" pitchFamily="96" charset="0"/>
                <a:ea typeface="MS PGothic" pitchFamily="34" charset="-128"/>
              </a:defRPr>
            </a:lvl2pPr>
            <a:lvl3pPr marL="1143000" indent="-228600">
              <a:defRPr sz="2400">
                <a:solidFill>
                  <a:schemeClr val="tx1"/>
                </a:solidFill>
                <a:latin typeface="Lucida Grande" pitchFamily="96" charset="0"/>
                <a:ea typeface="MS PGothic" pitchFamily="34" charset="-128"/>
              </a:defRPr>
            </a:lvl3pPr>
            <a:lvl4pPr marL="1600200" indent="-228600">
              <a:defRPr sz="2400">
                <a:solidFill>
                  <a:schemeClr val="tx1"/>
                </a:solidFill>
                <a:latin typeface="Lucida Grande" pitchFamily="96" charset="0"/>
                <a:ea typeface="MS PGothic" pitchFamily="34" charset="-128"/>
              </a:defRPr>
            </a:lvl4pPr>
            <a:lvl5pPr marL="2057400" indent="-228600">
              <a:defRPr sz="2400">
                <a:solidFill>
                  <a:schemeClr val="tx1"/>
                </a:solidFill>
                <a:latin typeface="Lucida Grande" pitchFamily="96"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Grande" pitchFamily="96"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Grande" pitchFamily="96"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Grande" pitchFamily="96"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Grande" pitchFamily="96" charset="0"/>
                <a:ea typeface="MS PGothic" pitchFamily="34" charset="-128"/>
              </a:defRPr>
            </a:lvl9pPr>
          </a:lstStyle>
          <a:p>
            <a:fld id="{CEC64107-765C-437E-8726-500113505562}" type="slidenum">
              <a:rPr lang="en-US" sz="1200" smtClean="0"/>
              <a:pPr/>
              <a:t>16</a:t>
            </a:fld>
            <a:endParaRPr lang="en-US" sz="1200" smtClean="0"/>
          </a:p>
        </p:txBody>
      </p:sp>
      <p:sp>
        <p:nvSpPr>
          <p:cNvPr id="67587" name="Rectangle 2"/>
          <p:cNvSpPr>
            <a:spLocks noGrp="1" noRot="1" noChangeAspect="1" noChangeArrowheads="1" noTextEdit="1"/>
          </p:cNvSpPr>
          <p:nvPr>
            <p:ph type="sldImg"/>
          </p:nvPr>
        </p:nvSpPr>
        <p:spPr>
          <a:xfrm>
            <a:off x="1146175" y="685800"/>
            <a:ext cx="4572000" cy="3429000"/>
          </a:xfrm>
          <a:ln/>
        </p:spPr>
      </p:sp>
      <p:sp>
        <p:nvSpPr>
          <p:cNvPr id="67588" name="Rectangle 3"/>
          <p:cNvSpPr>
            <a:spLocks noGrp="1" noChangeArrowheads="1"/>
          </p:cNvSpPr>
          <p:nvPr>
            <p:ph type="body" idx="1"/>
          </p:nvPr>
        </p:nvSpPr>
        <p:spPr>
          <a:xfrm>
            <a:off x="912813" y="4343400"/>
            <a:ext cx="5027612" cy="4114800"/>
          </a:xfrm>
          <a:noFill/>
        </p:spPr>
        <p:txBody>
          <a:bodyPr lIns="89751" tIns="44876" rIns="89751" bIns="44876"/>
          <a:lstStyle/>
          <a:p>
            <a:pPr eaLnBrk="1" hangingPunct="1">
              <a:lnSpc>
                <a:spcPct val="150000"/>
              </a:lnSpc>
            </a:pPr>
            <a:r>
              <a:rPr lang="en-US" dirty="0" err="1" smtClean="0"/>
              <a:t>Milsom</a:t>
            </a:r>
            <a:r>
              <a:rPr lang="en-US" dirty="0" smtClean="0"/>
              <a:t> et al compared the efficacy, acceptability and tolerability of </a:t>
            </a:r>
            <a:r>
              <a:rPr lang="en-US" dirty="0" err="1" smtClean="0"/>
              <a:t>NuvaRing</a:t>
            </a:r>
            <a:r>
              <a:rPr lang="en-US" dirty="0" smtClean="0"/>
              <a:t> (n=499) compared with </a:t>
            </a:r>
            <a:r>
              <a:rPr lang="en-US" dirty="0" err="1" smtClean="0"/>
              <a:t>Yasmin</a:t>
            </a:r>
            <a:r>
              <a:rPr lang="en-US" dirty="0" smtClean="0"/>
              <a:t> (n=484). Breakthrough bleeding or spotting during cycles 2-13 was less frequent in women taking </a:t>
            </a:r>
            <a:r>
              <a:rPr lang="en-US" dirty="0" err="1" smtClean="0"/>
              <a:t>NuvaRing</a:t>
            </a:r>
            <a:r>
              <a:rPr lang="en-US" dirty="0" smtClean="0"/>
              <a:t> (3.6-6.2%) compared with </a:t>
            </a:r>
            <a:r>
              <a:rPr lang="en-US" dirty="0" err="1" smtClean="0"/>
              <a:t>Yasmin</a:t>
            </a:r>
            <a:r>
              <a:rPr lang="en-US" dirty="0" smtClean="0"/>
              <a:t> (4.7-10.4%).  The mean number of bleeding/spotting days in a single cycle ranged from 1.4-4.5 days over cycles 2-13 for </a:t>
            </a:r>
            <a:r>
              <a:rPr lang="en-US" dirty="0" err="1" smtClean="0"/>
              <a:t>NuvaRing</a:t>
            </a:r>
            <a:r>
              <a:rPr lang="en-US" dirty="0" smtClean="0"/>
              <a:t> and 1.8-3.3 days for </a:t>
            </a:r>
            <a:r>
              <a:rPr lang="en-US" dirty="0" err="1" smtClean="0"/>
              <a:t>Yasmin</a:t>
            </a:r>
            <a:r>
              <a:rPr lang="en-US" dirty="0" smtClean="0"/>
              <a:t>.</a:t>
            </a:r>
          </a:p>
          <a:p>
            <a:pPr eaLnBrk="1" hangingPunct="1">
              <a:lnSpc>
                <a:spcPct val="140000"/>
              </a:lnSpc>
            </a:pPr>
            <a:endParaRPr lang="en-GB" dirty="0" smtClean="0">
              <a:latin typeface="Arial" pitchFamily="34" charset="0"/>
            </a:endParaRPr>
          </a:p>
          <a:p>
            <a:pPr eaLnBrk="1" hangingPunct="1">
              <a:lnSpc>
                <a:spcPct val="140000"/>
              </a:lnSpc>
            </a:pPr>
            <a:r>
              <a:rPr lang="en-GB" dirty="0" smtClean="0">
                <a:latin typeface="Arial" pitchFamily="34" charset="0"/>
              </a:rPr>
              <a:t>The incidence of cycles with irregular bleeding/spotting in women using </a:t>
            </a:r>
            <a:r>
              <a:rPr lang="en-US" dirty="0" err="1" smtClean="0">
                <a:latin typeface="Arial" pitchFamily="34" charset="0"/>
              </a:rPr>
              <a:t>NuvaRing</a:t>
            </a:r>
            <a:r>
              <a:rPr lang="en-US" baseline="30000" dirty="0" smtClean="0">
                <a:cs typeface="Arial" pitchFamily="34" charset="0"/>
              </a:rPr>
              <a:t>®</a:t>
            </a:r>
            <a:r>
              <a:rPr lang="en-GB" dirty="0" smtClean="0">
                <a:latin typeface="Arial" pitchFamily="34" charset="0"/>
              </a:rPr>
              <a:t> was compared with that in women using a COC containing 30 μ</a:t>
            </a:r>
            <a:r>
              <a:rPr lang="en-US" dirty="0" smtClean="0">
                <a:latin typeface="Arial" pitchFamily="34" charset="0"/>
              </a:rPr>
              <a:t>g </a:t>
            </a:r>
            <a:r>
              <a:rPr lang="en-US" dirty="0" err="1" smtClean="0">
                <a:latin typeface="Arial" pitchFamily="34" charset="0"/>
              </a:rPr>
              <a:t>ethinyl</a:t>
            </a:r>
            <a:r>
              <a:rPr lang="en-US" dirty="0" smtClean="0">
                <a:latin typeface="Arial" pitchFamily="34" charset="0"/>
              </a:rPr>
              <a:t> EE and 150 </a:t>
            </a:r>
            <a:r>
              <a:rPr lang="en-GB" dirty="0" smtClean="0">
                <a:latin typeface="Arial" pitchFamily="34" charset="0"/>
              </a:rPr>
              <a:t>μ</a:t>
            </a:r>
            <a:r>
              <a:rPr lang="en-US" dirty="0" smtClean="0">
                <a:latin typeface="Arial" pitchFamily="34" charset="0"/>
              </a:rPr>
              <a:t>g LNG</a:t>
            </a:r>
          </a:p>
          <a:p>
            <a:pPr eaLnBrk="1" hangingPunct="1">
              <a:lnSpc>
                <a:spcPct val="140000"/>
              </a:lnSpc>
            </a:pPr>
            <a:endParaRPr lang="en-US" dirty="0" smtClean="0">
              <a:latin typeface="Arial" pitchFamily="34" charset="0"/>
            </a:endParaRPr>
          </a:p>
          <a:p>
            <a:pPr eaLnBrk="1" hangingPunct="1">
              <a:lnSpc>
                <a:spcPct val="140000"/>
              </a:lnSpc>
            </a:pPr>
            <a:r>
              <a:rPr lang="en-US" dirty="0" smtClean="0">
                <a:latin typeface="Arial" pitchFamily="34" charset="0"/>
              </a:rPr>
              <a:t>The incidence of irregular bleeding with </a:t>
            </a:r>
            <a:r>
              <a:rPr lang="en-US" dirty="0" err="1" smtClean="0">
                <a:latin typeface="Arial" pitchFamily="34" charset="0"/>
              </a:rPr>
              <a:t>NuvaRing</a:t>
            </a:r>
            <a:r>
              <a:rPr lang="en-US" baseline="30000" dirty="0" smtClean="0">
                <a:cs typeface="Arial" pitchFamily="34" charset="0"/>
              </a:rPr>
              <a:t>®</a:t>
            </a:r>
            <a:r>
              <a:rPr lang="en-US" dirty="0" smtClean="0">
                <a:latin typeface="Arial" pitchFamily="34" charset="0"/>
              </a:rPr>
              <a:t> was substantially lower than with 30 EE/150 LNG. The difference in the first cycle was partially due to the difference in starting days relative to the menstrual bleed of the two methods of contraception. Although this study only had enough power to show a statistical significance in the first cycle the data for each product are in line with those observed in their respective large non-comparative efficacy studies, thus suggesting less bleeding with </a:t>
            </a:r>
            <a:r>
              <a:rPr lang="en-US" dirty="0" err="1" smtClean="0">
                <a:latin typeface="Arial" pitchFamily="34" charset="0"/>
              </a:rPr>
              <a:t>NuvaRing</a:t>
            </a:r>
            <a:r>
              <a:rPr lang="en-US" baseline="30000" dirty="0" smtClean="0">
                <a:cs typeface="Arial" pitchFamily="34" charset="0"/>
              </a:rPr>
              <a:t>®</a:t>
            </a:r>
            <a:r>
              <a:rPr lang="en-US" dirty="0" smtClean="0">
                <a:latin typeface="Arial" pitchFamily="34" charset="0"/>
              </a:rPr>
              <a:t> in the remaining cycles as well.</a:t>
            </a:r>
            <a:endParaRPr lang="en-GB" dirty="0" smtClean="0">
              <a:latin typeface="Arial" pitchFamily="34" charset="0"/>
            </a:endParaRPr>
          </a:p>
          <a:p>
            <a:pPr eaLnBrk="1" hangingPunct="1">
              <a:lnSpc>
                <a:spcPct val="140000"/>
              </a:lnSpc>
            </a:pPr>
            <a:r>
              <a:rPr lang="en-US" dirty="0" smtClean="0">
                <a:latin typeface="Arial" pitchFamily="34" charset="0"/>
              </a:rPr>
              <a:t>The most common reason patients discontinue COCs is abnormal bleeding. And most patients that do quit because of this reason do so in the very first month despite our efforts to counsel patients about this.</a:t>
            </a:r>
            <a:endParaRPr lang="en-US" dirty="0" smtClean="0"/>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F6AA5410-019B-4939-B19A-F3E6AB0BC108}" type="slidenum">
              <a:rPr lang="en-US" smtClean="0">
                <a:solidFill>
                  <a:srgbClr val="000000"/>
                </a:solidFill>
                <a:latin typeface="Lucida Grande" pitchFamily="96" charset="0"/>
              </a:rPr>
              <a:pPr eaLnBrk="1" hangingPunct="1"/>
              <a:t>17</a:t>
            </a:fld>
            <a:endParaRPr lang="en-US" smtClean="0">
              <a:solidFill>
                <a:srgbClr val="000000"/>
              </a:solidFill>
              <a:latin typeface="Lucida Grande" pitchFamily="96" charset="0"/>
            </a:endParaRPr>
          </a:p>
        </p:txBody>
      </p:sp>
      <p:sp>
        <p:nvSpPr>
          <p:cNvPr id="97283" name="Rectangle 2"/>
          <p:cNvSpPr>
            <a:spLocks noGrp="1" noRot="1" noChangeAspect="1" noChangeArrowheads="1" noTextEdit="1"/>
          </p:cNvSpPr>
          <p:nvPr>
            <p:ph type="sldImg"/>
          </p:nvPr>
        </p:nvSpPr>
        <p:spPr>
          <a:xfrm>
            <a:off x="1144588" y="685800"/>
            <a:ext cx="4572000" cy="3429000"/>
          </a:xfrm>
          <a:ln/>
        </p:spPr>
      </p:sp>
      <p:sp>
        <p:nvSpPr>
          <p:cNvPr id="97284" name="Rectangle 3"/>
          <p:cNvSpPr>
            <a:spLocks noGrp="1" noChangeArrowheads="1"/>
          </p:cNvSpPr>
          <p:nvPr>
            <p:ph type="body" idx="1"/>
          </p:nvPr>
        </p:nvSpPr>
        <p:spPr>
          <a:xfrm>
            <a:off x="914400" y="4344988"/>
            <a:ext cx="5029200" cy="4113212"/>
          </a:xfrm>
          <a:noFill/>
        </p:spPr>
        <p:txBody>
          <a:bodyPr lIns="89586" tIns="44793" rIns="89586" bIns="44793"/>
          <a:lstStyle/>
          <a:p>
            <a:pPr eaLnBrk="1" hangingPunct="1">
              <a:lnSpc>
                <a:spcPct val="150000"/>
              </a:lnSpc>
            </a:pPr>
            <a:r>
              <a:rPr lang="en-GB" dirty="0" smtClean="0">
                <a:latin typeface="Arial" charset="0"/>
              </a:rPr>
              <a:t>The large efficacy studies and the comparative studies show that </a:t>
            </a:r>
            <a:r>
              <a:rPr lang="en-US" dirty="0" err="1" smtClean="0">
                <a:latin typeface="Arial" charset="0"/>
              </a:rPr>
              <a:t>NuvaRing</a:t>
            </a:r>
            <a:r>
              <a:rPr lang="en-US" baseline="30000" dirty="0" smtClean="0">
                <a:latin typeface="Times New Roman" pitchFamily="18" charset="0"/>
                <a:cs typeface="Arial" charset="0"/>
              </a:rPr>
              <a:t>®</a:t>
            </a:r>
            <a:r>
              <a:rPr lang="en-GB" dirty="0" smtClean="0">
                <a:latin typeface="Arial" charset="0"/>
              </a:rPr>
              <a:t> use is associated with a very low incidence of irregular bleeding. Furthermore, the high incidence of intended bleeding pattern demonstrates that many cycles had what is considered to be </a:t>
            </a:r>
            <a:r>
              <a:rPr lang="en-GB" dirty="0" smtClean="0">
                <a:latin typeface="Times New Roman" pitchFamily="18" charset="0"/>
              </a:rPr>
              <a:t>‘</a:t>
            </a:r>
            <a:r>
              <a:rPr lang="en-GB" dirty="0" smtClean="0">
                <a:latin typeface="Arial" charset="0"/>
              </a:rPr>
              <a:t>an ideal pattern of bleeding</a:t>
            </a:r>
            <a:r>
              <a:rPr lang="en-GB" dirty="0" smtClean="0">
                <a:latin typeface="Times New Roman" pitchFamily="18" charset="0"/>
              </a:rPr>
              <a:t>’</a:t>
            </a:r>
            <a:r>
              <a:rPr lang="en-GB" dirty="0" smtClean="0">
                <a:latin typeface="Arial" charset="0"/>
              </a:rPr>
              <a:t> (intended bleeding pattern). </a:t>
            </a:r>
          </a:p>
          <a:p>
            <a:pPr eaLnBrk="1" hangingPunct="1">
              <a:lnSpc>
                <a:spcPct val="150000"/>
              </a:lnSpc>
            </a:pPr>
            <a:r>
              <a:rPr lang="en-GB" dirty="0" smtClean="0">
                <a:latin typeface="Arial" charset="0"/>
              </a:rPr>
              <a:t>For any hormonal contraceptive, good cycle control is important because irregular bleeding is a common reason given for stopping the use of a particular method. With </a:t>
            </a:r>
            <a:r>
              <a:rPr lang="en-US" dirty="0" err="1" smtClean="0">
                <a:latin typeface="Arial" charset="0"/>
              </a:rPr>
              <a:t>NuvaRing</a:t>
            </a:r>
            <a:r>
              <a:rPr lang="en-US" baseline="30000" dirty="0" smtClean="0">
                <a:latin typeface="Times New Roman" pitchFamily="18" charset="0"/>
                <a:cs typeface="Arial" charset="0"/>
              </a:rPr>
              <a:t>®</a:t>
            </a:r>
            <a:r>
              <a:rPr lang="en-GB" dirty="0" smtClean="0">
                <a:latin typeface="Arial" charset="0"/>
              </a:rPr>
              <a:t>, good cycle control was evidenced by the very low proportion of women withdrawing from studies because of bleeding irregularities (0.8%).</a:t>
            </a:r>
          </a:p>
          <a:p>
            <a:pPr eaLnBrk="1" hangingPunct="1">
              <a:lnSpc>
                <a:spcPct val="150000"/>
              </a:lnSpc>
            </a:pPr>
            <a:r>
              <a:rPr lang="en-US" dirty="0" smtClean="0">
                <a:latin typeface="Arial" charset="0"/>
              </a:rPr>
              <a:t>For many of the parameters examined,</a:t>
            </a:r>
            <a:r>
              <a:rPr lang="en-GB" dirty="0" smtClean="0">
                <a:latin typeface="Arial" charset="0"/>
              </a:rPr>
              <a:t> comparative studies show that the cycle control achieved using </a:t>
            </a:r>
            <a:r>
              <a:rPr lang="en-US" dirty="0" err="1" smtClean="0">
                <a:latin typeface="Arial" charset="0"/>
              </a:rPr>
              <a:t>NuvaRing</a:t>
            </a:r>
            <a:r>
              <a:rPr lang="en-US" baseline="30000" dirty="0" smtClean="0">
                <a:latin typeface="Times New Roman" pitchFamily="18" charset="0"/>
                <a:cs typeface="Arial" charset="0"/>
              </a:rPr>
              <a:t>®</a:t>
            </a:r>
            <a:r>
              <a:rPr lang="en-GB" dirty="0" smtClean="0">
                <a:latin typeface="Arial" charset="0"/>
              </a:rPr>
              <a:t> is significantly better than that with a 30 μ</a:t>
            </a:r>
            <a:r>
              <a:rPr lang="en-US" dirty="0" smtClean="0">
                <a:latin typeface="Arial" charset="0"/>
              </a:rPr>
              <a:t>g </a:t>
            </a:r>
            <a:r>
              <a:rPr lang="en-US" dirty="0" err="1" smtClean="0">
                <a:latin typeface="Arial" charset="0"/>
              </a:rPr>
              <a:t>ethinyl</a:t>
            </a:r>
            <a:r>
              <a:rPr lang="en-US" dirty="0" smtClean="0">
                <a:latin typeface="Arial" charset="0"/>
              </a:rPr>
              <a:t> estradiol and 150 </a:t>
            </a:r>
            <a:r>
              <a:rPr lang="en-GB" dirty="0" smtClean="0">
                <a:latin typeface="Arial" charset="0"/>
              </a:rPr>
              <a:t>μ</a:t>
            </a:r>
            <a:r>
              <a:rPr lang="en-US" dirty="0" smtClean="0">
                <a:latin typeface="Arial" charset="0"/>
              </a:rPr>
              <a:t>g LNG combined oral contraceptive, even though </a:t>
            </a:r>
            <a:r>
              <a:rPr lang="en-US" dirty="0" err="1" smtClean="0">
                <a:latin typeface="Arial" charset="0"/>
              </a:rPr>
              <a:t>NuvaRing</a:t>
            </a:r>
            <a:r>
              <a:rPr lang="en-US" baseline="30000" dirty="0" smtClean="0">
                <a:latin typeface="Times New Roman" pitchFamily="18" charset="0"/>
                <a:cs typeface="Arial" charset="0"/>
              </a:rPr>
              <a:t>®</a:t>
            </a:r>
            <a:r>
              <a:rPr lang="en-US" dirty="0" smtClean="0">
                <a:latin typeface="Arial" charset="0"/>
              </a:rPr>
              <a:t> releases a lower dose of EE (15 </a:t>
            </a:r>
            <a:r>
              <a:rPr lang="en-GB" dirty="0" smtClean="0">
                <a:latin typeface="Arial" charset="0"/>
              </a:rPr>
              <a:t>μ</a:t>
            </a:r>
            <a:r>
              <a:rPr lang="en-US" dirty="0" smtClean="0">
                <a:latin typeface="Arial" charset="0"/>
              </a:rPr>
              <a:t>g) per day.</a:t>
            </a:r>
          </a:p>
          <a:p>
            <a:pPr eaLnBrk="1" hangingPunct="1">
              <a:lnSpc>
                <a:spcPct val="150000"/>
              </a:lnSpc>
            </a:pPr>
            <a:endParaRPr lang="en-US" dirty="0" smtClean="0">
              <a:latin typeface="Arial" charset="0"/>
            </a:endParaRPr>
          </a:p>
          <a:p>
            <a:pPr eaLnBrk="1" hangingPunct="1">
              <a:lnSpc>
                <a:spcPct val="150000"/>
              </a:lnSpc>
            </a:pPr>
            <a:r>
              <a:rPr lang="en-US" dirty="0" err="1" smtClean="0">
                <a:latin typeface="Arial" charset="0"/>
              </a:rPr>
              <a:t>Dieben</a:t>
            </a:r>
            <a:r>
              <a:rPr lang="en-US" dirty="0" smtClean="0">
                <a:latin typeface="Arial" charset="0"/>
              </a:rPr>
              <a:t> et al reported the combined data for two large trials conducted in Europe and North America that assessed the efficacy, cycle control, tolerability and acceptability of </a:t>
            </a:r>
            <a:r>
              <a:rPr lang="en-US" dirty="0" err="1" smtClean="0">
                <a:latin typeface="Arial" charset="0"/>
              </a:rPr>
              <a:t>NuvaRing</a:t>
            </a:r>
            <a:r>
              <a:rPr lang="en-US" dirty="0" smtClean="0">
                <a:latin typeface="Arial" charset="0"/>
              </a:rPr>
              <a:t> for up to 13 cycles. These were two open-label, non-comparative studies performed in Europe, Canada and the US. The ITT was 2322 women.</a:t>
            </a:r>
          </a:p>
          <a:p>
            <a:pPr eaLnBrk="1" hangingPunct="1">
              <a:lnSpc>
                <a:spcPct val="150000"/>
              </a:lnSpc>
            </a:pPr>
            <a:endParaRPr lang="en-US" dirty="0" smtClean="0">
              <a:latin typeface="Arial" charset="0"/>
            </a:endParaRPr>
          </a:p>
          <a:p>
            <a:pPr>
              <a:spcBef>
                <a:spcPct val="0"/>
              </a:spcBef>
            </a:pPr>
            <a:r>
              <a:rPr lang="en-US" dirty="0" smtClean="0">
                <a:latin typeface="Times New Roman" pitchFamily="18" charset="0"/>
              </a:rPr>
              <a:t>As previously discussed, </a:t>
            </a:r>
            <a:r>
              <a:rPr lang="en-US" dirty="0" err="1" smtClean="0">
                <a:latin typeface="Times New Roman" pitchFamily="18" charset="0"/>
              </a:rPr>
              <a:t>Bjarnadottir</a:t>
            </a:r>
            <a:r>
              <a:rPr lang="en-US" dirty="0" smtClean="0">
                <a:latin typeface="Times New Roman" pitchFamily="18" charset="0"/>
              </a:rPr>
              <a:t> et al compared data from three open-label, comparative trials on cycle control and tolerability of </a:t>
            </a:r>
            <a:r>
              <a:rPr lang="en-US" dirty="0" err="1" smtClean="0">
                <a:latin typeface="Times New Roman" pitchFamily="18" charset="0"/>
              </a:rPr>
              <a:t>NuvaRing</a:t>
            </a:r>
            <a:r>
              <a:rPr lang="en-US" dirty="0" smtClean="0">
                <a:latin typeface="Times New Roman" pitchFamily="18" charset="0"/>
              </a:rPr>
              <a:t> (n=121) with </a:t>
            </a:r>
            <a:r>
              <a:rPr lang="en-US" dirty="0" err="1" smtClean="0">
                <a:latin typeface="Times New Roman" pitchFamily="18" charset="0"/>
              </a:rPr>
              <a:t>Microgynon</a:t>
            </a:r>
            <a:r>
              <a:rPr lang="en-US" dirty="0" smtClean="0">
                <a:latin typeface="Times New Roman" pitchFamily="18" charset="0"/>
              </a:rPr>
              <a:t> 30 (COC; n=126) in women aged 18-40.</a:t>
            </a:r>
            <a:endParaRPr lang="en-GB" dirty="0" smtClean="0">
              <a:latin typeface="Times New Roman" pitchFamily="18" charset="0"/>
            </a:endParaRPr>
          </a:p>
          <a:p>
            <a:pPr eaLnBrk="1" hangingPunct="1"/>
            <a:endParaRPr lang="en-US" dirty="0" smtClean="0">
              <a:latin typeface="Times New Roman" pitchFamily="18" charset="0"/>
            </a:endParaRPr>
          </a:p>
          <a:p>
            <a:pPr eaLnBrk="1" hangingPunct="1"/>
            <a:endParaRPr lang="en-GB"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287C002E-A352-4C25-8A57-2452D599B603}" type="slidenum">
              <a:rPr lang="en-US" smtClean="0">
                <a:solidFill>
                  <a:srgbClr val="000000"/>
                </a:solidFill>
                <a:latin typeface="Lucida Grande" pitchFamily="96" charset="0"/>
              </a:rPr>
              <a:pPr eaLnBrk="1" hangingPunct="1"/>
              <a:t>18</a:t>
            </a:fld>
            <a:endParaRPr lang="en-US" smtClean="0">
              <a:solidFill>
                <a:srgbClr val="000000"/>
              </a:solidFill>
              <a:latin typeface="Lucida Grande" pitchFamily="96" charset="0"/>
            </a:endParaRPr>
          </a:p>
        </p:txBody>
      </p:sp>
      <p:sp>
        <p:nvSpPr>
          <p:cNvPr id="98307" name="Rectangle 2"/>
          <p:cNvSpPr>
            <a:spLocks noGrp="1" noRot="1" noChangeAspect="1" noChangeArrowheads="1" noTextEdit="1"/>
          </p:cNvSpPr>
          <p:nvPr>
            <p:ph type="sldImg"/>
          </p:nvPr>
        </p:nvSpPr>
        <p:spPr>
          <a:xfrm>
            <a:off x="1144588" y="685800"/>
            <a:ext cx="4572000" cy="3429000"/>
          </a:xfrm>
          <a:ln/>
        </p:spPr>
      </p:sp>
      <p:sp>
        <p:nvSpPr>
          <p:cNvPr id="98308" name="Rectangle 3"/>
          <p:cNvSpPr>
            <a:spLocks noGrp="1" noChangeArrowheads="1"/>
          </p:cNvSpPr>
          <p:nvPr>
            <p:ph type="body" idx="1"/>
          </p:nvPr>
        </p:nvSpPr>
        <p:spPr>
          <a:xfrm>
            <a:off x="912813" y="4344988"/>
            <a:ext cx="5027612" cy="4113212"/>
          </a:xfrm>
          <a:noFill/>
        </p:spPr>
        <p:txBody>
          <a:bodyPr lIns="89586" tIns="44793" rIns="89586" bIns="44793"/>
          <a:lstStyle/>
          <a:p>
            <a:pPr eaLnBrk="1" hangingPunct="1">
              <a:lnSpc>
                <a:spcPct val="150000"/>
              </a:lnSpc>
            </a:pPr>
            <a:r>
              <a:rPr lang="en-GB" dirty="0" smtClean="0">
                <a:latin typeface="Arial" charset="0"/>
              </a:rPr>
              <a:t>This study was one of two open-label studies using the same protocol that was conducted in Europe, the Middle East and North American, designed to evaluate the efficacy and tolerability of </a:t>
            </a:r>
            <a:r>
              <a:rPr lang="en-GB" dirty="0" err="1" smtClean="0">
                <a:latin typeface="Arial" charset="0"/>
              </a:rPr>
              <a:t>NuvaRing</a:t>
            </a:r>
            <a:r>
              <a:rPr lang="en-GB" dirty="0" smtClean="0">
                <a:latin typeface="Arial" charset="0"/>
              </a:rPr>
              <a:t> with 1 year of use. </a:t>
            </a:r>
            <a:r>
              <a:rPr lang="en-GB" dirty="0" err="1" smtClean="0">
                <a:latin typeface="Arial" charset="0"/>
              </a:rPr>
              <a:t>NuvaRing</a:t>
            </a:r>
            <a:r>
              <a:rPr lang="en-GB" dirty="0" smtClean="0">
                <a:latin typeface="Arial" charset="0"/>
              </a:rPr>
              <a:t> was used for 3 weeks followed by a 1 week ring free period. </a:t>
            </a:r>
          </a:p>
          <a:p>
            <a:pPr eaLnBrk="1" hangingPunct="1">
              <a:lnSpc>
                <a:spcPct val="150000"/>
              </a:lnSpc>
            </a:pPr>
            <a:r>
              <a:rPr lang="en-GB" dirty="0" err="1" smtClean="0">
                <a:latin typeface="Arial" charset="0"/>
              </a:rPr>
              <a:t>Roumen</a:t>
            </a:r>
            <a:r>
              <a:rPr lang="en-GB" dirty="0" smtClean="0">
                <a:latin typeface="Arial" charset="0"/>
              </a:rPr>
              <a:t> et al, reported on the 1145 women from 52 </a:t>
            </a:r>
            <a:r>
              <a:rPr lang="en-GB" dirty="0" err="1" smtClean="0">
                <a:latin typeface="Arial" charset="0"/>
              </a:rPr>
              <a:t>centers</a:t>
            </a:r>
            <a:r>
              <a:rPr lang="en-GB" dirty="0" smtClean="0">
                <a:latin typeface="Arial" charset="0"/>
              </a:rPr>
              <a:t> in Europe and the Middle East (Austria, Belgium, Denmark, Finland, France, Germany, Israel, The Netherlands, Norway, Spain, Sweden and the UK). </a:t>
            </a:r>
            <a:r>
              <a:rPr lang="en-GB" dirty="0" err="1" smtClean="0">
                <a:latin typeface="Arial" charset="0"/>
              </a:rPr>
              <a:t>Dieben</a:t>
            </a:r>
            <a:r>
              <a:rPr lang="en-GB" dirty="0" smtClean="0">
                <a:latin typeface="Arial" charset="0"/>
              </a:rPr>
              <a:t> et al 2002 reported on the combined European and North American data. </a:t>
            </a:r>
          </a:p>
          <a:p>
            <a:pPr eaLnBrk="1" hangingPunct="1">
              <a:lnSpc>
                <a:spcPct val="150000"/>
              </a:lnSpc>
            </a:pPr>
            <a:endParaRPr lang="en-GB" dirty="0" smtClean="0">
              <a:latin typeface="Arial" charset="0"/>
            </a:endParaRPr>
          </a:p>
          <a:p>
            <a:pPr eaLnBrk="1" hangingPunct="1">
              <a:lnSpc>
                <a:spcPct val="150000"/>
              </a:lnSpc>
            </a:pPr>
            <a:r>
              <a:rPr lang="en-GB" dirty="0" smtClean="0">
                <a:latin typeface="Arial" charset="0"/>
              </a:rPr>
              <a:t>The combined data from the European and North American </a:t>
            </a:r>
            <a:r>
              <a:rPr lang="en-GB" dirty="0" err="1" smtClean="0">
                <a:latin typeface="Arial" charset="0"/>
              </a:rPr>
              <a:t>NuvaRing</a:t>
            </a:r>
            <a:r>
              <a:rPr lang="en-GB" baseline="30000" dirty="0" smtClean="0">
                <a:latin typeface="Times New Roman" pitchFamily="18" charset="0"/>
              </a:rPr>
              <a:t>®</a:t>
            </a:r>
            <a:r>
              <a:rPr lang="en-GB" dirty="0" smtClean="0">
                <a:latin typeface="Arial" charset="0"/>
              </a:rPr>
              <a:t> efficacy studies show that 21 in-treatment pregnancies occurred during the 23,298 cycles of </a:t>
            </a:r>
            <a:r>
              <a:rPr lang="en-GB" dirty="0" err="1" smtClean="0">
                <a:latin typeface="Arial" charset="0"/>
              </a:rPr>
              <a:t>NuvaRing</a:t>
            </a:r>
            <a:r>
              <a:rPr lang="en-GB" baseline="30000" dirty="0" smtClean="0">
                <a:latin typeface="Times New Roman" pitchFamily="18" charset="0"/>
              </a:rPr>
              <a:t>®</a:t>
            </a:r>
            <a:r>
              <a:rPr lang="en-GB" dirty="0" smtClean="0">
                <a:latin typeface="Arial" charset="0"/>
              </a:rPr>
              <a:t> use. Consequently, the Pearl Index for all </a:t>
            </a:r>
            <a:r>
              <a:rPr lang="en-GB" dirty="0" err="1" smtClean="0">
                <a:latin typeface="Arial" charset="0"/>
              </a:rPr>
              <a:t>NuvaRing</a:t>
            </a:r>
            <a:r>
              <a:rPr lang="en-GB" baseline="30000" dirty="0" smtClean="0">
                <a:latin typeface="Times New Roman" pitchFamily="18" charset="0"/>
              </a:rPr>
              <a:t>®</a:t>
            </a:r>
            <a:r>
              <a:rPr lang="en-GB" dirty="0" smtClean="0">
                <a:latin typeface="Arial" charset="0"/>
              </a:rPr>
              <a:t> users, the intent-to-treat population, was 1.18 (95% confidence interval [CI]: 0.73</a:t>
            </a:r>
            <a:r>
              <a:rPr lang="en-GB" dirty="0" smtClean="0">
                <a:latin typeface="Times New Roman" pitchFamily="18" charset="0"/>
              </a:rPr>
              <a:t>–</a:t>
            </a:r>
            <a:r>
              <a:rPr lang="en-GB" dirty="0" smtClean="0">
                <a:latin typeface="Arial" charset="0"/>
              </a:rPr>
              <a:t>1.80). Eleven of the 21 women who became pregnant appeared to have substantially violated compliance to </a:t>
            </a:r>
            <a:r>
              <a:rPr lang="en-GB" dirty="0" err="1" smtClean="0">
                <a:latin typeface="Arial" charset="0"/>
              </a:rPr>
              <a:t>NuvaRing</a:t>
            </a:r>
            <a:r>
              <a:rPr lang="en-GB" baseline="30000" dirty="0" smtClean="0">
                <a:latin typeface="Times New Roman" pitchFamily="18" charset="0"/>
              </a:rPr>
              <a:t>®</a:t>
            </a:r>
            <a:r>
              <a:rPr lang="en-GB" dirty="0" smtClean="0">
                <a:latin typeface="Arial" charset="0"/>
              </a:rPr>
              <a:t> in the cycle of conception. Therefore, the Pearl Index for all women who followed the protocol correctly (the per protocol [PP] population), was 0.77 (95% CI: 0.26</a:t>
            </a:r>
            <a:r>
              <a:rPr lang="en-GB" dirty="0" smtClean="0">
                <a:latin typeface="Times New Roman" pitchFamily="18" charset="0"/>
              </a:rPr>
              <a:t>–</a:t>
            </a:r>
            <a:r>
              <a:rPr lang="en-GB" dirty="0" smtClean="0">
                <a:latin typeface="Arial" charset="0"/>
              </a:rPr>
              <a:t>1.21). (</a:t>
            </a:r>
            <a:r>
              <a:rPr lang="en-GB" dirty="0" err="1" smtClean="0">
                <a:latin typeface="Arial" charset="0"/>
              </a:rPr>
              <a:t>Dieben</a:t>
            </a:r>
            <a:r>
              <a:rPr lang="en-GB" dirty="0" smtClean="0">
                <a:latin typeface="Arial" charset="0"/>
              </a:rPr>
              <a:t>, et al 2002) </a:t>
            </a:r>
            <a:endParaRPr lang="en-GB" dirty="0" smtClean="0">
              <a:latin typeface="Times New Roman" pitchFamily="18" charset="0"/>
            </a:endParaRPr>
          </a:p>
          <a:p>
            <a:pPr eaLnBrk="1" hangingPunct="1"/>
            <a:endParaRPr lang="en-GB"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DE073A21-B646-4E62-ACE6-1C5A69B58890}" type="slidenum">
              <a:rPr lang="en-US" smtClean="0">
                <a:solidFill>
                  <a:srgbClr val="000000"/>
                </a:solidFill>
                <a:latin typeface="Lucida Grande" pitchFamily="96" charset="0"/>
              </a:rPr>
              <a:pPr eaLnBrk="1" hangingPunct="1"/>
              <a:t>22</a:t>
            </a:fld>
            <a:endParaRPr lang="en-US" smtClean="0">
              <a:solidFill>
                <a:srgbClr val="000000"/>
              </a:solidFill>
              <a:latin typeface="Lucida Grande" pitchFamily="96" charset="0"/>
            </a:endParaRPr>
          </a:p>
        </p:txBody>
      </p:sp>
      <p:sp>
        <p:nvSpPr>
          <p:cNvPr id="100355" name="Rectangle 2"/>
          <p:cNvSpPr>
            <a:spLocks noGrp="1" noRot="1" noChangeAspect="1" noChangeArrowheads="1" noTextEdit="1"/>
          </p:cNvSpPr>
          <p:nvPr>
            <p:ph type="sldImg"/>
          </p:nvPr>
        </p:nvSpPr>
        <p:spPr>
          <a:xfrm>
            <a:off x="1154113" y="706438"/>
            <a:ext cx="4572000" cy="3429000"/>
          </a:xfrm>
          <a:ln/>
        </p:spPr>
      </p:sp>
      <p:sp>
        <p:nvSpPr>
          <p:cNvPr id="100356" name="Rectangle 3"/>
          <p:cNvSpPr>
            <a:spLocks noGrp="1" noChangeArrowheads="1"/>
          </p:cNvSpPr>
          <p:nvPr>
            <p:ph type="body" idx="1"/>
          </p:nvPr>
        </p:nvSpPr>
        <p:spPr>
          <a:xfrm>
            <a:off x="1127125" y="4344988"/>
            <a:ext cx="4656138" cy="4113212"/>
          </a:xfrm>
          <a:noFill/>
        </p:spPr>
        <p:txBody>
          <a:bodyPr lIns="89569" tIns="44785" rIns="89569" bIns="44785"/>
          <a:lstStyle/>
          <a:p>
            <a:pPr eaLnBrk="1" hangingPunct="1"/>
            <a:r>
              <a:rPr lang="en-GB" dirty="0" smtClean="0">
                <a:latin typeface="Times New Roman" pitchFamily="18" charset="0"/>
              </a:rPr>
              <a:t> In this large efficacy study, 15.1% of the women who started treatment discontinued the study because of adverse events. Most of the discontinuations occurred within the first 3 months. The most frequently reported adverse events leading to discontinuation from the study were device-related events (2.5%), headache (1.3%), vaginal discomfort (1.0%) and nausea (1.0%). </a:t>
            </a:r>
          </a:p>
          <a:p>
            <a:pPr eaLnBrk="1" hangingPunct="1"/>
            <a:r>
              <a:rPr lang="en-GB" dirty="0" smtClean="0">
                <a:latin typeface="Times New Roman" pitchFamily="18" charset="0"/>
              </a:rPr>
              <a:t>Only a few women discontinued the ring because of bleeding irregularities or vaginitis.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79BE6BB0-BEEA-4569-8237-C5D33639B50C}" type="slidenum">
              <a:rPr lang="en-GB" smtClean="0">
                <a:solidFill>
                  <a:srgbClr val="000000"/>
                </a:solidFill>
                <a:latin typeface="Times New Roman" pitchFamily="18" charset="0"/>
              </a:rPr>
              <a:pPr eaLnBrk="1" hangingPunct="1"/>
              <a:t>2</a:t>
            </a:fld>
            <a:endParaRPr lang="en-GB" smtClean="0">
              <a:solidFill>
                <a:srgbClr val="000000"/>
              </a:solidFill>
              <a:latin typeface="Times New Roman" pitchFamily="18" charset="0"/>
            </a:endParaRPr>
          </a:p>
        </p:txBody>
      </p:sp>
      <p:sp>
        <p:nvSpPr>
          <p:cNvPr id="82947" name="Rectangle 1"/>
          <p:cNvSpPr>
            <a:spLocks noGrp="1" noRot="1" noChangeAspect="1" noChangeArrowheads="1" noTextEdit="1"/>
          </p:cNvSpPr>
          <p:nvPr>
            <p:ph type="sldImg"/>
          </p:nvPr>
        </p:nvSpPr>
        <p:spPr>
          <a:xfrm>
            <a:off x="1143000" y="685800"/>
            <a:ext cx="4557713" cy="34194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Rectangle 2"/>
          <p:cNvSpPr>
            <a:spLocks noGrp="1" noChangeArrowheads="1"/>
          </p:cNvSpPr>
          <p:nvPr>
            <p:ph type="body" idx="1"/>
          </p:nvPr>
        </p:nvSpPr>
        <p:spPr>
          <a:xfrm>
            <a:off x="685800" y="4343400"/>
            <a:ext cx="5472113"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BD818AAE-8E37-4C7F-8420-9EEEBA005759}" type="slidenum">
              <a:rPr lang="en-GB" smtClean="0">
                <a:solidFill>
                  <a:srgbClr val="000000"/>
                </a:solidFill>
                <a:latin typeface="Times New Roman" pitchFamily="18" charset="0"/>
              </a:rPr>
              <a:pPr eaLnBrk="1" hangingPunct="1"/>
              <a:t>23</a:t>
            </a:fld>
            <a:endParaRPr lang="en-GB" smtClean="0">
              <a:solidFill>
                <a:srgbClr val="000000"/>
              </a:solidFill>
              <a:latin typeface="Times New Roman" pitchFamily="18" charset="0"/>
            </a:endParaRPr>
          </a:p>
        </p:txBody>
      </p:sp>
      <p:sp>
        <p:nvSpPr>
          <p:cNvPr id="10137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01380" name="Rectangle 2"/>
          <p:cNvSpPr>
            <a:spLocks noGrp="1" noChangeArrowheads="1"/>
          </p:cNvSpPr>
          <p:nvPr>
            <p:ph type="body"/>
          </p:nvPr>
        </p:nvSpPr>
        <p:spPr>
          <a:xfrm>
            <a:off x="685800" y="4343400"/>
            <a:ext cx="548005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E1FEBFAE-BA80-4BEB-99F5-956953D55CD6}" type="slidenum">
              <a:rPr lang="en-GB" smtClean="0">
                <a:solidFill>
                  <a:srgbClr val="000000"/>
                </a:solidFill>
                <a:latin typeface="Times New Roman" pitchFamily="18" charset="0"/>
              </a:rPr>
              <a:pPr eaLnBrk="1" hangingPunct="1"/>
              <a:t>24</a:t>
            </a:fld>
            <a:endParaRPr lang="en-GB" smtClean="0">
              <a:solidFill>
                <a:srgbClr val="000000"/>
              </a:solidFill>
              <a:latin typeface="Times New Roman" pitchFamily="18" charset="0"/>
            </a:endParaRPr>
          </a:p>
        </p:txBody>
      </p:sp>
      <p:sp>
        <p:nvSpPr>
          <p:cNvPr id="1024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02404" name="Rectangle 2"/>
          <p:cNvSpPr>
            <a:spLocks noGrp="1" noChangeArrowheads="1"/>
          </p:cNvSpPr>
          <p:nvPr>
            <p:ph type="body"/>
          </p:nvPr>
        </p:nvSpPr>
        <p:spPr>
          <a:xfrm>
            <a:off x="685800" y="4343400"/>
            <a:ext cx="548005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DBA411E7-4E1E-4F8B-81D5-DB2CECF43967}" type="slidenum">
              <a:rPr lang="en-GB" smtClean="0">
                <a:solidFill>
                  <a:srgbClr val="000000"/>
                </a:solidFill>
                <a:latin typeface="Times New Roman" pitchFamily="18" charset="0"/>
              </a:rPr>
              <a:pPr eaLnBrk="1" hangingPunct="1"/>
              <a:t>25</a:t>
            </a:fld>
            <a:endParaRPr lang="en-GB" smtClean="0">
              <a:solidFill>
                <a:srgbClr val="000000"/>
              </a:solidFill>
              <a:latin typeface="Times New Roman" pitchFamily="18" charset="0"/>
            </a:endParaRPr>
          </a:p>
        </p:txBody>
      </p:sp>
      <p:sp>
        <p:nvSpPr>
          <p:cNvPr id="1034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03428" name="Rectangle 2"/>
          <p:cNvSpPr>
            <a:spLocks noGrp="1" noChangeArrowheads="1"/>
          </p:cNvSpPr>
          <p:nvPr>
            <p:ph type="body"/>
          </p:nvPr>
        </p:nvSpPr>
        <p:spPr>
          <a:xfrm>
            <a:off x="685800" y="4343400"/>
            <a:ext cx="548005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48B34182-7129-448C-8DFA-7D2C55B7AFB7}" type="slidenum">
              <a:rPr lang="en-GB" smtClean="0">
                <a:solidFill>
                  <a:srgbClr val="000000"/>
                </a:solidFill>
                <a:latin typeface="Times New Roman" pitchFamily="18" charset="0"/>
              </a:rPr>
              <a:pPr eaLnBrk="1" hangingPunct="1"/>
              <a:t>26</a:t>
            </a:fld>
            <a:endParaRPr lang="en-GB" smtClean="0">
              <a:solidFill>
                <a:srgbClr val="000000"/>
              </a:solidFill>
              <a:latin typeface="Times New Roman" pitchFamily="18" charset="0"/>
            </a:endParaRPr>
          </a:p>
        </p:txBody>
      </p:sp>
      <p:sp>
        <p:nvSpPr>
          <p:cNvPr id="10445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04452" name="Rectangle 2"/>
          <p:cNvSpPr>
            <a:spLocks noGrp="1" noChangeArrowheads="1"/>
          </p:cNvSpPr>
          <p:nvPr>
            <p:ph type="body"/>
          </p:nvPr>
        </p:nvSpPr>
        <p:spPr>
          <a:xfrm>
            <a:off x="685800" y="4343400"/>
            <a:ext cx="548005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B026CF98-052A-44DD-A2CC-4978006D2358}" type="slidenum">
              <a:rPr lang="en-GB" smtClean="0">
                <a:solidFill>
                  <a:srgbClr val="000000"/>
                </a:solidFill>
                <a:latin typeface="Times New Roman" pitchFamily="18" charset="0"/>
              </a:rPr>
              <a:pPr eaLnBrk="1" hangingPunct="1"/>
              <a:t>27</a:t>
            </a:fld>
            <a:endParaRPr lang="en-GB" smtClean="0">
              <a:solidFill>
                <a:srgbClr val="000000"/>
              </a:solidFill>
              <a:latin typeface="Times New Roman" pitchFamily="18" charset="0"/>
            </a:endParaRPr>
          </a:p>
        </p:txBody>
      </p:sp>
      <p:sp>
        <p:nvSpPr>
          <p:cNvPr id="106499" name="Rectangle 1"/>
          <p:cNvSpPr>
            <a:spLocks noGrp="1" noRot="1" noChangeAspect="1" noChangeArrowheads="1" noTextEdit="1"/>
          </p:cNvSpPr>
          <p:nvPr>
            <p:ph type="sldImg"/>
          </p:nvPr>
        </p:nvSpPr>
        <p:spPr>
          <a:xfrm>
            <a:off x="1143000" y="685800"/>
            <a:ext cx="4559300" cy="34210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0" name="Rectangle 2"/>
          <p:cNvSpPr>
            <a:spLocks noGrp="1" noChangeArrowheads="1"/>
          </p:cNvSpPr>
          <p:nvPr>
            <p:ph type="body" idx="1"/>
          </p:nvPr>
        </p:nvSpPr>
        <p:spPr>
          <a:xfrm>
            <a:off x="685800" y="4343400"/>
            <a:ext cx="5473700"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C7ACB666-D3B2-485A-961F-68396F3B32B9}" type="slidenum">
              <a:rPr lang="en-GB" smtClean="0">
                <a:solidFill>
                  <a:srgbClr val="000000"/>
                </a:solidFill>
                <a:latin typeface="Times New Roman" pitchFamily="18" charset="0"/>
              </a:rPr>
              <a:pPr eaLnBrk="1" hangingPunct="1"/>
              <a:t>29</a:t>
            </a:fld>
            <a:endParaRPr lang="en-GB" smtClean="0">
              <a:solidFill>
                <a:srgbClr val="000000"/>
              </a:solidFill>
              <a:latin typeface="Times New Roman" pitchFamily="18" charset="0"/>
            </a:endParaRPr>
          </a:p>
        </p:txBody>
      </p:sp>
      <p:sp>
        <p:nvSpPr>
          <p:cNvPr id="10752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07524" name="Rectangle 2"/>
          <p:cNvSpPr>
            <a:spLocks noGrp="1" noChangeArrowheads="1"/>
          </p:cNvSpPr>
          <p:nvPr>
            <p:ph type="body"/>
          </p:nvPr>
        </p:nvSpPr>
        <p:spPr>
          <a:xfrm>
            <a:off x="685800" y="4343400"/>
            <a:ext cx="548005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E87BFADE-3A04-4695-A37D-D2D92E59DEF9}" type="slidenum">
              <a:rPr lang="en-GB" smtClean="0">
                <a:solidFill>
                  <a:srgbClr val="000000"/>
                </a:solidFill>
                <a:latin typeface="Times New Roman" pitchFamily="18" charset="0"/>
              </a:rPr>
              <a:pPr eaLnBrk="1" hangingPunct="1"/>
              <a:t>30</a:t>
            </a:fld>
            <a:endParaRPr lang="en-GB" smtClean="0">
              <a:solidFill>
                <a:srgbClr val="000000"/>
              </a:solidFill>
              <a:latin typeface="Times New Roman" pitchFamily="18" charset="0"/>
            </a:endParaRPr>
          </a:p>
        </p:txBody>
      </p:sp>
      <p:sp>
        <p:nvSpPr>
          <p:cNvPr id="10854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08548" name="Rectangle 2"/>
          <p:cNvSpPr>
            <a:spLocks noGrp="1" noChangeArrowheads="1"/>
          </p:cNvSpPr>
          <p:nvPr>
            <p:ph type="body"/>
          </p:nvPr>
        </p:nvSpPr>
        <p:spPr>
          <a:xfrm>
            <a:off x="685800" y="4343400"/>
            <a:ext cx="548005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066F8745-F626-4EDF-9B34-1BF5FBF4985B}" type="slidenum">
              <a:rPr lang="en-GB" smtClean="0">
                <a:solidFill>
                  <a:srgbClr val="000000"/>
                </a:solidFill>
                <a:latin typeface="Times New Roman" pitchFamily="18" charset="0"/>
              </a:rPr>
              <a:pPr eaLnBrk="1" hangingPunct="1"/>
              <a:t>31</a:t>
            </a:fld>
            <a:endParaRPr lang="en-GB" smtClean="0">
              <a:solidFill>
                <a:srgbClr val="000000"/>
              </a:solidFill>
              <a:latin typeface="Times New Roman" pitchFamily="18" charset="0"/>
            </a:endParaRPr>
          </a:p>
        </p:txBody>
      </p:sp>
      <p:sp>
        <p:nvSpPr>
          <p:cNvPr id="11059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10596" name="Rectangle 2"/>
          <p:cNvSpPr>
            <a:spLocks noGrp="1" noChangeArrowheads="1"/>
          </p:cNvSpPr>
          <p:nvPr>
            <p:ph type="body"/>
          </p:nvPr>
        </p:nvSpPr>
        <p:spPr>
          <a:xfrm>
            <a:off x="685800" y="4343400"/>
            <a:ext cx="548005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56EC9564-5D6E-4ED7-979F-0026FD17F70F}" type="slidenum">
              <a:rPr lang="en-GB" smtClean="0">
                <a:solidFill>
                  <a:srgbClr val="000000"/>
                </a:solidFill>
                <a:latin typeface="Times New Roman" pitchFamily="18" charset="0"/>
              </a:rPr>
              <a:pPr eaLnBrk="1" hangingPunct="1"/>
              <a:t>32</a:t>
            </a:fld>
            <a:endParaRPr lang="en-GB" smtClean="0">
              <a:solidFill>
                <a:srgbClr val="000000"/>
              </a:solidFill>
              <a:latin typeface="Times New Roman" pitchFamily="18" charset="0"/>
            </a:endParaRPr>
          </a:p>
        </p:txBody>
      </p:sp>
      <p:sp>
        <p:nvSpPr>
          <p:cNvPr id="11161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11620" name="Rectangle 2"/>
          <p:cNvSpPr>
            <a:spLocks noGrp="1" noChangeArrowheads="1"/>
          </p:cNvSpPr>
          <p:nvPr>
            <p:ph type="body"/>
          </p:nvPr>
        </p:nvSpPr>
        <p:spPr>
          <a:xfrm>
            <a:off x="685800" y="4343400"/>
            <a:ext cx="548005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837F0EEF-1EC9-4228-87E4-792F8EC92AEC}" type="slidenum">
              <a:rPr lang="en-GB" smtClean="0">
                <a:solidFill>
                  <a:srgbClr val="000000"/>
                </a:solidFill>
                <a:latin typeface="Times New Roman" pitchFamily="18" charset="0"/>
              </a:rPr>
              <a:pPr eaLnBrk="1" hangingPunct="1"/>
              <a:t>33</a:t>
            </a:fld>
            <a:endParaRPr lang="en-GB" smtClean="0">
              <a:solidFill>
                <a:srgbClr val="000000"/>
              </a:solidFill>
              <a:latin typeface="Times New Roman" pitchFamily="18" charset="0"/>
            </a:endParaRPr>
          </a:p>
        </p:txBody>
      </p:sp>
      <p:sp>
        <p:nvSpPr>
          <p:cNvPr id="11366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13668" name="Rectangle 2"/>
          <p:cNvSpPr>
            <a:spLocks noGrp="1" noChangeArrowheads="1"/>
          </p:cNvSpPr>
          <p:nvPr>
            <p:ph type="body"/>
          </p:nvPr>
        </p:nvSpPr>
        <p:spPr>
          <a:xfrm>
            <a:off x="685800" y="4343400"/>
            <a:ext cx="548005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0DD83F8B-7B08-41B9-95EB-AB13E91A4C00}" type="slidenum">
              <a:rPr lang="en-GB" smtClean="0">
                <a:solidFill>
                  <a:srgbClr val="000000"/>
                </a:solidFill>
                <a:latin typeface="Times New Roman" pitchFamily="18" charset="0"/>
              </a:rPr>
              <a:pPr eaLnBrk="1" hangingPunct="1"/>
              <a:t>3</a:t>
            </a:fld>
            <a:endParaRPr lang="en-GB" smtClean="0">
              <a:solidFill>
                <a:srgbClr val="000000"/>
              </a:solidFill>
              <a:latin typeface="Times New Roman" pitchFamily="18" charset="0"/>
            </a:endParaRPr>
          </a:p>
        </p:txBody>
      </p:sp>
      <p:sp>
        <p:nvSpPr>
          <p:cNvPr id="83971" name="Rectangle 1"/>
          <p:cNvSpPr>
            <a:spLocks noGrp="1" noRot="1" noChangeAspect="1" noChangeArrowheads="1" noTextEdit="1"/>
          </p:cNvSpPr>
          <p:nvPr>
            <p:ph type="sldImg"/>
          </p:nvPr>
        </p:nvSpPr>
        <p:spPr>
          <a:xfrm>
            <a:off x="1143000" y="685800"/>
            <a:ext cx="4557713" cy="34194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2" name="Rectangle 2"/>
          <p:cNvSpPr>
            <a:spLocks noGrp="1" noChangeArrowheads="1"/>
          </p:cNvSpPr>
          <p:nvPr>
            <p:ph type="body" idx="1"/>
          </p:nvPr>
        </p:nvSpPr>
        <p:spPr>
          <a:xfrm>
            <a:off x="685800" y="4343400"/>
            <a:ext cx="5472113"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4AFD5445-1E60-4BB9-A5E9-33C49000E4F7}" type="slidenum">
              <a:rPr lang="en-GB" smtClean="0">
                <a:solidFill>
                  <a:srgbClr val="000000"/>
                </a:solidFill>
                <a:latin typeface="Times New Roman" pitchFamily="18" charset="0"/>
              </a:rPr>
              <a:pPr eaLnBrk="1" hangingPunct="1"/>
              <a:t>34</a:t>
            </a:fld>
            <a:endParaRPr lang="en-GB" smtClean="0">
              <a:solidFill>
                <a:srgbClr val="000000"/>
              </a:solidFill>
              <a:latin typeface="Times New Roman" pitchFamily="18" charset="0"/>
            </a:endParaRPr>
          </a:p>
        </p:txBody>
      </p:sp>
      <p:sp>
        <p:nvSpPr>
          <p:cNvPr id="11469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14692" name="Rectangle 2"/>
          <p:cNvSpPr>
            <a:spLocks noGrp="1" noChangeArrowheads="1"/>
          </p:cNvSpPr>
          <p:nvPr>
            <p:ph type="body"/>
          </p:nvPr>
        </p:nvSpPr>
        <p:spPr>
          <a:xfrm>
            <a:off x="685800" y="4343400"/>
            <a:ext cx="548005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08759CE8-6144-4203-8F8A-A75A377A2C89}" type="slidenum">
              <a:rPr lang="en-GB" smtClean="0">
                <a:solidFill>
                  <a:srgbClr val="000000"/>
                </a:solidFill>
                <a:latin typeface="Times New Roman" pitchFamily="18" charset="0"/>
              </a:rPr>
              <a:pPr eaLnBrk="1" hangingPunct="1"/>
              <a:t>35</a:t>
            </a:fld>
            <a:endParaRPr lang="en-GB" smtClean="0">
              <a:solidFill>
                <a:srgbClr val="000000"/>
              </a:solidFill>
              <a:latin typeface="Times New Roman" pitchFamily="18" charset="0"/>
            </a:endParaRPr>
          </a:p>
        </p:txBody>
      </p:sp>
      <p:sp>
        <p:nvSpPr>
          <p:cNvPr id="12185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21860" name="Rectangle 2"/>
          <p:cNvSpPr>
            <a:spLocks noGrp="1" noChangeArrowheads="1"/>
          </p:cNvSpPr>
          <p:nvPr>
            <p:ph type="body"/>
          </p:nvPr>
        </p:nvSpPr>
        <p:spPr>
          <a:xfrm>
            <a:off x="685800" y="4343400"/>
            <a:ext cx="548005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AAAB8B73-98E8-4D69-9219-B381DEDE852C}" type="slidenum">
              <a:rPr lang="en-GB" smtClean="0">
                <a:solidFill>
                  <a:srgbClr val="000000"/>
                </a:solidFill>
                <a:latin typeface="Times New Roman" pitchFamily="18" charset="0"/>
              </a:rPr>
              <a:pPr eaLnBrk="1" hangingPunct="1"/>
              <a:t>36</a:t>
            </a:fld>
            <a:endParaRPr lang="en-GB" smtClean="0">
              <a:solidFill>
                <a:srgbClr val="000000"/>
              </a:solidFill>
              <a:latin typeface="Times New Roman" pitchFamily="18" charset="0"/>
            </a:endParaRPr>
          </a:p>
        </p:txBody>
      </p:sp>
      <p:sp>
        <p:nvSpPr>
          <p:cNvPr id="12390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23908" name="Rectangle 2"/>
          <p:cNvSpPr>
            <a:spLocks noGrp="1" noChangeArrowheads="1"/>
          </p:cNvSpPr>
          <p:nvPr>
            <p:ph type="body"/>
          </p:nvPr>
        </p:nvSpPr>
        <p:spPr>
          <a:xfrm>
            <a:off x="685800" y="4343400"/>
            <a:ext cx="548005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7F3962C8-6B30-4018-B4AE-FA2DCB6C03E1}" type="slidenum">
              <a:rPr lang="en-GB" smtClean="0">
                <a:solidFill>
                  <a:srgbClr val="000000"/>
                </a:solidFill>
                <a:latin typeface="Times New Roman" pitchFamily="18" charset="0"/>
              </a:rPr>
              <a:pPr eaLnBrk="1" hangingPunct="1"/>
              <a:t>37</a:t>
            </a:fld>
            <a:endParaRPr lang="en-GB" smtClean="0">
              <a:solidFill>
                <a:srgbClr val="000000"/>
              </a:solidFill>
              <a:latin typeface="Times New Roman" pitchFamily="18" charset="0"/>
            </a:endParaRPr>
          </a:p>
        </p:txBody>
      </p:sp>
      <p:sp>
        <p:nvSpPr>
          <p:cNvPr id="12595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25956" name="Rectangle 2"/>
          <p:cNvSpPr>
            <a:spLocks noGrp="1" noChangeArrowheads="1"/>
          </p:cNvSpPr>
          <p:nvPr>
            <p:ph type="body"/>
          </p:nvPr>
        </p:nvSpPr>
        <p:spPr>
          <a:xfrm>
            <a:off x="685800" y="4343400"/>
            <a:ext cx="548005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B4CFEEB4-9411-4E61-9247-9B802458F6F7}" type="slidenum">
              <a:rPr lang="en-GB" smtClean="0">
                <a:solidFill>
                  <a:srgbClr val="000000"/>
                </a:solidFill>
                <a:latin typeface="Times New Roman" pitchFamily="18" charset="0"/>
              </a:rPr>
              <a:pPr eaLnBrk="1" hangingPunct="1"/>
              <a:t>38</a:t>
            </a:fld>
            <a:endParaRPr lang="en-GB" smtClean="0">
              <a:solidFill>
                <a:srgbClr val="000000"/>
              </a:solidFill>
              <a:latin typeface="Times New Roman" pitchFamily="18" charset="0"/>
            </a:endParaRPr>
          </a:p>
        </p:txBody>
      </p:sp>
      <p:sp>
        <p:nvSpPr>
          <p:cNvPr id="1280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28004" name="Rectangle 2"/>
          <p:cNvSpPr>
            <a:spLocks noGrp="1" noChangeArrowheads="1"/>
          </p:cNvSpPr>
          <p:nvPr>
            <p:ph type="body"/>
          </p:nvPr>
        </p:nvSpPr>
        <p:spPr>
          <a:xfrm>
            <a:off x="685800" y="4343400"/>
            <a:ext cx="548005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20FBE115-9A7C-4E70-A547-13F5EEA69ADF}" type="slidenum">
              <a:rPr lang="en-GB" smtClean="0">
                <a:solidFill>
                  <a:srgbClr val="000000"/>
                </a:solidFill>
                <a:latin typeface="Times New Roman" pitchFamily="18" charset="0"/>
              </a:rPr>
              <a:pPr eaLnBrk="1" hangingPunct="1"/>
              <a:t>39</a:t>
            </a:fld>
            <a:endParaRPr lang="en-GB" smtClean="0">
              <a:solidFill>
                <a:srgbClr val="000000"/>
              </a:solidFill>
              <a:latin typeface="Times New Roman" pitchFamily="18" charset="0"/>
            </a:endParaRPr>
          </a:p>
        </p:txBody>
      </p:sp>
      <p:sp>
        <p:nvSpPr>
          <p:cNvPr id="13005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30052" name="Rectangle 2"/>
          <p:cNvSpPr>
            <a:spLocks noGrp="1" noChangeArrowheads="1"/>
          </p:cNvSpPr>
          <p:nvPr>
            <p:ph type="body"/>
          </p:nvPr>
        </p:nvSpPr>
        <p:spPr>
          <a:xfrm>
            <a:off x="685800" y="4343400"/>
            <a:ext cx="548005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BFD309DE-6AB7-4156-A985-EE2CD90BE365}" type="slidenum">
              <a:rPr lang="en-GB" smtClean="0">
                <a:solidFill>
                  <a:srgbClr val="000000"/>
                </a:solidFill>
                <a:latin typeface="Times New Roman" pitchFamily="18" charset="0"/>
              </a:rPr>
              <a:pPr eaLnBrk="1" hangingPunct="1"/>
              <a:t>40</a:t>
            </a:fld>
            <a:endParaRPr lang="en-GB" smtClean="0">
              <a:solidFill>
                <a:srgbClr val="000000"/>
              </a:solidFill>
              <a:latin typeface="Times New Roman" pitchFamily="18" charset="0"/>
            </a:endParaRPr>
          </a:p>
        </p:txBody>
      </p:sp>
      <p:sp>
        <p:nvSpPr>
          <p:cNvPr id="13107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31076" name="Rectangle 2"/>
          <p:cNvSpPr>
            <a:spLocks noGrp="1" noChangeArrowheads="1"/>
          </p:cNvSpPr>
          <p:nvPr>
            <p:ph type="body"/>
          </p:nvPr>
        </p:nvSpPr>
        <p:spPr>
          <a:xfrm>
            <a:off x="685800" y="4343400"/>
            <a:ext cx="548005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D54EFB77-1ECC-4EC5-B23B-06550CA0E1B0}" type="slidenum">
              <a:rPr lang="en-GB" smtClean="0">
                <a:solidFill>
                  <a:srgbClr val="000000"/>
                </a:solidFill>
                <a:latin typeface="Times New Roman" pitchFamily="18" charset="0"/>
              </a:rPr>
              <a:pPr eaLnBrk="1" hangingPunct="1"/>
              <a:t>4</a:t>
            </a:fld>
            <a:endParaRPr lang="en-GB" smtClean="0">
              <a:solidFill>
                <a:srgbClr val="000000"/>
              </a:solidFill>
              <a:latin typeface="Times New Roman" pitchFamily="18" charset="0"/>
            </a:endParaRPr>
          </a:p>
        </p:txBody>
      </p:sp>
      <p:sp>
        <p:nvSpPr>
          <p:cNvPr id="84995" name="Rectangle 1"/>
          <p:cNvSpPr>
            <a:spLocks noGrp="1" noRot="1" noChangeAspect="1" noChangeArrowheads="1" noTextEdit="1"/>
          </p:cNvSpPr>
          <p:nvPr>
            <p:ph type="sldImg"/>
          </p:nvPr>
        </p:nvSpPr>
        <p:spPr>
          <a:xfrm>
            <a:off x="1144588" y="685800"/>
            <a:ext cx="4559300" cy="34194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6" name="Rectangle 2"/>
          <p:cNvSpPr>
            <a:spLocks noGrp="1" noChangeArrowheads="1"/>
          </p:cNvSpPr>
          <p:nvPr>
            <p:ph type="body" idx="1"/>
          </p:nvPr>
        </p:nvSpPr>
        <p:spPr>
          <a:xfrm>
            <a:off x="685800" y="4343400"/>
            <a:ext cx="5476875"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45A50A1F-EEB5-42E0-860B-2EA908946F34}" type="slidenum">
              <a:rPr lang="en-GB" smtClean="0">
                <a:solidFill>
                  <a:srgbClr val="000000"/>
                </a:solidFill>
                <a:latin typeface="Times New Roman" pitchFamily="18" charset="0"/>
              </a:rPr>
              <a:pPr eaLnBrk="1" hangingPunct="1"/>
              <a:t>5</a:t>
            </a:fld>
            <a:endParaRPr lang="en-GB" smtClean="0">
              <a:solidFill>
                <a:srgbClr val="000000"/>
              </a:solidFill>
              <a:latin typeface="Times New Roman" pitchFamily="18" charset="0"/>
            </a:endParaRPr>
          </a:p>
        </p:txBody>
      </p:sp>
      <p:sp>
        <p:nvSpPr>
          <p:cNvPr id="86019" name="Rectangle 1"/>
          <p:cNvSpPr>
            <a:spLocks noGrp="1" noRot="1" noChangeAspect="1" noChangeArrowheads="1" noTextEdit="1"/>
          </p:cNvSpPr>
          <p:nvPr>
            <p:ph type="sldImg"/>
          </p:nvPr>
        </p:nvSpPr>
        <p:spPr>
          <a:xfrm>
            <a:off x="1144588" y="685800"/>
            <a:ext cx="4559300" cy="34194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2"/>
          <p:cNvSpPr>
            <a:spLocks noGrp="1" noChangeArrowheads="1"/>
          </p:cNvSpPr>
          <p:nvPr>
            <p:ph type="body" idx="1"/>
          </p:nvPr>
        </p:nvSpPr>
        <p:spPr>
          <a:xfrm>
            <a:off x="685800" y="4343400"/>
            <a:ext cx="5476875"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3CE06623-BA8D-4544-94DC-54FAD084B31F}" type="slidenum">
              <a:rPr lang="en-US" smtClean="0">
                <a:solidFill>
                  <a:srgbClr val="000000"/>
                </a:solidFill>
                <a:latin typeface="Lucida Grande" pitchFamily="96" charset="0"/>
              </a:rPr>
              <a:pPr eaLnBrk="1" hangingPunct="1"/>
              <a:t>6</a:t>
            </a:fld>
            <a:endParaRPr lang="en-US" smtClean="0">
              <a:solidFill>
                <a:srgbClr val="000000"/>
              </a:solidFill>
              <a:latin typeface="Lucida Grande" pitchFamily="96"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This survey assessed current and past use, awareness and satisfaction with available contraceptive methods.  It also assessed sexual and reproductive behavior of women in 14 European countries (Spain, Italy, UK, France, Germany, Sweden, Denmark, Norway, Czech Republic, Austria, Lavonia, Latvia, Lithuania and Russian Federation). A total of 11,490 women aged 15-49 years participated, completing either web-based or face-to-face interviews in June 2006.</a:t>
            </a:r>
          </a:p>
          <a:p>
            <a:pPr eaLnBrk="1" hangingPunct="1"/>
            <a:endParaRPr lang="en-US" dirty="0" smtClean="0">
              <a:latin typeface="Times New Roman" pitchFamily="18" charset="0"/>
            </a:endParaRPr>
          </a:p>
          <a:p>
            <a:pPr eaLnBrk="1" hangingPunct="1"/>
            <a:r>
              <a:rPr lang="en-US" dirty="0" smtClean="0">
                <a:latin typeface="Times New Roman" pitchFamily="18" charset="0"/>
              </a:rPr>
              <a:t>There was heterogeneity in the pattern of overall hormonal contraceptive use across Europe with the highest use rates in France and Austria (57.4 and 57.0%, respectively) and the lowest rates in the Baltic States, Spain and Russia (16.6–22.6%).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8B769201-4798-4F0F-9A85-9710948B2C71}" type="slidenum">
              <a:rPr lang="en-GB" smtClean="0">
                <a:solidFill>
                  <a:srgbClr val="000000"/>
                </a:solidFill>
                <a:latin typeface="Times New Roman" pitchFamily="18" charset="0"/>
              </a:rPr>
              <a:pPr eaLnBrk="1" hangingPunct="1"/>
              <a:t>7</a:t>
            </a:fld>
            <a:endParaRPr lang="en-GB" smtClean="0">
              <a:solidFill>
                <a:srgbClr val="000000"/>
              </a:solidFill>
              <a:latin typeface="Times New Roman" pitchFamily="18" charset="0"/>
            </a:endParaRPr>
          </a:p>
        </p:txBody>
      </p:sp>
      <p:sp>
        <p:nvSpPr>
          <p:cNvPr id="88067"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9pPr>
          </a:lstStyle>
          <a:p>
            <a:pPr algn="r">
              <a:lnSpc>
                <a:spcPct val="100000"/>
              </a:lnSpc>
              <a:buClrTx/>
              <a:buFontTx/>
              <a:buNone/>
            </a:pPr>
            <a:fld id="{D74D6A84-D7AA-4C41-8A33-485453D5B4E7}" type="slidenum">
              <a:rPr lang="en-GB" sz="1200">
                <a:solidFill>
                  <a:srgbClr val="000000"/>
                </a:solidFill>
                <a:latin typeface="Times New Roman" pitchFamily="18" charset="0"/>
                <a:cs typeface="Times New Roman" pitchFamily="18" charset="0"/>
              </a:rPr>
              <a:pPr algn="r">
                <a:lnSpc>
                  <a:spcPct val="100000"/>
                </a:lnSpc>
                <a:buClrTx/>
                <a:buFontTx/>
                <a:buNone/>
              </a:pPr>
              <a:t>7</a:t>
            </a:fld>
            <a:endParaRPr lang="en-GB" sz="1200">
              <a:solidFill>
                <a:srgbClr val="000000"/>
              </a:solidFill>
              <a:latin typeface="Times New Roman" pitchFamily="18" charset="0"/>
              <a:cs typeface="Times New Roman" pitchFamily="18" charset="0"/>
            </a:endParaRPr>
          </a:p>
        </p:txBody>
      </p:sp>
      <p:sp>
        <p:nvSpPr>
          <p:cNvPr id="88068" name="Text Box 2"/>
          <p:cNvSpPr txBox="1">
            <a:spLocks noChangeArrowheads="1"/>
          </p:cNvSpPr>
          <p:nvPr/>
        </p:nvSpPr>
        <p:spPr bwMode="auto">
          <a:xfrm>
            <a:off x="1143000" y="301625"/>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88069" name="Text Box 3"/>
          <p:cNvSpPr txBox="1">
            <a:spLocks noChangeArrowheads="1"/>
          </p:cNvSpPr>
          <p:nvPr/>
        </p:nvSpPr>
        <p:spPr bwMode="auto">
          <a:xfrm>
            <a:off x="884238" y="8418513"/>
            <a:ext cx="5089525" cy="550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9pPr>
          </a:lstStyle>
          <a:p>
            <a:pPr eaLnBrk="1" hangingPunct="1">
              <a:lnSpc>
                <a:spcPct val="100000"/>
              </a:lnSpc>
              <a:buClrTx/>
              <a:buFontTx/>
              <a:buNone/>
            </a:pPr>
            <a:r>
              <a:rPr lang="sl-SI" sz="1000" b="1">
                <a:solidFill>
                  <a:srgbClr val="000000"/>
                </a:solidFill>
                <a:latin typeface="Univers Condensed" pitchFamily="32" charset="0"/>
              </a:rPr>
              <a:t>References:</a:t>
            </a:r>
          </a:p>
          <a:p>
            <a:pPr eaLnBrk="1" hangingPunct="1">
              <a:lnSpc>
                <a:spcPct val="100000"/>
              </a:lnSpc>
              <a:buClrTx/>
              <a:buFontTx/>
              <a:buNone/>
            </a:pPr>
            <a:r>
              <a:rPr lang="sl-SI" sz="1000">
                <a:solidFill>
                  <a:srgbClr val="000000"/>
                </a:solidFill>
                <a:latin typeface="Univers Condensed" pitchFamily="32" charset="0"/>
              </a:rPr>
              <a:t>Potts RO, Lobo RA. Transdermal drug delivery: clinical considerations for the obstetrician-gynecologist. </a:t>
            </a:r>
            <a:r>
              <a:rPr lang="sl-SI" sz="1000" i="1">
                <a:solidFill>
                  <a:srgbClr val="000000"/>
                </a:solidFill>
                <a:latin typeface="Univers Condensed" pitchFamily="32" charset="0"/>
              </a:rPr>
              <a:t>Obstet Gynecol.</a:t>
            </a:r>
            <a:r>
              <a:rPr lang="sl-SI" sz="1000">
                <a:solidFill>
                  <a:srgbClr val="000000"/>
                </a:solidFill>
                <a:latin typeface="Univers Condensed" pitchFamily="32" charset="0"/>
              </a:rPr>
              <a:t> 2005;105:953-961.</a:t>
            </a:r>
          </a:p>
        </p:txBody>
      </p:sp>
      <p:sp>
        <p:nvSpPr>
          <p:cNvPr id="88070" name="Text Box 4"/>
          <p:cNvSpPr>
            <a:spLocks noGrp="1" noChangeArrowheads="1"/>
          </p:cNvSpPr>
          <p:nvPr>
            <p:ph type="body"/>
          </p:nvPr>
        </p:nvSpPr>
        <p:spPr>
          <a:xfrm>
            <a:off x="685800" y="4019550"/>
            <a:ext cx="5486400" cy="4598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dirty="0" smtClean="0">
                <a:latin typeface="Times New Roman" pitchFamily="18" charset="0"/>
                <a:cs typeface="Arial" charset="0"/>
              </a:rPr>
              <a:t/>
            </a:r>
            <a:br>
              <a:rPr lang="sl-SI" dirty="0" smtClean="0">
                <a:latin typeface="Times New Roman" pitchFamily="18" charset="0"/>
                <a:cs typeface="Arial" charset="0"/>
              </a:rPr>
            </a:br>
            <a:r>
              <a:rPr lang="sl-SI" dirty="0" err="1" smtClean="0">
                <a:latin typeface="Times New Roman" pitchFamily="18" charset="0"/>
                <a:cs typeface="Arial" charset="0"/>
              </a:rPr>
              <a:t>Another</a:t>
            </a:r>
            <a:r>
              <a:rPr lang="sl-SI" dirty="0" smtClean="0">
                <a:latin typeface="Times New Roman" pitchFamily="18" charset="0"/>
                <a:cs typeface="Arial" charset="0"/>
              </a:rPr>
              <a:t> alternative is </a:t>
            </a:r>
            <a:r>
              <a:rPr lang="sl-SI" dirty="0" err="1" smtClean="0">
                <a:latin typeface="Times New Roman" pitchFamily="18" charset="0"/>
                <a:cs typeface="Arial" charset="0"/>
              </a:rPr>
              <a:t>The</a:t>
            </a:r>
            <a:r>
              <a:rPr lang="sl-SI" dirty="0" smtClean="0">
                <a:latin typeface="Times New Roman" pitchFamily="18" charset="0"/>
                <a:cs typeface="Arial" charset="0"/>
              </a:rPr>
              <a:t> </a:t>
            </a:r>
            <a:r>
              <a:rPr lang="sl-SI" dirty="0" err="1" smtClean="0">
                <a:latin typeface="Times New Roman" pitchFamily="18" charset="0"/>
                <a:cs typeface="Arial" charset="0"/>
              </a:rPr>
              <a:t>transdermal</a:t>
            </a:r>
            <a:r>
              <a:rPr lang="sl-SI" dirty="0" smtClean="0">
                <a:latin typeface="Times New Roman" pitchFamily="18" charset="0"/>
                <a:cs typeface="Arial" charset="0"/>
              </a:rPr>
              <a:t> </a:t>
            </a:r>
            <a:r>
              <a:rPr lang="sl-SI" dirty="0" err="1" smtClean="0">
                <a:latin typeface="Times New Roman" pitchFamily="18" charset="0"/>
                <a:cs typeface="Arial" charset="0"/>
              </a:rPr>
              <a:t>route</a:t>
            </a:r>
            <a:r>
              <a:rPr lang="sl-SI" dirty="0" smtClean="0">
                <a:latin typeface="Times New Roman" pitchFamily="18" charset="0"/>
                <a:cs typeface="Arial" charset="0"/>
              </a:rPr>
              <a:t>, </a:t>
            </a:r>
            <a:r>
              <a:rPr lang="sl-SI" dirty="0" err="1" smtClean="0">
                <a:latin typeface="Times New Roman" pitchFamily="18" charset="0"/>
                <a:cs typeface="Arial" charset="0"/>
              </a:rPr>
              <a:t>which</a:t>
            </a:r>
            <a:r>
              <a:rPr lang="sl-SI" dirty="0" smtClean="0">
                <a:latin typeface="Times New Roman" pitchFamily="18" charset="0"/>
                <a:cs typeface="Arial" charset="0"/>
              </a:rPr>
              <a:t>  </a:t>
            </a:r>
            <a:r>
              <a:rPr lang="sl-SI" dirty="0" err="1" smtClean="0">
                <a:latin typeface="Times New Roman" pitchFamily="18" charset="0"/>
                <a:cs typeface="Arial" charset="0"/>
              </a:rPr>
              <a:t>offers</a:t>
            </a:r>
            <a:r>
              <a:rPr lang="sl-SI" dirty="0" smtClean="0">
                <a:latin typeface="Times New Roman" pitchFamily="18" charset="0"/>
                <a:cs typeface="Arial" charset="0"/>
              </a:rPr>
              <a:t> </a:t>
            </a:r>
            <a:r>
              <a:rPr lang="sl-SI" dirty="0" err="1" smtClean="0">
                <a:latin typeface="Times New Roman" pitchFamily="18" charset="0"/>
                <a:cs typeface="Arial" charset="0"/>
              </a:rPr>
              <a:t>increased</a:t>
            </a:r>
            <a:r>
              <a:rPr lang="sl-SI" dirty="0" smtClean="0">
                <a:latin typeface="Times New Roman" pitchFamily="18" charset="0"/>
                <a:cs typeface="Arial" charset="0"/>
              </a:rPr>
              <a:t> </a:t>
            </a:r>
            <a:r>
              <a:rPr lang="sl-SI" dirty="0" err="1" smtClean="0">
                <a:latin typeface="Times New Roman" pitchFamily="18" charset="0"/>
                <a:cs typeface="Arial" charset="0"/>
              </a:rPr>
              <a:t>compliance</a:t>
            </a:r>
            <a:r>
              <a:rPr lang="sl-SI" dirty="0" smtClean="0">
                <a:latin typeface="Times New Roman" pitchFamily="18" charset="0"/>
                <a:cs typeface="Arial" charset="0"/>
              </a:rPr>
              <a:t> </a:t>
            </a:r>
            <a:r>
              <a:rPr lang="sl-SI" dirty="0" err="1" smtClean="0">
                <a:latin typeface="Times New Roman" pitchFamily="18" charset="0"/>
                <a:cs typeface="Arial" charset="0"/>
              </a:rPr>
              <a:t>because</a:t>
            </a:r>
            <a:r>
              <a:rPr lang="sl-SI" dirty="0" smtClean="0">
                <a:latin typeface="Times New Roman" pitchFamily="18" charset="0"/>
                <a:cs typeface="Arial" charset="0"/>
              </a:rPr>
              <a:t> </a:t>
            </a:r>
            <a:r>
              <a:rPr lang="sl-SI" dirty="0" err="1" smtClean="0">
                <a:latin typeface="Times New Roman" pitchFamily="18" charset="0"/>
                <a:cs typeface="Arial" charset="0"/>
              </a:rPr>
              <a:t>treatment</a:t>
            </a:r>
            <a:r>
              <a:rPr lang="sl-SI" dirty="0" smtClean="0">
                <a:latin typeface="Times New Roman" pitchFamily="18" charset="0"/>
                <a:cs typeface="Arial" charset="0"/>
              </a:rPr>
              <a:t> is </a:t>
            </a:r>
            <a:r>
              <a:rPr lang="sl-SI" dirty="0" err="1" smtClean="0">
                <a:latin typeface="Times New Roman" pitchFamily="18" charset="0"/>
                <a:cs typeface="Arial" charset="0"/>
              </a:rPr>
              <a:t>administered</a:t>
            </a:r>
            <a:r>
              <a:rPr lang="sl-SI" dirty="0" smtClean="0">
                <a:latin typeface="Times New Roman" pitchFamily="18" charset="0"/>
                <a:cs typeface="Arial" charset="0"/>
              </a:rPr>
              <a:t> </a:t>
            </a:r>
            <a:r>
              <a:rPr lang="sl-SI" dirty="0" err="1" smtClean="0">
                <a:latin typeface="Times New Roman" pitchFamily="18" charset="0"/>
                <a:cs typeface="Arial" charset="0"/>
              </a:rPr>
              <a:t>weekly</a:t>
            </a:r>
            <a:r>
              <a:rPr lang="sl-SI" dirty="0" smtClean="0">
                <a:latin typeface="Times New Roman" pitchFamily="18" charset="0"/>
                <a:cs typeface="Arial" charset="0"/>
              </a:rPr>
              <a:t> </a:t>
            </a:r>
            <a:r>
              <a:rPr lang="sl-SI" dirty="0" err="1" smtClean="0">
                <a:latin typeface="Times New Roman" pitchFamily="18" charset="0"/>
                <a:cs typeface="Arial" charset="0"/>
              </a:rPr>
              <a:t>rather</a:t>
            </a:r>
            <a:r>
              <a:rPr lang="sl-SI" dirty="0" smtClean="0">
                <a:latin typeface="Times New Roman" pitchFamily="18" charset="0"/>
                <a:cs typeface="Arial" charset="0"/>
              </a:rPr>
              <a:t> </a:t>
            </a:r>
            <a:r>
              <a:rPr lang="sl-SI" dirty="0" err="1" smtClean="0">
                <a:latin typeface="Times New Roman" pitchFamily="18" charset="0"/>
                <a:cs typeface="Arial" charset="0"/>
              </a:rPr>
              <a:t>than</a:t>
            </a:r>
            <a:r>
              <a:rPr lang="sl-SI" dirty="0" smtClean="0">
                <a:latin typeface="Times New Roman" pitchFamily="18" charset="0"/>
                <a:cs typeface="Arial" charset="0"/>
              </a:rPr>
              <a:t> </a:t>
            </a:r>
            <a:r>
              <a:rPr lang="sl-SI" dirty="0" err="1" smtClean="0">
                <a:latin typeface="Times New Roman" pitchFamily="18" charset="0"/>
                <a:cs typeface="Arial" charset="0"/>
              </a:rPr>
              <a:t>daily</a:t>
            </a:r>
            <a:r>
              <a:rPr lang="sl-SI" dirty="0" smtClean="0">
                <a:latin typeface="Times New Roman" pitchFamily="18" charset="0"/>
                <a:cs typeface="Arial" charset="0"/>
              </a:rPr>
              <a:t>. </a:t>
            </a:r>
            <a:r>
              <a:rPr lang="sl-SI" dirty="0" err="1" smtClean="0">
                <a:latin typeface="Times New Roman" pitchFamily="18" charset="0"/>
                <a:cs typeface="Arial" charset="0"/>
              </a:rPr>
              <a:t>The</a:t>
            </a:r>
            <a:r>
              <a:rPr lang="sl-SI" dirty="0" smtClean="0">
                <a:latin typeface="Times New Roman" pitchFamily="18" charset="0"/>
                <a:cs typeface="Arial" charset="0"/>
              </a:rPr>
              <a:t> </a:t>
            </a:r>
            <a:r>
              <a:rPr lang="sl-SI" dirty="0" err="1" smtClean="0">
                <a:latin typeface="Times New Roman" pitchFamily="18" charset="0"/>
                <a:cs typeface="Arial" charset="0"/>
              </a:rPr>
              <a:t>transdermal</a:t>
            </a:r>
            <a:r>
              <a:rPr lang="sl-SI" dirty="0" smtClean="0">
                <a:latin typeface="Times New Roman" pitchFamily="18" charset="0"/>
                <a:cs typeface="Arial" charset="0"/>
              </a:rPr>
              <a:t> </a:t>
            </a:r>
            <a:r>
              <a:rPr lang="sl-SI" dirty="0" err="1" smtClean="0">
                <a:latin typeface="Times New Roman" pitchFamily="18" charset="0"/>
                <a:cs typeface="Arial" charset="0"/>
              </a:rPr>
              <a:t>route</a:t>
            </a:r>
            <a:r>
              <a:rPr lang="sl-SI" dirty="0" smtClean="0">
                <a:latin typeface="Times New Roman" pitchFamily="18" charset="0"/>
                <a:cs typeface="Arial" charset="0"/>
              </a:rPr>
              <a:t> is </a:t>
            </a:r>
            <a:r>
              <a:rPr lang="sl-SI" dirty="0" err="1" smtClean="0">
                <a:latin typeface="Times New Roman" pitchFamily="18" charset="0"/>
                <a:cs typeface="Arial" charset="0"/>
              </a:rPr>
              <a:t>readily</a:t>
            </a:r>
            <a:r>
              <a:rPr lang="sl-SI" dirty="0" smtClean="0">
                <a:latin typeface="Times New Roman" pitchFamily="18" charset="0"/>
                <a:cs typeface="Arial" charset="0"/>
              </a:rPr>
              <a:t> </a:t>
            </a:r>
            <a:r>
              <a:rPr lang="sl-SI" dirty="0" err="1" smtClean="0">
                <a:latin typeface="Times New Roman" pitchFamily="18" charset="0"/>
                <a:cs typeface="Arial" charset="0"/>
              </a:rPr>
              <a:t>bioavailable</a:t>
            </a:r>
            <a:r>
              <a:rPr lang="sl-SI" dirty="0" smtClean="0">
                <a:latin typeface="Times New Roman" pitchFamily="18" charset="0"/>
                <a:cs typeface="Arial" charset="0"/>
              </a:rPr>
              <a:t>, </a:t>
            </a:r>
            <a:r>
              <a:rPr lang="sl-SI" dirty="0" err="1" smtClean="0">
                <a:latin typeface="Times New Roman" pitchFamily="18" charset="0"/>
                <a:cs typeface="Arial" charset="0"/>
              </a:rPr>
              <a:t>with</a:t>
            </a:r>
            <a:r>
              <a:rPr lang="sl-SI" dirty="0" smtClean="0">
                <a:latin typeface="Times New Roman" pitchFamily="18" charset="0"/>
                <a:cs typeface="Arial" charset="0"/>
              </a:rPr>
              <a:t> </a:t>
            </a:r>
            <a:r>
              <a:rPr lang="sl-SI" dirty="0" err="1" smtClean="0">
                <a:latin typeface="Times New Roman" pitchFamily="18" charset="0"/>
                <a:cs typeface="Arial" charset="0"/>
              </a:rPr>
              <a:t>little</a:t>
            </a:r>
            <a:r>
              <a:rPr lang="sl-SI" dirty="0" smtClean="0">
                <a:latin typeface="Times New Roman" pitchFamily="18" charset="0"/>
                <a:cs typeface="Arial" charset="0"/>
              </a:rPr>
              <a:t> or no </a:t>
            </a:r>
            <a:r>
              <a:rPr lang="sl-SI" dirty="0" err="1" smtClean="0">
                <a:latin typeface="Times New Roman" pitchFamily="18" charset="0"/>
                <a:cs typeface="Arial" charset="0"/>
              </a:rPr>
              <a:t>first</a:t>
            </a:r>
            <a:r>
              <a:rPr lang="sl-SI" dirty="0" smtClean="0">
                <a:latin typeface="Times New Roman" pitchFamily="18" charset="0"/>
                <a:cs typeface="Arial" charset="0"/>
              </a:rPr>
              <a:t> </a:t>
            </a:r>
            <a:r>
              <a:rPr lang="sl-SI" dirty="0" err="1" smtClean="0">
                <a:latin typeface="Times New Roman" pitchFamily="18" charset="0"/>
                <a:cs typeface="Arial" charset="0"/>
              </a:rPr>
              <a:t>pass</a:t>
            </a:r>
            <a:r>
              <a:rPr lang="sl-SI" dirty="0" smtClean="0">
                <a:latin typeface="Times New Roman" pitchFamily="18" charset="0"/>
                <a:cs typeface="Arial" charset="0"/>
              </a:rPr>
              <a:t> </a:t>
            </a:r>
            <a:r>
              <a:rPr lang="sl-SI" dirty="0" err="1" smtClean="0">
                <a:latin typeface="Times New Roman" pitchFamily="18" charset="0"/>
                <a:cs typeface="Arial" charset="0"/>
              </a:rPr>
              <a:t>hepatic</a:t>
            </a:r>
            <a:r>
              <a:rPr lang="sl-SI" dirty="0" smtClean="0">
                <a:latin typeface="Times New Roman" pitchFamily="18" charset="0"/>
                <a:cs typeface="Arial" charset="0"/>
              </a:rPr>
              <a:t> </a:t>
            </a:r>
            <a:r>
              <a:rPr lang="sl-SI" dirty="0" err="1" smtClean="0">
                <a:latin typeface="Times New Roman" pitchFamily="18" charset="0"/>
                <a:cs typeface="Arial" charset="0"/>
              </a:rPr>
              <a:t>metabolism</a:t>
            </a:r>
            <a:r>
              <a:rPr lang="sl-SI" dirty="0" smtClean="0">
                <a:latin typeface="Times New Roman" pitchFamily="18" charset="0"/>
                <a:cs typeface="Arial" charset="0"/>
              </a:rPr>
              <a:t> </a:t>
            </a:r>
            <a:r>
              <a:rPr lang="sl-SI" dirty="0" err="1" smtClean="0">
                <a:latin typeface="Times New Roman" pitchFamily="18" charset="0"/>
                <a:cs typeface="Arial" charset="0"/>
              </a:rPr>
              <a:t>and</a:t>
            </a:r>
            <a:r>
              <a:rPr lang="sl-SI" dirty="0" smtClean="0">
                <a:latin typeface="Times New Roman" pitchFamily="18" charset="0"/>
                <a:cs typeface="Arial" charset="0"/>
              </a:rPr>
              <a:t> </a:t>
            </a:r>
            <a:r>
              <a:rPr lang="sl-SI" dirty="0" err="1" smtClean="0">
                <a:latin typeface="Times New Roman" pitchFamily="18" charset="0"/>
                <a:cs typeface="Arial" charset="0"/>
              </a:rPr>
              <a:t>little</a:t>
            </a:r>
            <a:r>
              <a:rPr lang="sl-SI" dirty="0" smtClean="0">
                <a:latin typeface="Times New Roman" pitchFamily="18" charset="0"/>
                <a:cs typeface="Arial" charset="0"/>
              </a:rPr>
              <a:t> </a:t>
            </a:r>
            <a:r>
              <a:rPr lang="sl-SI" dirty="0" err="1" smtClean="0">
                <a:latin typeface="Times New Roman" pitchFamily="18" charset="0"/>
                <a:cs typeface="Arial" charset="0"/>
              </a:rPr>
              <a:t>hapatic</a:t>
            </a:r>
            <a:r>
              <a:rPr lang="sl-SI" dirty="0" smtClean="0">
                <a:latin typeface="Times New Roman" pitchFamily="18" charset="0"/>
                <a:cs typeface="Arial" charset="0"/>
              </a:rPr>
              <a:t> </a:t>
            </a:r>
            <a:r>
              <a:rPr lang="sl-SI" dirty="0" err="1" smtClean="0">
                <a:latin typeface="Times New Roman" pitchFamily="18" charset="0"/>
                <a:cs typeface="Arial" charset="0"/>
              </a:rPr>
              <a:t>metabolism</a:t>
            </a:r>
            <a:r>
              <a:rPr lang="sl-SI" dirty="0" smtClean="0">
                <a:latin typeface="Times New Roman" pitchFamily="18" charset="0"/>
                <a:cs typeface="Arial" charset="0"/>
              </a:rPr>
              <a:t> </a:t>
            </a:r>
            <a:r>
              <a:rPr lang="sl-SI" dirty="0" err="1" smtClean="0">
                <a:latin typeface="Times New Roman" pitchFamily="18" charset="0"/>
                <a:cs typeface="Arial" charset="0"/>
              </a:rPr>
              <a:t>through</a:t>
            </a:r>
            <a:r>
              <a:rPr lang="sl-SI" dirty="0" smtClean="0">
                <a:latin typeface="Times New Roman" pitchFamily="18" charset="0"/>
                <a:cs typeface="Arial" charset="0"/>
              </a:rPr>
              <a:t> </a:t>
            </a:r>
            <a:r>
              <a:rPr lang="sl-SI" dirty="0" err="1" smtClean="0">
                <a:latin typeface="Times New Roman" pitchFamily="18" charset="0"/>
                <a:cs typeface="Arial" charset="0"/>
              </a:rPr>
              <a:t>the</a:t>
            </a:r>
            <a:r>
              <a:rPr lang="sl-SI" dirty="0" smtClean="0">
                <a:latin typeface="Times New Roman" pitchFamily="18" charset="0"/>
                <a:cs typeface="Arial" charset="0"/>
              </a:rPr>
              <a:t> </a:t>
            </a:r>
            <a:r>
              <a:rPr lang="sl-SI" dirty="0" err="1" smtClean="0">
                <a:latin typeface="Times New Roman" pitchFamily="18" charset="0"/>
                <a:cs typeface="Arial" charset="0"/>
              </a:rPr>
              <a:t>skin</a:t>
            </a:r>
            <a:r>
              <a:rPr lang="sl-SI" dirty="0" smtClean="0">
                <a:latin typeface="Times New Roman" pitchFamily="18" charset="0"/>
                <a:cs typeface="Arial" charset="0"/>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Lucida Grande" pitchFamily="96" charset="0"/>
                <a:ea typeface="MS PGothic" pitchFamily="34" charset="-128"/>
              </a:defRPr>
            </a:lvl1pPr>
            <a:lvl2pPr marL="742950" indent="-285750">
              <a:defRPr sz="2400">
                <a:solidFill>
                  <a:schemeClr val="tx1"/>
                </a:solidFill>
                <a:latin typeface="Lucida Grande" pitchFamily="96" charset="0"/>
                <a:ea typeface="MS PGothic" pitchFamily="34" charset="-128"/>
              </a:defRPr>
            </a:lvl2pPr>
            <a:lvl3pPr marL="1143000" indent="-228600">
              <a:defRPr sz="2400">
                <a:solidFill>
                  <a:schemeClr val="tx1"/>
                </a:solidFill>
                <a:latin typeface="Lucida Grande" pitchFamily="96" charset="0"/>
                <a:ea typeface="MS PGothic" pitchFamily="34" charset="-128"/>
              </a:defRPr>
            </a:lvl3pPr>
            <a:lvl4pPr marL="1600200" indent="-228600">
              <a:defRPr sz="2400">
                <a:solidFill>
                  <a:schemeClr val="tx1"/>
                </a:solidFill>
                <a:latin typeface="Lucida Grande" pitchFamily="96" charset="0"/>
                <a:ea typeface="MS PGothic" pitchFamily="34" charset="-128"/>
              </a:defRPr>
            </a:lvl4pPr>
            <a:lvl5pPr marL="2057400" indent="-228600">
              <a:defRPr sz="2400">
                <a:solidFill>
                  <a:schemeClr val="tx1"/>
                </a:solidFill>
                <a:latin typeface="Lucida Grande" pitchFamily="96"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Grande" pitchFamily="96"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Grande" pitchFamily="96"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Grande" pitchFamily="96"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Grande" pitchFamily="96" charset="0"/>
                <a:ea typeface="MS PGothic" pitchFamily="34" charset="-128"/>
              </a:defRPr>
            </a:lvl9pPr>
          </a:lstStyle>
          <a:p>
            <a:fld id="{BFFBE73C-C759-4511-987C-35E1F533BB96}" type="slidenum">
              <a:rPr lang="en-US" sz="1200" smtClean="0"/>
              <a:pPr/>
              <a:t>8</a:t>
            </a:fld>
            <a:endParaRPr 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dirty="0" err="1" smtClean="0"/>
              <a:t>Rasch</a:t>
            </a:r>
            <a:r>
              <a:rPr lang="en-US" dirty="0" smtClean="0"/>
              <a:t> et al conducted hospital-based questionnaire interviews with 1328 women aged 15–39 years in Denmark. This was a case-control design; the case group comprised women who requested abortion before the end of the 12th gestational week and the control group comprised pregnant women who came for antenatal care during the 12th–20th gestational weeks. Data were obtained by a self-administered questionnaire focusing on socioeconomic characteristics, contraceptive knowledge, experience and attitudes, and ethnic background.</a:t>
            </a:r>
          </a:p>
          <a:p>
            <a:pPr eaLnBrk="1" hangingPunct="1"/>
            <a:endParaRPr lang="en-US" dirty="0" smtClean="0"/>
          </a:p>
          <a:p>
            <a:pPr eaLnBrk="1" hangingPunct="1"/>
            <a:r>
              <a:rPr lang="en-US" dirty="0" smtClean="0"/>
              <a:t>The </a:t>
            </a:r>
            <a:r>
              <a:rPr lang="en-US" dirty="0" err="1" smtClean="0"/>
              <a:t>Bajos</a:t>
            </a:r>
            <a:r>
              <a:rPr lang="en-US" dirty="0" smtClean="0"/>
              <a:t> study data are from the first stage of a prospective cohort study (Cohort Contraception Study) of French women age 18–44 years. Data were collected by telephone interview between September 2000 and January 2001.  The study population consisted of 2863 women, of whom 1034 had had an abortion or unintended pregnancy in the previous 5 years.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PGothic" pitchFamily="34" charset="-128"/>
              </a:defRPr>
            </a:lvl1pPr>
            <a:lvl2pPr eaLnBrk="0" hangingPunct="0">
              <a:tabLst>
                <a:tab pos="723900" algn="l"/>
                <a:tab pos="1447800" algn="l"/>
                <a:tab pos="2171700" algn="l"/>
                <a:tab pos="2895600" algn="l"/>
              </a:tabLst>
              <a:defRPr>
                <a:solidFill>
                  <a:schemeClr val="bg1"/>
                </a:solidFill>
                <a:latin typeface="Arial" charset="0"/>
                <a:ea typeface="MS PGothic" pitchFamily="34" charset="-128"/>
              </a:defRPr>
            </a:lvl2pPr>
            <a:lvl3pPr eaLnBrk="0" hangingPunct="0">
              <a:tabLst>
                <a:tab pos="723900" algn="l"/>
                <a:tab pos="1447800" algn="l"/>
                <a:tab pos="2171700" algn="l"/>
                <a:tab pos="2895600" algn="l"/>
              </a:tabLst>
              <a:defRPr>
                <a:solidFill>
                  <a:schemeClr val="bg1"/>
                </a:solidFill>
                <a:latin typeface="Arial" charset="0"/>
                <a:ea typeface="MS PGothic" pitchFamily="34" charset="-128"/>
              </a:defRPr>
            </a:lvl3pPr>
            <a:lvl4pPr eaLnBrk="0" hangingPunct="0">
              <a:tabLst>
                <a:tab pos="723900" algn="l"/>
                <a:tab pos="1447800" algn="l"/>
                <a:tab pos="2171700" algn="l"/>
                <a:tab pos="2895600" algn="l"/>
              </a:tabLst>
              <a:defRPr>
                <a:solidFill>
                  <a:schemeClr val="bg1"/>
                </a:solidFill>
                <a:latin typeface="Arial" charset="0"/>
                <a:ea typeface="MS PGothic" pitchFamily="34" charset="-128"/>
              </a:defRPr>
            </a:lvl4pPr>
            <a:lvl5pPr eaLnBrk="0" hangingPunct="0">
              <a:tabLst>
                <a:tab pos="723900" algn="l"/>
                <a:tab pos="1447800" algn="l"/>
                <a:tab pos="2171700" algn="l"/>
                <a:tab pos="2895600"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S PGothic" pitchFamily="34" charset="-128"/>
              </a:defRPr>
            </a:lvl9pPr>
          </a:lstStyle>
          <a:p>
            <a:pPr eaLnBrk="1" hangingPunct="1"/>
            <a:fld id="{6530029C-FBBA-41DA-BFCE-E6857042F09D}" type="slidenum">
              <a:rPr lang="en-GB" smtClean="0">
                <a:solidFill>
                  <a:srgbClr val="000000"/>
                </a:solidFill>
                <a:latin typeface="Times New Roman" pitchFamily="18" charset="0"/>
              </a:rPr>
              <a:pPr eaLnBrk="1" hangingPunct="1"/>
              <a:t>9</a:t>
            </a:fld>
            <a:endParaRPr lang="en-GB" smtClean="0">
              <a:solidFill>
                <a:srgbClr val="000000"/>
              </a:solidFill>
              <a:latin typeface="Times New Roman" pitchFamily="18" charset="0"/>
            </a:endParaRPr>
          </a:p>
        </p:txBody>
      </p:sp>
      <p:sp>
        <p:nvSpPr>
          <p:cNvPr id="89091"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9pPr>
          </a:lstStyle>
          <a:p>
            <a:pPr algn="r">
              <a:lnSpc>
                <a:spcPct val="100000"/>
              </a:lnSpc>
              <a:buClrTx/>
              <a:buFontTx/>
              <a:buNone/>
            </a:pPr>
            <a:fld id="{99BBE1AC-E821-457C-849D-FEF921497BDC}" type="slidenum">
              <a:rPr lang="en-GB" sz="1200">
                <a:solidFill>
                  <a:srgbClr val="000000"/>
                </a:solidFill>
                <a:latin typeface="Times New Roman" pitchFamily="18" charset="0"/>
                <a:cs typeface="Times New Roman" pitchFamily="18" charset="0"/>
              </a:rPr>
              <a:pPr algn="r">
                <a:lnSpc>
                  <a:spcPct val="100000"/>
                </a:lnSpc>
                <a:buClrTx/>
                <a:buFontTx/>
                <a:buNone/>
              </a:pPr>
              <a:t>9</a:t>
            </a:fld>
            <a:endParaRPr lang="en-GB" sz="1200">
              <a:solidFill>
                <a:srgbClr val="000000"/>
              </a:solidFill>
              <a:latin typeface="Times New Roman" pitchFamily="18" charset="0"/>
              <a:cs typeface="Times New Roman" pitchFamily="18" charset="0"/>
            </a:endParaRPr>
          </a:p>
        </p:txBody>
      </p:sp>
      <p:sp>
        <p:nvSpPr>
          <p:cNvPr id="89092"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89093" name="Text Box 3"/>
          <p:cNvSpPr>
            <a:spLocks noGrp="1" noChangeArrowheads="1"/>
          </p:cNvSpPr>
          <p:nvPr>
            <p:ph type="body"/>
          </p:nvPr>
        </p:nvSpPr>
        <p:spPr>
          <a:xfrm>
            <a:off x="914400" y="4343400"/>
            <a:ext cx="5029200" cy="4114800"/>
          </a:xfrm>
          <a:solidFill>
            <a:srgbClr val="FFFFFF"/>
          </a:solidFill>
          <a:ln w="9360">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9640" tIns="45000" rIns="89640" bIns="45000"/>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smtClean="0">
                <a:latin typeface="Times New Roman" pitchFamily="18" charset="0"/>
                <a:ea typeface="Lucida Sans Unicode" pitchFamily="34" charset="0"/>
                <a:cs typeface="Lucida Sans Unicode" pitchFamily="34" charset="0"/>
              </a:rPr>
              <a:t>Vaginal Contraceptive Ring: Introduction</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latin typeface="Times New Roman" pitchFamily="18" charset="0"/>
                <a:ea typeface="Lucida Sans Unicode" pitchFamily="34" charset="0"/>
                <a:cs typeface="Lucida Sans Unicode" pitchFamily="34" charset="0"/>
              </a:rPr>
              <a:t>NuvaRing is a novel contraceptive method recently approved by the FDA for use in the United States. NuvaRing is inserted into the vagina and releases 15 </a:t>
            </a:r>
            <a:r>
              <a:rPr lang="en-GB" smtClean="0">
                <a:latin typeface="Times New Roman" pitchFamily="18" charset="0"/>
                <a:cs typeface="Times New Roman" pitchFamily="18" charset="0"/>
              </a:rPr>
              <a:t>µ</a:t>
            </a:r>
            <a:r>
              <a:rPr lang="en-GB" smtClean="0">
                <a:latin typeface="Times New Roman" pitchFamily="18" charset="0"/>
                <a:ea typeface="Lucida Sans Unicode" pitchFamily="34" charset="0"/>
                <a:cs typeface="Lucida Sans Unicode" pitchFamily="34" charset="0"/>
              </a:rPr>
              <a:t>g of ethinyl estradiol and 120 </a:t>
            </a:r>
            <a:r>
              <a:rPr lang="en-GB" smtClean="0">
                <a:latin typeface="Times New Roman" pitchFamily="18" charset="0"/>
                <a:cs typeface="Times New Roman" pitchFamily="18" charset="0"/>
              </a:rPr>
              <a:t>µ</a:t>
            </a:r>
            <a:r>
              <a:rPr lang="en-GB" smtClean="0">
                <a:latin typeface="Times New Roman" pitchFamily="18" charset="0"/>
                <a:ea typeface="Lucida Sans Unicode" pitchFamily="34" charset="0"/>
                <a:cs typeface="Lucida Sans Unicode" pitchFamily="34" charset="0"/>
              </a:rPr>
              <a:t>g of etonogestrel, the active metabolite of the progestin desogestrel, both of which are commonly found in combination oral contraceptives. A viable vaginal ring contraceptive is the product of years of research begun in the late 1970s.</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mtClean="0">
              <a:latin typeface="Times New Roman" pitchFamily="18" charset="0"/>
              <a:ea typeface="Lucida Sans Unicode" pitchFamily="34" charset="0"/>
              <a:cs typeface="Lucida Sans Unicode" pitchFamily="34" charset="0"/>
            </a:endParaRP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smtClean="0">
                <a:latin typeface="Times New Roman" pitchFamily="18" charset="0"/>
                <a:ea typeface="Lucida Sans Unicode" pitchFamily="34" charset="0"/>
                <a:cs typeface="Lucida Sans Unicode" pitchFamily="34" charset="0"/>
              </a:rPr>
              <a:t>References:</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latin typeface="Times New Roman" pitchFamily="18" charset="0"/>
                <a:ea typeface="Lucida Sans Unicode" pitchFamily="34" charset="0"/>
                <a:cs typeface="Lucida Sans Unicode" pitchFamily="34" charset="0"/>
              </a:rPr>
              <a:t>Timmer CJ, Mulders TM. Pharmacokinetics of etonogestrel and ethinylestradiol released from a combined contraceptive vaginal ring. Clin Pharmacokinet 2000; 39 (3):233-42.</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mtClean="0">
              <a:latin typeface="Times New Roman" pitchFamily="18" charset="0"/>
              <a:ea typeface="Lucida Sans Unicode" pitchFamily="34" charset="0"/>
              <a:cs typeface="Lucida Sans Unicode" pitchFamily="34" charset="0"/>
            </a:endParaRP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latin typeface="Times New Roman" pitchFamily="18" charset="0"/>
                <a:ea typeface="Lucida Sans Unicode" pitchFamily="34" charset="0"/>
                <a:cs typeface="Lucida Sans Unicode" pitchFamily="34" charset="0"/>
              </a:rPr>
              <a:t>Harwood B, Mishell DR, Jr. Contraceptive vaginal rings. Semin Reprod Med 2001; 19 (4):381-90.</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mtClean="0">
              <a:latin typeface="Times New Roman" pitchFamily="18" charset="0"/>
              <a:ea typeface="Lucida Sans Unicode" pitchFamily="34" charset="0"/>
              <a:cs typeface="Lucida Sans Unicode" pitchFamily="34" charset="0"/>
            </a:endParaRP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latin typeface="Times New Roman" pitchFamily="18" charset="0"/>
                <a:ea typeface="Lucida Sans Unicode" pitchFamily="34" charset="0"/>
                <a:cs typeface="Lucida Sans Unicode" pitchFamily="34" charset="0"/>
              </a:rPr>
              <a:t>Ballagh SA. Vaginal ring hormone delivery systems in contraception and menopause. Clin Obstet Gynecol 2001; 44 (1):106-13.</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15"/>
          <p:cNvSpPr txBox="1">
            <a:spLocks noChangeArrowheads="1"/>
          </p:cNvSpPr>
          <p:nvPr userDrawn="1"/>
        </p:nvSpPr>
        <p:spPr bwMode="auto">
          <a:xfrm>
            <a:off x="6908800" y="57150"/>
            <a:ext cx="22209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ea typeface="MS PGothic" pitchFamily="34" charset="-128"/>
              </a:defRPr>
            </a:lvl1pPr>
            <a:lvl2pPr marL="742950" indent="-285750" eaLnBrk="0" hangingPunct="0">
              <a:defRPr sz="800">
                <a:solidFill>
                  <a:schemeClr val="tx1"/>
                </a:solidFill>
                <a:latin typeface="Arial" charset="0"/>
                <a:ea typeface="MS PGothic" pitchFamily="34" charset="-128"/>
              </a:defRPr>
            </a:lvl2pPr>
            <a:lvl3pPr marL="1143000" indent="-228600" eaLnBrk="0" hangingPunct="0">
              <a:defRPr sz="800">
                <a:solidFill>
                  <a:schemeClr val="tx1"/>
                </a:solidFill>
                <a:latin typeface="Arial" charset="0"/>
                <a:ea typeface="MS PGothic" pitchFamily="34" charset="-128"/>
              </a:defRPr>
            </a:lvl3pPr>
            <a:lvl4pPr marL="1600200" indent="-228600" eaLnBrk="0" hangingPunct="0">
              <a:defRPr sz="800">
                <a:solidFill>
                  <a:schemeClr val="tx1"/>
                </a:solidFill>
                <a:latin typeface="Arial" charset="0"/>
                <a:ea typeface="MS PGothic" pitchFamily="34" charset="-128"/>
              </a:defRPr>
            </a:lvl4pPr>
            <a:lvl5pPr marL="2057400" indent="-228600" eaLnBrk="0" hangingPunct="0">
              <a:defRPr sz="800">
                <a:solidFill>
                  <a:schemeClr val="tx1"/>
                </a:solidFill>
                <a:latin typeface="Arial" charset="0"/>
                <a:ea typeface="MS PGothic" pitchFamily="34" charset="-128"/>
              </a:defRPr>
            </a:lvl5pPr>
            <a:lvl6pPr marL="2514600" indent="-228600" eaLnBrk="0" fontAlgn="base" hangingPunct="0">
              <a:spcBef>
                <a:spcPct val="0"/>
              </a:spcBef>
              <a:spcAft>
                <a:spcPct val="0"/>
              </a:spcAft>
              <a:defRPr sz="800">
                <a:solidFill>
                  <a:schemeClr val="tx1"/>
                </a:solidFill>
                <a:latin typeface="Arial" charset="0"/>
                <a:ea typeface="MS PGothic" pitchFamily="34" charset="-128"/>
              </a:defRPr>
            </a:lvl6pPr>
            <a:lvl7pPr marL="2971800" indent="-228600" eaLnBrk="0" fontAlgn="base" hangingPunct="0">
              <a:spcBef>
                <a:spcPct val="0"/>
              </a:spcBef>
              <a:spcAft>
                <a:spcPct val="0"/>
              </a:spcAft>
              <a:defRPr sz="800">
                <a:solidFill>
                  <a:schemeClr val="tx1"/>
                </a:solidFill>
                <a:latin typeface="Arial" charset="0"/>
                <a:ea typeface="MS PGothic" pitchFamily="34" charset="-128"/>
              </a:defRPr>
            </a:lvl7pPr>
            <a:lvl8pPr marL="3429000" indent="-228600" eaLnBrk="0" fontAlgn="base" hangingPunct="0">
              <a:spcBef>
                <a:spcPct val="0"/>
              </a:spcBef>
              <a:spcAft>
                <a:spcPct val="0"/>
              </a:spcAft>
              <a:defRPr sz="800">
                <a:solidFill>
                  <a:schemeClr val="tx1"/>
                </a:solidFill>
                <a:latin typeface="Arial" charset="0"/>
                <a:ea typeface="MS PGothic" pitchFamily="34" charset="-128"/>
              </a:defRPr>
            </a:lvl8pPr>
            <a:lvl9pPr marL="3886200" indent="-228600" eaLnBrk="0" fontAlgn="base" hangingPunct="0">
              <a:spcBef>
                <a:spcPct val="0"/>
              </a:spcBef>
              <a:spcAft>
                <a:spcPct val="0"/>
              </a:spcAft>
              <a:defRPr sz="800">
                <a:solidFill>
                  <a:schemeClr val="tx1"/>
                </a:solidFill>
                <a:latin typeface="Arial" charset="0"/>
                <a:ea typeface="MS PGothic" pitchFamily="34" charset="-128"/>
              </a:defRPr>
            </a:lvl9pPr>
          </a:lstStyle>
          <a:p>
            <a:pPr defTabSz="914400" eaLnBrk="1" hangingPunct="1">
              <a:lnSpc>
                <a:spcPct val="100000"/>
              </a:lnSpc>
              <a:buClrTx/>
              <a:buSzTx/>
              <a:buFontTx/>
              <a:buNone/>
              <a:defRPr/>
            </a:pPr>
            <a:r>
              <a:rPr lang="en-US" sz="1200" b="1" i="1" smtClean="0">
                <a:solidFill>
                  <a:srgbClr val="FFFFFF"/>
                </a:solidFill>
                <a:cs typeface="+mn-cs"/>
              </a:rPr>
              <a:t>Draft: Not Approved for Use</a:t>
            </a:r>
          </a:p>
        </p:txBody>
      </p:sp>
      <p:pic>
        <p:nvPicPr>
          <p:cNvPr id="5" name="Picture 12" descr="NuvaRing_Global_Logo_white+bcgr_FPO.jpg"/>
          <p:cNvPicPr>
            <a:picLocks noChangeAspect="1"/>
          </p:cNvPicPr>
          <p:nvPr userDrawn="1"/>
        </p:nvPicPr>
        <p:blipFill>
          <a:blip r:embed="rId2" cstate="print">
            <a:clrChange>
              <a:clrFrom>
                <a:srgbClr val="517ABC"/>
              </a:clrFrom>
              <a:clrTo>
                <a:srgbClr val="517ABC">
                  <a:alpha val="0"/>
                </a:srgbClr>
              </a:clrTo>
            </a:clrChange>
            <a:extLst>
              <a:ext uri="{28A0092B-C50C-407E-A947-70E740481C1C}">
                <a14:useLocalDpi xmlns:a14="http://schemas.microsoft.com/office/drawing/2010/main" val="0"/>
              </a:ext>
            </a:extLst>
          </a:blip>
          <a:srcRect/>
          <a:stretch>
            <a:fillRect/>
          </a:stretch>
        </p:blipFill>
        <p:spPr bwMode="auto">
          <a:xfrm>
            <a:off x="19050" y="0"/>
            <a:ext cx="5953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457200" y="2286000"/>
            <a:ext cx="8229600" cy="1143000"/>
          </a:xfrm>
        </p:spPr>
        <p:txBody>
          <a:bodyPr anchor="ctr"/>
          <a:lstStyle>
            <a:lvl1pPr>
              <a:lnSpc>
                <a:spcPts val="4200"/>
              </a:lnSpc>
              <a:defRPr sz="40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100" name="Rectangle 4"/>
          <p:cNvSpPr>
            <a:spLocks noGrp="1" noChangeArrowheads="1"/>
          </p:cNvSpPr>
          <p:nvPr>
            <p:ph type="subTitle" idx="1"/>
          </p:nvPr>
        </p:nvSpPr>
        <p:spPr>
          <a:xfrm>
            <a:off x="457200" y="3429000"/>
            <a:ext cx="8229600" cy="960120"/>
          </a:xfrm>
        </p:spPr>
        <p:txBody>
          <a:bodyPr/>
          <a:lstStyle>
            <a:lvl1pPr marL="0" indent="0" algn="ctr">
              <a:buFontTx/>
              <a:buNone/>
              <a:defRPr sz="2800" b="1"/>
            </a:lvl1pPr>
          </a:lstStyle>
          <a:p>
            <a:r>
              <a:rPr lang="en-US" dirty="0" smtClean="0"/>
              <a:t>Click to edit Master subtitle style</a:t>
            </a:r>
            <a:endParaRPr lang="en-US" dirty="0"/>
          </a:p>
        </p:txBody>
      </p:sp>
    </p:spTree>
    <p:extLst>
      <p:ext uri="{BB962C8B-B14F-4D97-AF65-F5344CB8AC3E}">
        <p14:creationId xmlns:p14="http://schemas.microsoft.com/office/powerpoint/2010/main" val="263841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ostavitev po meri">
    <p:spTree>
      <p:nvGrpSpPr>
        <p:cNvPr id="1" name=""/>
        <p:cNvGrpSpPr/>
        <p:nvPr/>
      </p:nvGrpSpPr>
      <p:grpSpPr>
        <a:xfrm>
          <a:off x="0" y="0"/>
          <a:ext cx="0" cy="0"/>
          <a:chOff x="0" y="0"/>
          <a:chExt cx="0" cy="0"/>
        </a:xfrm>
      </p:grpSpPr>
      <p:sp>
        <p:nvSpPr>
          <p:cNvPr id="2" name="Naslov 1"/>
          <p:cNvSpPr>
            <a:spLocks noGrp="1"/>
          </p:cNvSpPr>
          <p:nvPr>
            <p:ph type="title"/>
          </p:nvPr>
        </p:nvSpPr>
        <p:spPr>
          <a:xfrm>
            <a:off x="574675" y="207963"/>
            <a:ext cx="7983538" cy="1296987"/>
          </a:xfrm>
        </p:spPr>
        <p:txBody>
          <a:bodyPr/>
          <a:lstStyle/>
          <a:p>
            <a:r>
              <a:rPr lang="sl-SI" smtClean="0"/>
              <a:t>Uredite slog naslova matrice</a:t>
            </a:r>
            <a:endParaRPr lang="sl-SI"/>
          </a:p>
        </p:txBody>
      </p:sp>
      <p:sp>
        <p:nvSpPr>
          <p:cNvPr id="3" name="Ograda datuma 2"/>
          <p:cNvSpPr>
            <a:spLocks noGrp="1"/>
          </p:cNvSpPr>
          <p:nvPr>
            <p:ph type="dt" idx="10"/>
          </p:nvPr>
        </p:nvSpPr>
        <p:spPr>
          <a:xfrm>
            <a:off x="609600" y="6245225"/>
            <a:ext cx="1963738" cy="460375"/>
          </a:xfrm>
          <a:prstGeom prst="rect">
            <a:avLst/>
          </a:prstGeom>
        </p:spPr>
        <p:txBody>
          <a:bodyPr/>
          <a:lstStyle>
            <a:lvl1pPr>
              <a:buFont typeface="Times New Roman" pitchFamily="16" charset="0"/>
              <a:buNone/>
              <a:defRPr>
                <a:ea typeface="+mn-ea"/>
                <a:cs typeface="Arial" charset="0"/>
              </a:defRPr>
            </a:lvl1pPr>
          </a:lstStyle>
          <a:p>
            <a:pPr>
              <a:defRPr/>
            </a:pPr>
            <a:endParaRPr lang="en-GB"/>
          </a:p>
        </p:txBody>
      </p:sp>
      <p:sp>
        <p:nvSpPr>
          <p:cNvPr id="4" name="Ograda noge 3"/>
          <p:cNvSpPr>
            <a:spLocks noGrp="1"/>
          </p:cNvSpPr>
          <p:nvPr>
            <p:ph type="ftr" idx="11"/>
          </p:nvPr>
        </p:nvSpPr>
        <p:spPr>
          <a:xfrm>
            <a:off x="3124200" y="6245225"/>
            <a:ext cx="2878138" cy="460375"/>
          </a:xfrm>
          <a:prstGeom prst="rect">
            <a:avLst/>
          </a:prstGeom>
        </p:spPr>
        <p:txBody>
          <a:bodyPr/>
          <a:lstStyle>
            <a:lvl1pPr>
              <a:buFont typeface="Times New Roman" pitchFamily="16" charset="0"/>
              <a:buNone/>
              <a:defRPr>
                <a:ea typeface="+mn-ea"/>
                <a:cs typeface="Arial" charset="0"/>
              </a:defRPr>
            </a:lvl1pPr>
          </a:lstStyle>
          <a:p>
            <a:pPr>
              <a:defRPr/>
            </a:pPr>
            <a:endParaRPr lang="en-GB"/>
          </a:p>
        </p:txBody>
      </p:sp>
      <p:sp>
        <p:nvSpPr>
          <p:cNvPr id="5" name="Ograda številke diapozitiva 4"/>
          <p:cNvSpPr>
            <a:spLocks noGrp="1"/>
          </p:cNvSpPr>
          <p:nvPr>
            <p:ph type="sldNum" idx="12"/>
          </p:nvPr>
        </p:nvSpPr>
        <p:spPr>
          <a:xfrm>
            <a:off x="6553200" y="6245225"/>
            <a:ext cx="1963738" cy="460375"/>
          </a:xfrm>
          <a:prstGeom prst="rect">
            <a:avLst/>
          </a:prstGeom>
        </p:spPr>
        <p:txBody>
          <a:bodyPr/>
          <a:lstStyle>
            <a:lvl1pPr>
              <a:buFont typeface="Times New Roman" pitchFamily="16" charset="0"/>
              <a:buNone/>
              <a:defRPr>
                <a:ea typeface="+mn-ea"/>
                <a:cs typeface="Arial" charset="0"/>
              </a:defRPr>
            </a:lvl1pPr>
          </a:lstStyle>
          <a:p>
            <a:pPr>
              <a:defRPr/>
            </a:pPr>
            <a:fld id="{F27B2A44-B3D1-4D8B-93F9-7B422370AC09}" type="slidenum">
              <a:rPr lang="en-GB"/>
              <a:pPr>
                <a:defRPr/>
              </a:pPr>
              <a:t>‹#›</a:t>
            </a:fld>
            <a:endParaRPr lang="en-GB"/>
          </a:p>
        </p:txBody>
      </p:sp>
    </p:spTree>
    <p:extLst>
      <p:ext uri="{BB962C8B-B14F-4D97-AF65-F5344CB8AC3E}">
        <p14:creationId xmlns:p14="http://schemas.microsoft.com/office/powerpoint/2010/main" val="1071849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Naslov, besedilo in 2 vsebini">
    <p:spTree>
      <p:nvGrpSpPr>
        <p:cNvPr id="1" name=""/>
        <p:cNvGrpSpPr/>
        <p:nvPr/>
      </p:nvGrpSpPr>
      <p:grpSpPr>
        <a:xfrm>
          <a:off x="0" y="0"/>
          <a:ext cx="0" cy="0"/>
          <a:chOff x="0" y="0"/>
          <a:chExt cx="0" cy="0"/>
        </a:xfrm>
      </p:grpSpPr>
      <p:sp>
        <p:nvSpPr>
          <p:cNvPr id="2" name="Naslov 1"/>
          <p:cNvSpPr>
            <a:spLocks noGrp="1"/>
          </p:cNvSpPr>
          <p:nvPr>
            <p:ph type="title"/>
          </p:nvPr>
        </p:nvSpPr>
        <p:spPr>
          <a:xfrm>
            <a:off x="574675" y="207963"/>
            <a:ext cx="7983538" cy="1296987"/>
          </a:xfrm>
        </p:spPr>
        <p:txBody>
          <a:bodyPr/>
          <a:lstStyle/>
          <a:p>
            <a:r>
              <a:rPr lang="sl-SI" smtClean="0"/>
              <a:t>Uredite slog naslova matrice</a:t>
            </a:r>
            <a:endParaRPr lang="sl-SI"/>
          </a:p>
        </p:txBody>
      </p:sp>
      <p:sp>
        <p:nvSpPr>
          <p:cNvPr id="3" name="Ograda besedila 2"/>
          <p:cNvSpPr>
            <a:spLocks noGrp="1"/>
          </p:cNvSpPr>
          <p:nvPr>
            <p:ph type="body" sz="half" idx="1"/>
          </p:nvPr>
        </p:nvSpPr>
        <p:spPr>
          <a:xfrm>
            <a:off x="566738" y="1752600"/>
            <a:ext cx="3914775" cy="42560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quarter" idx="2"/>
          </p:nvPr>
        </p:nvSpPr>
        <p:spPr>
          <a:xfrm>
            <a:off x="4633913" y="1752600"/>
            <a:ext cx="3916362" cy="205105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vsebine 4"/>
          <p:cNvSpPr>
            <a:spLocks noGrp="1"/>
          </p:cNvSpPr>
          <p:nvPr>
            <p:ph sz="quarter" idx="3"/>
          </p:nvPr>
        </p:nvSpPr>
        <p:spPr>
          <a:xfrm>
            <a:off x="4633913" y="3956050"/>
            <a:ext cx="3916362" cy="20526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datuma 5"/>
          <p:cNvSpPr>
            <a:spLocks noGrp="1"/>
          </p:cNvSpPr>
          <p:nvPr>
            <p:ph type="dt" idx="10"/>
          </p:nvPr>
        </p:nvSpPr>
        <p:spPr>
          <a:xfrm>
            <a:off x="609600" y="6245225"/>
            <a:ext cx="1963738" cy="460375"/>
          </a:xfrm>
          <a:prstGeom prst="rect">
            <a:avLst/>
          </a:prstGeom>
        </p:spPr>
        <p:txBody>
          <a:bodyPr/>
          <a:lstStyle>
            <a:lvl1pPr>
              <a:buFont typeface="Times New Roman" pitchFamily="16" charset="0"/>
              <a:buNone/>
              <a:defRPr>
                <a:ea typeface="+mn-ea"/>
                <a:cs typeface="Arial" charset="0"/>
              </a:defRPr>
            </a:lvl1pPr>
          </a:lstStyle>
          <a:p>
            <a:pPr>
              <a:defRPr/>
            </a:pPr>
            <a:endParaRPr lang="en-GB"/>
          </a:p>
        </p:txBody>
      </p:sp>
      <p:sp>
        <p:nvSpPr>
          <p:cNvPr id="7" name="Ograda noge 6"/>
          <p:cNvSpPr>
            <a:spLocks noGrp="1"/>
          </p:cNvSpPr>
          <p:nvPr>
            <p:ph type="ftr" idx="11"/>
          </p:nvPr>
        </p:nvSpPr>
        <p:spPr>
          <a:xfrm>
            <a:off x="3124200" y="6245225"/>
            <a:ext cx="2878138" cy="460375"/>
          </a:xfrm>
          <a:prstGeom prst="rect">
            <a:avLst/>
          </a:prstGeom>
        </p:spPr>
        <p:txBody>
          <a:bodyPr/>
          <a:lstStyle>
            <a:lvl1pPr>
              <a:buFont typeface="Times New Roman" pitchFamily="16" charset="0"/>
              <a:buNone/>
              <a:defRPr>
                <a:ea typeface="+mn-ea"/>
                <a:cs typeface="Arial" charset="0"/>
              </a:defRPr>
            </a:lvl1pPr>
          </a:lstStyle>
          <a:p>
            <a:pPr>
              <a:defRPr/>
            </a:pPr>
            <a:endParaRPr lang="en-GB"/>
          </a:p>
        </p:txBody>
      </p:sp>
      <p:sp>
        <p:nvSpPr>
          <p:cNvPr id="8" name="Ograda številke diapozitiva 7"/>
          <p:cNvSpPr>
            <a:spLocks noGrp="1"/>
          </p:cNvSpPr>
          <p:nvPr>
            <p:ph type="sldNum" idx="12"/>
          </p:nvPr>
        </p:nvSpPr>
        <p:spPr>
          <a:xfrm>
            <a:off x="6553200" y="6245225"/>
            <a:ext cx="1963738" cy="460375"/>
          </a:xfrm>
          <a:prstGeom prst="rect">
            <a:avLst/>
          </a:prstGeom>
        </p:spPr>
        <p:txBody>
          <a:bodyPr/>
          <a:lstStyle>
            <a:lvl1pPr>
              <a:buFont typeface="Times New Roman" pitchFamily="16" charset="0"/>
              <a:buNone/>
              <a:defRPr>
                <a:ea typeface="+mn-ea"/>
                <a:cs typeface="Arial" charset="0"/>
              </a:defRPr>
            </a:lvl1pPr>
          </a:lstStyle>
          <a:p>
            <a:pPr>
              <a:defRPr/>
            </a:pPr>
            <a:fld id="{D3CABFC4-2F15-46B3-9531-0BBD6B1E27F6}" type="slidenum">
              <a:rPr lang="en-GB"/>
              <a:pPr>
                <a:defRPr/>
              </a:pPr>
              <a:t>‹#›</a:t>
            </a:fld>
            <a:endParaRPr lang="en-GB"/>
          </a:p>
        </p:txBody>
      </p:sp>
    </p:spTree>
    <p:extLst>
      <p:ext uri="{BB962C8B-B14F-4D97-AF65-F5344CB8AC3E}">
        <p14:creationId xmlns:p14="http://schemas.microsoft.com/office/powerpoint/2010/main" val="2568958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33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5" name="Picture 12" descr="NuvaRing_Global_Logo_white+bcgr_FPO.jpg"/>
          <p:cNvPicPr>
            <a:picLocks noChangeAspect="1"/>
          </p:cNvPicPr>
          <p:nvPr userDrawn="1"/>
        </p:nvPicPr>
        <p:blipFill>
          <a:blip r:embed="rId2" cstate="print">
            <a:clrChange>
              <a:clrFrom>
                <a:srgbClr val="517ABC"/>
              </a:clrFrom>
              <a:clrTo>
                <a:srgbClr val="517ABC">
                  <a:alpha val="0"/>
                </a:srgbClr>
              </a:clrTo>
            </a:clrChange>
            <a:extLst>
              <a:ext uri="{28A0092B-C50C-407E-A947-70E740481C1C}">
                <a14:useLocalDpi xmlns:a14="http://schemas.microsoft.com/office/drawing/2010/main" val="0"/>
              </a:ext>
            </a:extLst>
          </a:blip>
          <a:srcRect/>
          <a:stretch>
            <a:fillRect/>
          </a:stretch>
        </p:blipFill>
        <p:spPr bwMode="auto">
          <a:xfrm>
            <a:off x="19050" y="0"/>
            <a:ext cx="5953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12585"/>
            <a:ext cx="8229600" cy="882650"/>
          </a:xfr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539558"/>
            <a:ext cx="4018547" cy="4168775"/>
          </a:xfrm>
        </p:spPr>
        <p:txBody>
          <a:bodyPr/>
          <a:lstStyle>
            <a:lvl1pPr>
              <a:defRPr sz="2200"/>
            </a:lvl1pPr>
            <a:lvl2pPr>
              <a:spcBef>
                <a:spcPts val="0"/>
              </a:spcBef>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20173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TextBox 15"/>
          <p:cNvSpPr txBox="1">
            <a:spLocks noChangeArrowheads="1"/>
          </p:cNvSpPr>
          <p:nvPr userDrawn="1"/>
        </p:nvSpPr>
        <p:spPr bwMode="auto">
          <a:xfrm>
            <a:off x="6908800" y="57150"/>
            <a:ext cx="22209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ea typeface="MS PGothic" pitchFamily="34" charset="-128"/>
              </a:defRPr>
            </a:lvl1pPr>
            <a:lvl2pPr marL="742950" indent="-285750" eaLnBrk="0" hangingPunct="0">
              <a:defRPr sz="800">
                <a:solidFill>
                  <a:schemeClr val="tx1"/>
                </a:solidFill>
                <a:latin typeface="Arial" charset="0"/>
                <a:ea typeface="MS PGothic" pitchFamily="34" charset="-128"/>
              </a:defRPr>
            </a:lvl2pPr>
            <a:lvl3pPr marL="1143000" indent="-228600" eaLnBrk="0" hangingPunct="0">
              <a:defRPr sz="800">
                <a:solidFill>
                  <a:schemeClr val="tx1"/>
                </a:solidFill>
                <a:latin typeface="Arial" charset="0"/>
                <a:ea typeface="MS PGothic" pitchFamily="34" charset="-128"/>
              </a:defRPr>
            </a:lvl3pPr>
            <a:lvl4pPr marL="1600200" indent="-228600" eaLnBrk="0" hangingPunct="0">
              <a:defRPr sz="800">
                <a:solidFill>
                  <a:schemeClr val="tx1"/>
                </a:solidFill>
                <a:latin typeface="Arial" charset="0"/>
                <a:ea typeface="MS PGothic" pitchFamily="34" charset="-128"/>
              </a:defRPr>
            </a:lvl4pPr>
            <a:lvl5pPr marL="2057400" indent="-228600" eaLnBrk="0" hangingPunct="0">
              <a:defRPr sz="800">
                <a:solidFill>
                  <a:schemeClr val="tx1"/>
                </a:solidFill>
                <a:latin typeface="Arial" charset="0"/>
                <a:ea typeface="MS PGothic" pitchFamily="34" charset="-128"/>
              </a:defRPr>
            </a:lvl5pPr>
            <a:lvl6pPr marL="2514600" indent="-228600" eaLnBrk="0" fontAlgn="base" hangingPunct="0">
              <a:spcBef>
                <a:spcPct val="0"/>
              </a:spcBef>
              <a:spcAft>
                <a:spcPct val="0"/>
              </a:spcAft>
              <a:defRPr sz="800">
                <a:solidFill>
                  <a:schemeClr val="tx1"/>
                </a:solidFill>
                <a:latin typeface="Arial" charset="0"/>
                <a:ea typeface="MS PGothic" pitchFamily="34" charset="-128"/>
              </a:defRPr>
            </a:lvl6pPr>
            <a:lvl7pPr marL="2971800" indent="-228600" eaLnBrk="0" fontAlgn="base" hangingPunct="0">
              <a:spcBef>
                <a:spcPct val="0"/>
              </a:spcBef>
              <a:spcAft>
                <a:spcPct val="0"/>
              </a:spcAft>
              <a:defRPr sz="800">
                <a:solidFill>
                  <a:schemeClr val="tx1"/>
                </a:solidFill>
                <a:latin typeface="Arial" charset="0"/>
                <a:ea typeface="MS PGothic" pitchFamily="34" charset="-128"/>
              </a:defRPr>
            </a:lvl7pPr>
            <a:lvl8pPr marL="3429000" indent="-228600" eaLnBrk="0" fontAlgn="base" hangingPunct="0">
              <a:spcBef>
                <a:spcPct val="0"/>
              </a:spcBef>
              <a:spcAft>
                <a:spcPct val="0"/>
              </a:spcAft>
              <a:defRPr sz="800">
                <a:solidFill>
                  <a:schemeClr val="tx1"/>
                </a:solidFill>
                <a:latin typeface="Arial" charset="0"/>
                <a:ea typeface="MS PGothic" pitchFamily="34" charset="-128"/>
              </a:defRPr>
            </a:lvl8pPr>
            <a:lvl9pPr marL="3886200" indent="-228600" eaLnBrk="0" fontAlgn="base" hangingPunct="0">
              <a:spcBef>
                <a:spcPct val="0"/>
              </a:spcBef>
              <a:spcAft>
                <a:spcPct val="0"/>
              </a:spcAft>
              <a:defRPr sz="800">
                <a:solidFill>
                  <a:schemeClr val="tx1"/>
                </a:solidFill>
                <a:latin typeface="Arial" charset="0"/>
                <a:ea typeface="MS PGothic" pitchFamily="34" charset="-128"/>
              </a:defRPr>
            </a:lvl9pPr>
          </a:lstStyle>
          <a:p>
            <a:pPr defTabSz="914400" eaLnBrk="1" hangingPunct="1">
              <a:lnSpc>
                <a:spcPct val="100000"/>
              </a:lnSpc>
              <a:buClrTx/>
              <a:buSzTx/>
              <a:buFontTx/>
              <a:buNone/>
              <a:defRPr/>
            </a:pPr>
            <a:r>
              <a:rPr lang="en-US" sz="1200" b="1" i="1" smtClean="0">
                <a:solidFill>
                  <a:srgbClr val="FFFFFF"/>
                </a:solidFill>
                <a:cs typeface="+mn-cs"/>
              </a:rPr>
              <a:t>Draft: Not Approved for Use</a:t>
            </a:r>
          </a:p>
        </p:txBody>
      </p:sp>
      <p:pic>
        <p:nvPicPr>
          <p:cNvPr id="4" name="Picture 16" descr="NuvaRing_Global_Logo#54ADE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43088" y="1308100"/>
            <a:ext cx="548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7"/>
          <p:cNvSpPr>
            <a:spLocks noChangeArrowheads="1"/>
          </p:cNvSpPr>
          <p:nvPr userDrawn="1"/>
        </p:nvSpPr>
        <p:spPr bwMode="auto">
          <a:xfrm>
            <a:off x="5338763" y="1962150"/>
            <a:ext cx="166687" cy="195263"/>
          </a:xfrm>
          <a:prstGeom prst="rect">
            <a:avLst/>
          </a:prstGeom>
          <a:solidFill>
            <a:schemeClr val="bg1"/>
          </a:solidFill>
          <a:ln w="9525" algn="ctr">
            <a:solidFill>
              <a:schemeClr val="tx1"/>
            </a:solidFill>
            <a:round/>
            <a:headEnd/>
            <a:tailEnd/>
          </a:ln>
        </p:spPr>
        <p:txBody>
          <a:bodyPr/>
          <a:lstStyle/>
          <a:p>
            <a:pPr defTabSz="914400" eaLnBrk="0" hangingPunct="0">
              <a:lnSpc>
                <a:spcPct val="100000"/>
              </a:lnSpc>
              <a:buClrTx/>
              <a:buSzTx/>
              <a:buFontTx/>
              <a:buNone/>
            </a:pPr>
            <a:endParaRPr lang="sl-SI" sz="2400">
              <a:solidFill>
                <a:srgbClr val="FFFFFF"/>
              </a:solidFill>
              <a:latin typeface="Lucida Grande" pitchFamily="96" charset="0"/>
            </a:endParaRPr>
          </a:p>
        </p:txBody>
      </p:sp>
      <p:sp>
        <p:nvSpPr>
          <p:cNvPr id="6" name="TextBox 18"/>
          <p:cNvSpPr txBox="1">
            <a:spLocks noChangeArrowheads="1"/>
          </p:cNvSpPr>
          <p:nvPr userDrawn="1"/>
        </p:nvSpPr>
        <p:spPr bwMode="auto">
          <a:xfrm>
            <a:off x="5248275" y="1914525"/>
            <a:ext cx="338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ea typeface="MS PGothic" pitchFamily="34" charset="-128"/>
              </a:defRPr>
            </a:lvl1pPr>
            <a:lvl2pPr marL="742950" indent="-285750" eaLnBrk="0" hangingPunct="0">
              <a:defRPr sz="800">
                <a:solidFill>
                  <a:schemeClr val="tx1"/>
                </a:solidFill>
                <a:latin typeface="Arial" charset="0"/>
                <a:ea typeface="MS PGothic" pitchFamily="34" charset="-128"/>
              </a:defRPr>
            </a:lvl2pPr>
            <a:lvl3pPr marL="1143000" indent="-228600" eaLnBrk="0" hangingPunct="0">
              <a:defRPr sz="800">
                <a:solidFill>
                  <a:schemeClr val="tx1"/>
                </a:solidFill>
                <a:latin typeface="Arial" charset="0"/>
                <a:ea typeface="MS PGothic" pitchFamily="34" charset="-128"/>
              </a:defRPr>
            </a:lvl3pPr>
            <a:lvl4pPr marL="1600200" indent="-228600" eaLnBrk="0" hangingPunct="0">
              <a:defRPr sz="800">
                <a:solidFill>
                  <a:schemeClr val="tx1"/>
                </a:solidFill>
                <a:latin typeface="Arial" charset="0"/>
                <a:ea typeface="MS PGothic" pitchFamily="34" charset="-128"/>
              </a:defRPr>
            </a:lvl4pPr>
            <a:lvl5pPr marL="2057400" indent="-228600" eaLnBrk="0" hangingPunct="0">
              <a:defRPr sz="800">
                <a:solidFill>
                  <a:schemeClr val="tx1"/>
                </a:solidFill>
                <a:latin typeface="Arial" charset="0"/>
                <a:ea typeface="MS PGothic" pitchFamily="34" charset="-128"/>
              </a:defRPr>
            </a:lvl5pPr>
            <a:lvl6pPr marL="2514600" indent="-228600" eaLnBrk="0" fontAlgn="base" hangingPunct="0">
              <a:spcBef>
                <a:spcPct val="0"/>
              </a:spcBef>
              <a:spcAft>
                <a:spcPct val="0"/>
              </a:spcAft>
              <a:defRPr sz="800">
                <a:solidFill>
                  <a:schemeClr val="tx1"/>
                </a:solidFill>
                <a:latin typeface="Arial" charset="0"/>
                <a:ea typeface="MS PGothic" pitchFamily="34" charset="-128"/>
              </a:defRPr>
            </a:lvl6pPr>
            <a:lvl7pPr marL="2971800" indent="-228600" eaLnBrk="0" fontAlgn="base" hangingPunct="0">
              <a:spcBef>
                <a:spcPct val="0"/>
              </a:spcBef>
              <a:spcAft>
                <a:spcPct val="0"/>
              </a:spcAft>
              <a:defRPr sz="800">
                <a:solidFill>
                  <a:schemeClr val="tx1"/>
                </a:solidFill>
                <a:latin typeface="Arial" charset="0"/>
                <a:ea typeface="MS PGothic" pitchFamily="34" charset="-128"/>
              </a:defRPr>
            </a:lvl7pPr>
            <a:lvl8pPr marL="3429000" indent="-228600" eaLnBrk="0" fontAlgn="base" hangingPunct="0">
              <a:spcBef>
                <a:spcPct val="0"/>
              </a:spcBef>
              <a:spcAft>
                <a:spcPct val="0"/>
              </a:spcAft>
              <a:defRPr sz="800">
                <a:solidFill>
                  <a:schemeClr val="tx1"/>
                </a:solidFill>
                <a:latin typeface="Arial" charset="0"/>
                <a:ea typeface="MS PGothic" pitchFamily="34" charset="-128"/>
              </a:defRPr>
            </a:lvl8pPr>
            <a:lvl9pPr marL="3886200" indent="-228600" eaLnBrk="0" fontAlgn="base" hangingPunct="0">
              <a:spcBef>
                <a:spcPct val="0"/>
              </a:spcBef>
              <a:spcAft>
                <a:spcPct val="0"/>
              </a:spcAft>
              <a:defRPr sz="800">
                <a:solidFill>
                  <a:schemeClr val="tx1"/>
                </a:solidFill>
                <a:latin typeface="Arial" charset="0"/>
                <a:ea typeface="MS PGothic" pitchFamily="34" charset="-128"/>
              </a:defRPr>
            </a:lvl9pPr>
          </a:lstStyle>
          <a:p>
            <a:pPr defTabSz="914400" eaLnBrk="1" hangingPunct="1">
              <a:lnSpc>
                <a:spcPct val="100000"/>
              </a:lnSpc>
              <a:buClrTx/>
              <a:buSzTx/>
              <a:buFontTx/>
              <a:buNone/>
              <a:defRPr/>
            </a:pPr>
            <a:r>
              <a:rPr lang="en-US" sz="1200" smtClean="0">
                <a:solidFill>
                  <a:srgbClr val="3B609B"/>
                </a:solidFill>
              </a:rPr>
              <a:t>™</a:t>
            </a:r>
          </a:p>
        </p:txBody>
      </p:sp>
      <p:sp>
        <p:nvSpPr>
          <p:cNvPr id="4099" name="Rectangle 3"/>
          <p:cNvSpPr>
            <a:spLocks noGrp="1" noChangeArrowheads="1"/>
          </p:cNvSpPr>
          <p:nvPr>
            <p:ph type="ctrTitle"/>
          </p:nvPr>
        </p:nvSpPr>
        <p:spPr>
          <a:xfrm>
            <a:off x="457200" y="3429000"/>
            <a:ext cx="8229600" cy="538609"/>
          </a:xfrm>
        </p:spPr>
        <p:txBody>
          <a:bodyPr>
            <a:spAutoFit/>
          </a:bodyPr>
          <a:lstStyle>
            <a:lvl1pPr algn="ctr">
              <a:lnSpc>
                <a:spcPts val="4200"/>
              </a:lnSpc>
              <a:defRPr sz="40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089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Picture 12" descr="NuvaRing_Global_Logo_white+bcgr_FPO.jpg"/>
          <p:cNvPicPr>
            <a:picLocks noChangeAspect="1"/>
          </p:cNvPicPr>
          <p:nvPr userDrawn="1"/>
        </p:nvPicPr>
        <p:blipFill>
          <a:blip r:embed="rId2" cstate="print">
            <a:clrChange>
              <a:clrFrom>
                <a:srgbClr val="517ABC"/>
              </a:clrFrom>
              <a:clrTo>
                <a:srgbClr val="517ABC">
                  <a:alpha val="0"/>
                </a:srgbClr>
              </a:clrTo>
            </a:clrChange>
            <a:extLst>
              <a:ext uri="{28A0092B-C50C-407E-A947-70E740481C1C}">
                <a14:useLocalDpi xmlns:a14="http://schemas.microsoft.com/office/drawing/2010/main" val="0"/>
              </a:ext>
            </a:extLst>
          </a:blip>
          <a:srcRect/>
          <a:stretch>
            <a:fillRect/>
          </a:stretch>
        </p:blipFill>
        <p:spPr bwMode="auto">
          <a:xfrm>
            <a:off x="19050" y="0"/>
            <a:ext cx="5953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12585"/>
            <a:ext cx="8229600" cy="882650"/>
          </a:xfr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722438"/>
            <a:ext cx="4018547" cy="928687"/>
          </a:xfrm>
        </p:spPr>
        <p:txBody>
          <a:bodyPr/>
          <a:lstStyle/>
          <a:p>
            <a:pPr lvl="0"/>
            <a:r>
              <a:rPr lang="en-US" dirty="0" smtClean="0"/>
              <a:t>Click to edit Master text styles</a:t>
            </a:r>
            <a:endParaRPr lang="en-US" dirty="0"/>
          </a:p>
        </p:txBody>
      </p:sp>
      <p:sp>
        <p:nvSpPr>
          <p:cNvPr id="7" name="Content Placeholder 6"/>
          <p:cNvSpPr>
            <a:spLocks noGrp="1"/>
          </p:cNvSpPr>
          <p:nvPr>
            <p:ph sz="quarter" idx="11"/>
          </p:nvPr>
        </p:nvSpPr>
        <p:spPr>
          <a:xfrm>
            <a:off x="4535488" y="1719263"/>
            <a:ext cx="4151312" cy="931862"/>
          </a:xfrm>
        </p:spPr>
        <p:txBody>
          <a:bodyPr/>
          <a:lstStyle/>
          <a:p>
            <a:pPr lvl="0"/>
            <a:r>
              <a:rPr lang="en-US" dirty="0" smtClean="0"/>
              <a:t>Click to edit Master text styles</a:t>
            </a:r>
            <a:endParaRPr lang="en-US" dirty="0"/>
          </a:p>
        </p:txBody>
      </p:sp>
      <p:sp>
        <p:nvSpPr>
          <p:cNvPr id="8" name="Content Placeholder 3"/>
          <p:cNvSpPr>
            <a:spLocks noGrp="1"/>
          </p:cNvSpPr>
          <p:nvPr>
            <p:ph sz="quarter" idx="12"/>
          </p:nvPr>
        </p:nvSpPr>
        <p:spPr>
          <a:xfrm>
            <a:off x="457200" y="2792286"/>
            <a:ext cx="4018547" cy="928687"/>
          </a:xfrm>
        </p:spPr>
        <p:txBody>
          <a:bodyPr/>
          <a:lstStyle>
            <a:lvl1pPr>
              <a:buFontTx/>
              <a:buNone/>
              <a:defRPr/>
            </a:lvl1pPr>
          </a:lstStyle>
          <a:p>
            <a:pPr lvl="0"/>
            <a:endParaRPr lang="en-US" dirty="0"/>
          </a:p>
        </p:txBody>
      </p:sp>
      <p:sp>
        <p:nvSpPr>
          <p:cNvPr id="9" name="Content Placeholder 6"/>
          <p:cNvSpPr>
            <a:spLocks noGrp="1"/>
          </p:cNvSpPr>
          <p:nvPr>
            <p:ph sz="quarter" idx="13"/>
          </p:nvPr>
        </p:nvSpPr>
        <p:spPr>
          <a:xfrm>
            <a:off x="4535488" y="2789111"/>
            <a:ext cx="4151312" cy="931862"/>
          </a:xfrm>
        </p:spPr>
        <p:txBody>
          <a:bodyPr/>
          <a:lstStyle>
            <a:lvl1pPr>
              <a:buFontTx/>
              <a:buNone/>
              <a:defRPr/>
            </a:lvl1pPr>
          </a:lstStyle>
          <a:p>
            <a:pPr lvl="0"/>
            <a:endParaRPr lang="en-US" dirty="0"/>
          </a:p>
        </p:txBody>
      </p:sp>
    </p:spTree>
    <p:extLst>
      <p:ext uri="{BB962C8B-B14F-4D97-AF65-F5344CB8AC3E}">
        <p14:creationId xmlns:p14="http://schemas.microsoft.com/office/powerpoint/2010/main" val="998903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TextBox 15"/>
          <p:cNvSpPr txBox="1">
            <a:spLocks noChangeArrowheads="1"/>
          </p:cNvSpPr>
          <p:nvPr userDrawn="1"/>
        </p:nvSpPr>
        <p:spPr bwMode="auto">
          <a:xfrm>
            <a:off x="6908800" y="57150"/>
            <a:ext cx="22209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ea typeface="MS PGothic" pitchFamily="34" charset="-128"/>
              </a:defRPr>
            </a:lvl1pPr>
            <a:lvl2pPr marL="742950" indent="-285750" eaLnBrk="0" hangingPunct="0">
              <a:defRPr sz="800">
                <a:solidFill>
                  <a:schemeClr val="tx1"/>
                </a:solidFill>
                <a:latin typeface="Arial" charset="0"/>
                <a:ea typeface="MS PGothic" pitchFamily="34" charset="-128"/>
              </a:defRPr>
            </a:lvl2pPr>
            <a:lvl3pPr marL="1143000" indent="-228600" eaLnBrk="0" hangingPunct="0">
              <a:defRPr sz="800">
                <a:solidFill>
                  <a:schemeClr val="tx1"/>
                </a:solidFill>
                <a:latin typeface="Arial" charset="0"/>
                <a:ea typeface="MS PGothic" pitchFamily="34" charset="-128"/>
              </a:defRPr>
            </a:lvl3pPr>
            <a:lvl4pPr marL="1600200" indent="-228600" eaLnBrk="0" hangingPunct="0">
              <a:defRPr sz="800">
                <a:solidFill>
                  <a:schemeClr val="tx1"/>
                </a:solidFill>
                <a:latin typeface="Arial" charset="0"/>
                <a:ea typeface="MS PGothic" pitchFamily="34" charset="-128"/>
              </a:defRPr>
            </a:lvl4pPr>
            <a:lvl5pPr marL="2057400" indent="-228600" eaLnBrk="0" hangingPunct="0">
              <a:defRPr sz="800">
                <a:solidFill>
                  <a:schemeClr val="tx1"/>
                </a:solidFill>
                <a:latin typeface="Arial" charset="0"/>
                <a:ea typeface="MS PGothic" pitchFamily="34" charset="-128"/>
              </a:defRPr>
            </a:lvl5pPr>
            <a:lvl6pPr marL="2514600" indent="-228600" eaLnBrk="0" fontAlgn="base" hangingPunct="0">
              <a:spcBef>
                <a:spcPct val="0"/>
              </a:spcBef>
              <a:spcAft>
                <a:spcPct val="0"/>
              </a:spcAft>
              <a:defRPr sz="800">
                <a:solidFill>
                  <a:schemeClr val="tx1"/>
                </a:solidFill>
                <a:latin typeface="Arial" charset="0"/>
                <a:ea typeface="MS PGothic" pitchFamily="34" charset="-128"/>
              </a:defRPr>
            </a:lvl6pPr>
            <a:lvl7pPr marL="2971800" indent="-228600" eaLnBrk="0" fontAlgn="base" hangingPunct="0">
              <a:spcBef>
                <a:spcPct val="0"/>
              </a:spcBef>
              <a:spcAft>
                <a:spcPct val="0"/>
              </a:spcAft>
              <a:defRPr sz="800">
                <a:solidFill>
                  <a:schemeClr val="tx1"/>
                </a:solidFill>
                <a:latin typeface="Arial" charset="0"/>
                <a:ea typeface="MS PGothic" pitchFamily="34" charset="-128"/>
              </a:defRPr>
            </a:lvl7pPr>
            <a:lvl8pPr marL="3429000" indent="-228600" eaLnBrk="0" fontAlgn="base" hangingPunct="0">
              <a:spcBef>
                <a:spcPct val="0"/>
              </a:spcBef>
              <a:spcAft>
                <a:spcPct val="0"/>
              </a:spcAft>
              <a:defRPr sz="800">
                <a:solidFill>
                  <a:schemeClr val="tx1"/>
                </a:solidFill>
                <a:latin typeface="Arial" charset="0"/>
                <a:ea typeface="MS PGothic" pitchFamily="34" charset="-128"/>
              </a:defRPr>
            </a:lvl8pPr>
            <a:lvl9pPr marL="3886200" indent="-228600" eaLnBrk="0" fontAlgn="base" hangingPunct="0">
              <a:spcBef>
                <a:spcPct val="0"/>
              </a:spcBef>
              <a:spcAft>
                <a:spcPct val="0"/>
              </a:spcAft>
              <a:defRPr sz="800">
                <a:solidFill>
                  <a:schemeClr val="tx1"/>
                </a:solidFill>
                <a:latin typeface="Arial" charset="0"/>
                <a:ea typeface="MS PGothic" pitchFamily="34" charset="-128"/>
              </a:defRPr>
            </a:lvl9pPr>
          </a:lstStyle>
          <a:p>
            <a:pPr defTabSz="914400" eaLnBrk="1" hangingPunct="1">
              <a:lnSpc>
                <a:spcPct val="100000"/>
              </a:lnSpc>
              <a:buClrTx/>
              <a:buSzTx/>
              <a:buFontTx/>
              <a:buNone/>
              <a:defRPr/>
            </a:pPr>
            <a:r>
              <a:rPr lang="en-US" sz="1200" b="1" i="1" smtClean="0">
                <a:solidFill>
                  <a:srgbClr val="FFFFFF"/>
                </a:solidFill>
                <a:cs typeface="+mn-cs"/>
              </a:rPr>
              <a:t>Draft: Not Approved for Use</a:t>
            </a:r>
          </a:p>
        </p:txBody>
      </p:sp>
      <p:pic>
        <p:nvPicPr>
          <p:cNvPr id="4" name="Picture 16" descr="NuvaRing_Global_Logo#54ADE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43088" y="1308100"/>
            <a:ext cx="548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7"/>
          <p:cNvSpPr>
            <a:spLocks noChangeArrowheads="1"/>
          </p:cNvSpPr>
          <p:nvPr userDrawn="1"/>
        </p:nvSpPr>
        <p:spPr bwMode="auto">
          <a:xfrm>
            <a:off x="5338763" y="1962150"/>
            <a:ext cx="166687" cy="195263"/>
          </a:xfrm>
          <a:prstGeom prst="rect">
            <a:avLst/>
          </a:prstGeom>
          <a:solidFill>
            <a:schemeClr val="bg1"/>
          </a:solidFill>
          <a:ln w="9525" algn="ctr">
            <a:solidFill>
              <a:schemeClr val="tx1"/>
            </a:solidFill>
            <a:round/>
            <a:headEnd/>
            <a:tailEnd/>
          </a:ln>
        </p:spPr>
        <p:txBody>
          <a:bodyPr/>
          <a:lstStyle/>
          <a:p>
            <a:pPr defTabSz="914400" eaLnBrk="0" hangingPunct="0">
              <a:lnSpc>
                <a:spcPct val="100000"/>
              </a:lnSpc>
              <a:buClrTx/>
              <a:buSzTx/>
              <a:buFontTx/>
              <a:buNone/>
            </a:pPr>
            <a:endParaRPr lang="sl-SI" sz="2400">
              <a:solidFill>
                <a:srgbClr val="FFFFFF"/>
              </a:solidFill>
              <a:latin typeface="Lucida Grande" pitchFamily="96" charset="0"/>
            </a:endParaRPr>
          </a:p>
        </p:txBody>
      </p:sp>
      <p:sp>
        <p:nvSpPr>
          <p:cNvPr id="6" name="TextBox 18"/>
          <p:cNvSpPr txBox="1">
            <a:spLocks noChangeArrowheads="1"/>
          </p:cNvSpPr>
          <p:nvPr userDrawn="1"/>
        </p:nvSpPr>
        <p:spPr bwMode="auto">
          <a:xfrm>
            <a:off x="5248275" y="1914525"/>
            <a:ext cx="338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ea typeface="MS PGothic" pitchFamily="34" charset="-128"/>
              </a:defRPr>
            </a:lvl1pPr>
            <a:lvl2pPr marL="742950" indent="-285750" eaLnBrk="0" hangingPunct="0">
              <a:defRPr sz="800">
                <a:solidFill>
                  <a:schemeClr val="tx1"/>
                </a:solidFill>
                <a:latin typeface="Arial" charset="0"/>
                <a:ea typeface="MS PGothic" pitchFamily="34" charset="-128"/>
              </a:defRPr>
            </a:lvl2pPr>
            <a:lvl3pPr marL="1143000" indent="-228600" eaLnBrk="0" hangingPunct="0">
              <a:defRPr sz="800">
                <a:solidFill>
                  <a:schemeClr val="tx1"/>
                </a:solidFill>
                <a:latin typeface="Arial" charset="0"/>
                <a:ea typeface="MS PGothic" pitchFamily="34" charset="-128"/>
              </a:defRPr>
            </a:lvl3pPr>
            <a:lvl4pPr marL="1600200" indent="-228600" eaLnBrk="0" hangingPunct="0">
              <a:defRPr sz="800">
                <a:solidFill>
                  <a:schemeClr val="tx1"/>
                </a:solidFill>
                <a:latin typeface="Arial" charset="0"/>
                <a:ea typeface="MS PGothic" pitchFamily="34" charset="-128"/>
              </a:defRPr>
            </a:lvl4pPr>
            <a:lvl5pPr marL="2057400" indent="-228600" eaLnBrk="0" hangingPunct="0">
              <a:defRPr sz="800">
                <a:solidFill>
                  <a:schemeClr val="tx1"/>
                </a:solidFill>
                <a:latin typeface="Arial" charset="0"/>
                <a:ea typeface="MS PGothic" pitchFamily="34" charset="-128"/>
              </a:defRPr>
            </a:lvl5pPr>
            <a:lvl6pPr marL="2514600" indent="-228600" eaLnBrk="0" fontAlgn="base" hangingPunct="0">
              <a:spcBef>
                <a:spcPct val="0"/>
              </a:spcBef>
              <a:spcAft>
                <a:spcPct val="0"/>
              </a:spcAft>
              <a:defRPr sz="800">
                <a:solidFill>
                  <a:schemeClr val="tx1"/>
                </a:solidFill>
                <a:latin typeface="Arial" charset="0"/>
                <a:ea typeface="MS PGothic" pitchFamily="34" charset="-128"/>
              </a:defRPr>
            </a:lvl6pPr>
            <a:lvl7pPr marL="2971800" indent="-228600" eaLnBrk="0" fontAlgn="base" hangingPunct="0">
              <a:spcBef>
                <a:spcPct val="0"/>
              </a:spcBef>
              <a:spcAft>
                <a:spcPct val="0"/>
              </a:spcAft>
              <a:defRPr sz="800">
                <a:solidFill>
                  <a:schemeClr val="tx1"/>
                </a:solidFill>
                <a:latin typeface="Arial" charset="0"/>
                <a:ea typeface="MS PGothic" pitchFamily="34" charset="-128"/>
              </a:defRPr>
            </a:lvl7pPr>
            <a:lvl8pPr marL="3429000" indent="-228600" eaLnBrk="0" fontAlgn="base" hangingPunct="0">
              <a:spcBef>
                <a:spcPct val="0"/>
              </a:spcBef>
              <a:spcAft>
                <a:spcPct val="0"/>
              </a:spcAft>
              <a:defRPr sz="800">
                <a:solidFill>
                  <a:schemeClr val="tx1"/>
                </a:solidFill>
                <a:latin typeface="Arial" charset="0"/>
                <a:ea typeface="MS PGothic" pitchFamily="34" charset="-128"/>
              </a:defRPr>
            </a:lvl8pPr>
            <a:lvl9pPr marL="3886200" indent="-228600" eaLnBrk="0" fontAlgn="base" hangingPunct="0">
              <a:spcBef>
                <a:spcPct val="0"/>
              </a:spcBef>
              <a:spcAft>
                <a:spcPct val="0"/>
              </a:spcAft>
              <a:defRPr sz="800">
                <a:solidFill>
                  <a:schemeClr val="tx1"/>
                </a:solidFill>
                <a:latin typeface="Arial" charset="0"/>
                <a:ea typeface="MS PGothic" pitchFamily="34" charset="-128"/>
              </a:defRPr>
            </a:lvl9pPr>
          </a:lstStyle>
          <a:p>
            <a:pPr defTabSz="914400" eaLnBrk="1" hangingPunct="1">
              <a:lnSpc>
                <a:spcPct val="100000"/>
              </a:lnSpc>
              <a:buClrTx/>
              <a:buSzTx/>
              <a:buFontTx/>
              <a:buNone/>
              <a:defRPr/>
            </a:pPr>
            <a:r>
              <a:rPr lang="en-US" sz="1200" smtClean="0">
                <a:solidFill>
                  <a:srgbClr val="3B609B"/>
                </a:solidFill>
              </a:rPr>
              <a:t>™</a:t>
            </a:r>
          </a:p>
        </p:txBody>
      </p:sp>
      <p:sp>
        <p:nvSpPr>
          <p:cNvPr id="4099" name="Rectangle 3"/>
          <p:cNvSpPr>
            <a:spLocks noGrp="1" noChangeArrowheads="1"/>
          </p:cNvSpPr>
          <p:nvPr>
            <p:ph type="ctrTitle"/>
          </p:nvPr>
        </p:nvSpPr>
        <p:spPr>
          <a:xfrm>
            <a:off x="457200" y="3429000"/>
            <a:ext cx="8229600" cy="538609"/>
          </a:xfrm>
        </p:spPr>
        <p:txBody>
          <a:bodyPr>
            <a:spAutoFit/>
          </a:bodyPr>
          <a:lstStyle>
            <a:lvl1pPr algn="ctr">
              <a:lnSpc>
                <a:spcPts val="4200"/>
              </a:lnSpc>
              <a:defRPr sz="40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52569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12" descr="NuvaRing_Global_Logo_white+bcgr_FPO.jpg"/>
          <p:cNvPicPr>
            <a:picLocks noChangeAspect="1"/>
          </p:cNvPicPr>
          <p:nvPr userDrawn="1"/>
        </p:nvPicPr>
        <p:blipFill>
          <a:blip r:embed="rId2" cstate="print">
            <a:clrChange>
              <a:clrFrom>
                <a:srgbClr val="517ABC"/>
              </a:clrFrom>
              <a:clrTo>
                <a:srgbClr val="517ABC">
                  <a:alpha val="0"/>
                </a:srgbClr>
              </a:clrTo>
            </a:clrChange>
            <a:extLst>
              <a:ext uri="{28A0092B-C50C-407E-A947-70E740481C1C}">
                <a14:useLocalDpi xmlns:a14="http://schemas.microsoft.com/office/drawing/2010/main" val="0"/>
              </a:ext>
            </a:extLst>
          </a:blip>
          <a:srcRect/>
          <a:stretch>
            <a:fillRect/>
          </a:stretch>
        </p:blipFill>
        <p:spPr bwMode="auto">
          <a:xfrm>
            <a:off x="19050" y="0"/>
            <a:ext cx="5953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12585"/>
            <a:ext cx="8229600" cy="882650"/>
          </a:xfr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539558"/>
            <a:ext cx="4018547" cy="4168775"/>
          </a:xfrm>
        </p:spPr>
        <p:txBody>
          <a:bodyPr/>
          <a:lstStyle>
            <a:lvl1pPr>
              <a:defRPr sz="2200"/>
            </a:lvl1pPr>
            <a:lvl2pPr>
              <a:spcBef>
                <a:spcPts val="0"/>
              </a:spcBef>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9915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12" descr="NuvaRing_Global_Logo_white+bcgr_FPO.jpg"/>
          <p:cNvPicPr>
            <a:picLocks noChangeAspect="1"/>
          </p:cNvPicPr>
          <p:nvPr userDrawn="1"/>
        </p:nvPicPr>
        <p:blipFill>
          <a:blip r:embed="rId2" cstate="print">
            <a:clrChange>
              <a:clrFrom>
                <a:srgbClr val="517ABC"/>
              </a:clrFrom>
              <a:clrTo>
                <a:srgbClr val="517ABC">
                  <a:alpha val="0"/>
                </a:srgbClr>
              </a:clrTo>
            </a:clrChange>
            <a:extLst>
              <a:ext uri="{28A0092B-C50C-407E-A947-70E740481C1C}">
                <a14:useLocalDpi xmlns:a14="http://schemas.microsoft.com/office/drawing/2010/main" val="0"/>
              </a:ext>
            </a:extLst>
          </a:blip>
          <a:srcRect/>
          <a:stretch>
            <a:fillRect/>
          </a:stretch>
        </p:blipFill>
        <p:spPr bwMode="auto">
          <a:xfrm>
            <a:off x="19050" y="0"/>
            <a:ext cx="5953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12585"/>
            <a:ext cx="8229600" cy="882650"/>
          </a:xfr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722438"/>
            <a:ext cx="4018547" cy="928687"/>
          </a:xfrm>
        </p:spPr>
        <p:txBody>
          <a:bodyPr/>
          <a:lstStyle/>
          <a:p>
            <a:pPr lvl="0"/>
            <a:r>
              <a:rPr lang="en-US" dirty="0" smtClean="0"/>
              <a:t>Click to edit Master text styles</a:t>
            </a:r>
            <a:endParaRPr lang="en-US" dirty="0"/>
          </a:p>
        </p:txBody>
      </p:sp>
      <p:sp>
        <p:nvSpPr>
          <p:cNvPr id="7" name="Content Placeholder 6"/>
          <p:cNvSpPr>
            <a:spLocks noGrp="1"/>
          </p:cNvSpPr>
          <p:nvPr>
            <p:ph sz="quarter" idx="11"/>
          </p:nvPr>
        </p:nvSpPr>
        <p:spPr>
          <a:xfrm>
            <a:off x="4535488" y="1719263"/>
            <a:ext cx="4151312" cy="931862"/>
          </a:xfrm>
        </p:spPr>
        <p:txBody>
          <a:bodyPr/>
          <a:lstStyle/>
          <a:p>
            <a:pPr lvl="0"/>
            <a:r>
              <a:rPr lang="en-US" dirty="0" smtClean="0"/>
              <a:t>Click to edit Master text styles</a:t>
            </a:r>
            <a:endParaRPr lang="en-US" dirty="0"/>
          </a:p>
        </p:txBody>
      </p:sp>
      <p:sp>
        <p:nvSpPr>
          <p:cNvPr id="8" name="Content Placeholder 3"/>
          <p:cNvSpPr>
            <a:spLocks noGrp="1"/>
          </p:cNvSpPr>
          <p:nvPr>
            <p:ph sz="quarter" idx="12"/>
          </p:nvPr>
        </p:nvSpPr>
        <p:spPr>
          <a:xfrm>
            <a:off x="457200" y="2792286"/>
            <a:ext cx="4018547" cy="928687"/>
          </a:xfrm>
        </p:spPr>
        <p:txBody>
          <a:bodyPr/>
          <a:lstStyle>
            <a:lvl1pPr>
              <a:buFontTx/>
              <a:buNone/>
              <a:defRPr/>
            </a:lvl1pPr>
          </a:lstStyle>
          <a:p>
            <a:pPr lvl="0"/>
            <a:endParaRPr lang="en-US" dirty="0"/>
          </a:p>
        </p:txBody>
      </p:sp>
      <p:sp>
        <p:nvSpPr>
          <p:cNvPr id="9" name="Content Placeholder 6"/>
          <p:cNvSpPr>
            <a:spLocks noGrp="1"/>
          </p:cNvSpPr>
          <p:nvPr>
            <p:ph sz="quarter" idx="13"/>
          </p:nvPr>
        </p:nvSpPr>
        <p:spPr>
          <a:xfrm>
            <a:off x="4535488" y="2789111"/>
            <a:ext cx="4151312" cy="931862"/>
          </a:xfrm>
        </p:spPr>
        <p:txBody>
          <a:bodyPr/>
          <a:lstStyle>
            <a:lvl1pPr>
              <a:buFontTx/>
              <a:buNone/>
              <a:defRPr/>
            </a:lvl1pPr>
          </a:lstStyle>
          <a:p>
            <a:pPr lvl="0"/>
            <a:endParaRPr lang="en-US" dirty="0"/>
          </a:p>
        </p:txBody>
      </p:sp>
    </p:spTree>
    <p:extLst>
      <p:ext uri="{BB962C8B-B14F-4D97-AF65-F5344CB8AC3E}">
        <p14:creationId xmlns:p14="http://schemas.microsoft.com/office/powerpoint/2010/main" val="2326938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TextBox 15"/>
          <p:cNvSpPr txBox="1">
            <a:spLocks noChangeArrowheads="1"/>
          </p:cNvSpPr>
          <p:nvPr userDrawn="1"/>
        </p:nvSpPr>
        <p:spPr bwMode="auto">
          <a:xfrm>
            <a:off x="6908800" y="57150"/>
            <a:ext cx="22209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ea typeface="MS PGothic" pitchFamily="34" charset="-128"/>
              </a:defRPr>
            </a:lvl1pPr>
            <a:lvl2pPr marL="742950" indent="-285750" eaLnBrk="0" hangingPunct="0">
              <a:defRPr sz="800">
                <a:solidFill>
                  <a:schemeClr val="tx1"/>
                </a:solidFill>
                <a:latin typeface="Arial" charset="0"/>
                <a:ea typeface="MS PGothic" pitchFamily="34" charset="-128"/>
              </a:defRPr>
            </a:lvl2pPr>
            <a:lvl3pPr marL="1143000" indent="-228600" eaLnBrk="0" hangingPunct="0">
              <a:defRPr sz="800">
                <a:solidFill>
                  <a:schemeClr val="tx1"/>
                </a:solidFill>
                <a:latin typeface="Arial" charset="0"/>
                <a:ea typeface="MS PGothic" pitchFamily="34" charset="-128"/>
              </a:defRPr>
            </a:lvl3pPr>
            <a:lvl4pPr marL="1600200" indent="-228600" eaLnBrk="0" hangingPunct="0">
              <a:defRPr sz="800">
                <a:solidFill>
                  <a:schemeClr val="tx1"/>
                </a:solidFill>
                <a:latin typeface="Arial" charset="0"/>
                <a:ea typeface="MS PGothic" pitchFamily="34" charset="-128"/>
              </a:defRPr>
            </a:lvl4pPr>
            <a:lvl5pPr marL="2057400" indent="-228600" eaLnBrk="0" hangingPunct="0">
              <a:defRPr sz="800">
                <a:solidFill>
                  <a:schemeClr val="tx1"/>
                </a:solidFill>
                <a:latin typeface="Arial" charset="0"/>
                <a:ea typeface="MS PGothic" pitchFamily="34" charset="-128"/>
              </a:defRPr>
            </a:lvl5pPr>
            <a:lvl6pPr marL="2514600" indent="-228600" eaLnBrk="0" fontAlgn="base" hangingPunct="0">
              <a:spcBef>
                <a:spcPct val="0"/>
              </a:spcBef>
              <a:spcAft>
                <a:spcPct val="0"/>
              </a:spcAft>
              <a:defRPr sz="800">
                <a:solidFill>
                  <a:schemeClr val="tx1"/>
                </a:solidFill>
                <a:latin typeface="Arial" charset="0"/>
                <a:ea typeface="MS PGothic" pitchFamily="34" charset="-128"/>
              </a:defRPr>
            </a:lvl6pPr>
            <a:lvl7pPr marL="2971800" indent="-228600" eaLnBrk="0" fontAlgn="base" hangingPunct="0">
              <a:spcBef>
                <a:spcPct val="0"/>
              </a:spcBef>
              <a:spcAft>
                <a:spcPct val="0"/>
              </a:spcAft>
              <a:defRPr sz="800">
                <a:solidFill>
                  <a:schemeClr val="tx1"/>
                </a:solidFill>
                <a:latin typeface="Arial" charset="0"/>
                <a:ea typeface="MS PGothic" pitchFamily="34" charset="-128"/>
              </a:defRPr>
            </a:lvl7pPr>
            <a:lvl8pPr marL="3429000" indent="-228600" eaLnBrk="0" fontAlgn="base" hangingPunct="0">
              <a:spcBef>
                <a:spcPct val="0"/>
              </a:spcBef>
              <a:spcAft>
                <a:spcPct val="0"/>
              </a:spcAft>
              <a:defRPr sz="800">
                <a:solidFill>
                  <a:schemeClr val="tx1"/>
                </a:solidFill>
                <a:latin typeface="Arial" charset="0"/>
                <a:ea typeface="MS PGothic" pitchFamily="34" charset="-128"/>
              </a:defRPr>
            </a:lvl8pPr>
            <a:lvl9pPr marL="3886200" indent="-228600" eaLnBrk="0" fontAlgn="base" hangingPunct="0">
              <a:spcBef>
                <a:spcPct val="0"/>
              </a:spcBef>
              <a:spcAft>
                <a:spcPct val="0"/>
              </a:spcAft>
              <a:defRPr sz="800">
                <a:solidFill>
                  <a:schemeClr val="tx1"/>
                </a:solidFill>
                <a:latin typeface="Arial" charset="0"/>
                <a:ea typeface="MS PGothic" pitchFamily="34" charset="-128"/>
              </a:defRPr>
            </a:lvl9pPr>
          </a:lstStyle>
          <a:p>
            <a:pPr defTabSz="914400" eaLnBrk="1" hangingPunct="1">
              <a:lnSpc>
                <a:spcPct val="100000"/>
              </a:lnSpc>
              <a:buClrTx/>
              <a:buSzTx/>
              <a:buFontTx/>
              <a:buNone/>
              <a:defRPr/>
            </a:pPr>
            <a:r>
              <a:rPr lang="en-US" sz="1200" b="1" i="1" smtClean="0">
                <a:solidFill>
                  <a:srgbClr val="FFFFFF"/>
                </a:solidFill>
                <a:cs typeface="+mn-cs"/>
              </a:rPr>
              <a:t>Draft: Not Approved for Use</a:t>
            </a:r>
          </a:p>
        </p:txBody>
      </p:sp>
      <p:pic>
        <p:nvPicPr>
          <p:cNvPr id="4" name="Picture 16" descr="NuvaRing_Global_Logo#54ADE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43088" y="1308100"/>
            <a:ext cx="548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7"/>
          <p:cNvSpPr>
            <a:spLocks noChangeArrowheads="1"/>
          </p:cNvSpPr>
          <p:nvPr userDrawn="1"/>
        </p:nvSpPr>
        <p:spPr bwMode="auto">
          <a:xfrm>
            <a:off x="5338763" y="1962150"/>
            <a:ext cx="166687" cy="195263"/>
          </a:xfrm>
          <a:prstGeom prst="rect">
            <a:avLst/>
          </a:prstGeom>
          <a:solidFill>
            <a:schemeClr val="bg1"/>
          </a:solidFill>
          <a:ln w="9525" algn="ctr">
            <a:solidFill>
              <a:schemeClr val="tx1"/>
            </a:solidFill>
            <a:round/>
            <a:headEnd/>
            <a:tailEnd/>
          </a:ln>
        </p:spPr>
        <p:txBody>
          <a:bodyPr/>
          <a:lstStyle/>
          <a:p>
            <a:pPr defTabSz="914400" eaLnBrk="0" hangingPunct="0">
              <a:lnSpc>
                <a:spcPct val="100000"/>
              </a:lnSpc>
              <a:buClrTx/>
              <a:buSzTx/>
              <a:buFontTx/>
              <a:buNone/>
            </a:pPr>
            <a:endParaRPr lang="sl-SI" sz="2400">
              <a:solidFill>
                <a:srgbClr val="FFFFFF"/>
              </a:solidFill>
              <a:latin typeface="Lucida Grande" pitchFamily="96" charset="0"/>
            </a:endParaRPr>
          </a:p>
        </p:txBody>
      </p:sp>
      <p:sp>
        <p:nvSpPr>
          <p:cNvPr id="6" name="TextBox 18"/>
          <p:cNvSpPr txBox="1">
            <a:spLocks noChangeArrowheads="1"/>
          </p:cNvSpPr>
          <p:nvPr userDrawn="1"/>
        </p:nvSpPr>
        <p:spPr bwMode="auto">
          <a:xfrm>
            <a:off x="5248275" y="1914525"/>
            <a:ext cx="338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ea typeface="MS PGothic" pitchFamily="34" charset="-128"/>
              </a:defRPr>
            </a:lvl1pPr>
            <a:lvl2pPr marL="742950" indent="-285750" eaLnBrk="0" hangingPunct="0">
              <a:defRPr sz="800">
                <a:solidFill>
                  <a:schemeClr val="tx1"/>
                </a:solidFill>
                <a:latin typeface="Arial" charset="0"/>
                <a:ea typeface="MS PGothic" pitchFamily="34" charset="-128"/>
              </a:defRPr>
            </a:lvl2pPr>
            <a:lvl3pPr marL="1143000" indent="-228600" eaLnBrk="0" hangingPunct="0">
              <a:defRPr sz="800">
                <a:solidFill>
                  <a:schemeClr val="tx1"/>
                </a:solidFill>
                <a:latin typeface="Arial" charset="0"/>
                <a:ea typeface="MS PGothic" pitchFamily="34" charset="-128"/>
              </a:defRPr>
            </a:lvl3pPr>
            <a:lvl4pPr marL="1600200" indent="-228600" eaLnBrk="0" hangingPunct="0">
              <a:defRPr sz="800">
                <a:solidFill>
                  <a:schemeClr val="tx1"/>
                </a:solidFill>
                <a:latin typeface="Arial" charset="0"/>
                <a:ea typeface="MS PGothic" pitchFamily="34" charset="-128"/>
              </a:defRPr>
            </a:lvl4pPr>
            <a:lvl5pPr marL="2057400" indent="-228600" eaLnBrk="0" hangingPunct="0">
              <a:defRPr sz="800">
                <a:solidFill>
                  <a:schemeClr val="tx1"/>
                </a:solidFill>
                <a:latin typeface="Arial" charset="0"/>
                <a:ea typeface="MS PGothic" pitchFamily="34" charset="-128"/>
              </a:defRPr>
            </a:lvl5pPr>
            <a:lvl6pPr marL="2514600" indent="-228600" eaLnBrk="0" fontAlgn="base" hangingPunct="0">
              <a:spcBef>
                <a:spcPct val="0"/>
              </a:spcBef>
              <a:spcAft>
                <a:spcPct val="0"/>
              </a:spcAft>
              <a:defRPr sz="800">
                <a:solidFill>
                  <a:schemeClr val="tx1"/>
                </a:solidFill>
                <a:latin typeface="Arial" charset="0"/>
                <a:ea typeface="MS PGothic" pitchFamily="34" charset="-128"/>
              </a:defRPr>
            </a:lvl6pPr>
            <a:lvl7pPr marL="2971800" indent="-228600" eaLnBrk="0" fontAlgn="base" hangingPunct="0">
              <a:spcBef>
                <a:spcPct val="0"/>
              </a:spcBef>
              <a:spcAft>
                <a:spcPct val="0"/>
              </a:spcAft>
              <a:defRPr sz="800">
                <a:solidFill>
                  <a:schemeClr val="tx1"/>
                </a:solidFill>
                <a:latin typeface="Arial" charset="0"/>
                <a:ea typeface="MS PGothic" pitchFamily="34" charset="-128"/>
              </a:defRPr>
            </a:lvl7pPr>
            <a:lvl8pPr marL="3429000" indent="-228600" eaLnBrk="0" fontAlgn="base" hangingPunct="0">
              <a:spcBef>
                <a:spcPct val="0"/>
              </a:spcBef>
              <a:spcAft>
                <a:spcPct val="0"/>
              </a:spcAft>
              <a:defRPr sz="800">
                <a:solidFill>
                  <a:schemeClr val="tx1"/>
                </a:solidFill>
                <a:latin typeface="Arial" charset="0"/>
                <a:ea typeface="MS PGothic" pitchFamily="34" charset="-128"/>
              </a:defRPr>
            </a:lvl8pPr>
            <a:lvl9pPr marL="3886200" indent="-228600" eaLnBrk="0" fontAlgn="base" hangingPunct="0">
              <a:spcBef>
                <a:spcPct val="0"/>
              </a:spcBef>
              <a:spcAft>
                <a:spcPct val="0"/>
              </a:spcAft>
              <a:defRPr sz="800">
                <a:solidFill>
                  <a:schemeClr val="tx1"/>
                </a:solidFill>
                <a:latin typeface="Arial" charset="0"/>
                <a:ea typeface="MS PGothic" pitchFamily="34" charset="-128"/>
              </a:defRPr>
            </a:lvl9pPr>
          </a:lstStyle>
          <a:p>
            <a:pPr defTabSz="914400" eaLnBrk="1" hangingPunct="1">
              <a:lnSpc>
                <a:spcPct val="100000"/>
              </a:lnSpc>
              <a:buClrTx/>
              <a:buSzTx/>
              <a:buFontTx/>
              <a:buNone/>
              <a:defRPr/>
            </a:pPr>
            <a:r>
              <a:rPr lang="en-US" sz="1200" smtClean="0">
                <a:solidFill>
                  <a:srgbClr val="3B609B"/>
                </a:solidFill>
              </a:rPr>
              <a:t>™</a:t>
            </a:r>
          </a:p>
        </p:txBody>
      </p:sp>
      <p:sp>
        <p:nvSpPr>
          <p:cNvPr id="4099" name="Rectangle 3"/>
          <p:cNvSpPr>
            <a:spLocks noGrp="1" noChangeArrowheads="1"/>
          </p:cNvSpPr>
          <p:nvPr>
            <p:ph type="ctrTitle"/>
          </p:nvPr>
        </p:nvSpPr>
        <p:spPr>
          <a:xfrm>
            <a:off x="457200" y="3429000"/>
            <a:ext cx="8229600" cy="538609"/>
          </a:xfrm>
        </p:spPr>
        <p:txBody>
          <a:bodyPr>
            <a:spAutoFit/>
          </a:bodyPr>
          <a:lstStyle>
            <a:lvl1pPr algn="ctr">
              <a:lnSpc>
                <a:spcPts val="4200"/>
              </a:lnSpc>
              <a:defRPr sz="40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4149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Box 15"/>
          <p:cNvSpPr txBox="1">
            <a:spLocks noChangeArrowheads="1"/>
          </p:cNvSpPr>
          <p:nvPr userDrawn="1"/>
        </p:nvSpPr>
        <p:spPr bwMode="auto">
          <a:xfrm>
            <a:off x="6908800" y="57150"/>
            <a:ext cx="22209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ea typeface="MS PGothic" pitchFamily="34" charset="-128"/>
              </a:defRPr>
            </a:lvl1pPr>
            <a:lvl2pPr marL="742950" indent="-285750" eaLnBrk="0" hangingPunct="0">
              <a:defRPr sz="800">
                <a:solidFill>
                  <a:schemeClr val="tx1"/>
                </a:solidFill>
                <a:latin typeface="Arial" charset="0"/>
                <a:ea typeface="MS PGothic" pitchFamily="34" charset="-128"/>
              </a:defRPr>
            </a:lvl2pPr>
            <a:lvl3pPr marL="1143000" indent="-228600" eaLnBrk="0" hangingPunct="0">
              <a:defRPr sz="800">
                <a:solidFill>
                  <a:schemeClr val="tx1"/>
                </a:solidFill>
                <a:latin typeface="Arial" charset="0"/>
                <a:ea typeface="MS PGothic" pitchFamily="34" charset="-128"/>
              </a:defRPr>
            </a:lvl3pPr>
            <a:lvl4pPr marL="1600200" indent="-228600" eaLnBrk="0" hangingPunct="0">
              <a:defRPr sz="800">
                <a:solidFill>
                  <a:schemeClr val="tx1"/>
                </a:solidFill>
                <a:latin typeface="Arial" charset="0"/>
                <a:ea typeface="MS PGothic" pitchFamily="34" charset="-128"/>
              </a:defRPr>
            </a:lvl4pPr>
            <a:lvl5pPr marL="2057400" indent="-228600" eaLnBrk="0" hangingPunct="0">
              <a:defRPr sz="800">
                <a:solidFill>
                  <a:schemeClr val="tx1"/>
                </a:solidFill>
                <a:latin typeface="Arial" charset="0"/>
                <a:ea typeface="MS PGothic" pitchFamily="34" charset="-128"/>
              </a:defRPr>
            </a:lvl5pPr>
            <a:lvl6pPr marL="2514600" indent="-228600" eaLnBrk="0" fontAlgn="base" hangingPunct="0">
              <a:spcBef>
                <a:spcPct val="0"/>
              </a:spcBef>
              <a:spcAft>
                <a:spcPct val="0"/>
              </a:spcAft>
              <a:defRPr sz="800">
                <a:solidFill>
                  <a:schemeClr val="tx1"/>
                </a:solidFill>
                <a:latin typeface="Arial" charset="0"/>
                <a:ea typeface="MS PGothic" pitchFamily="34" charset="-128"/>
              </a:defRPr>
            </a:lvl6pPr>
            <a:lvl7pPr marL="2971800" indent="-228600" eaLnBrk="0" fontAlgn="base" hangingPunct="0">
              <a:spcBef>
                <a:spcPct val="0"/>
              </a:spcBef>
              <a:spcAft>
                <a:spcPct val="0"/>
              </a:spcAft>
              <a:defRPr sz="800">
                <a:solidFill>
                  <a:schemeClr val="tx1"/>
                </a:solidFill>
                <a:latin typeface="Arial" charset="0"/>
                <a:ea typeface="MS PGothic" pitchFamily="34" charset="-128"/>
              </a:defRPr>
            </a:lvl7pPr>
            <a:lvl8pPr marL="3429000" indent="-228600" eaLnBrk="0" fontAlgn="base" hangingPunct="0">
              <a:spcBef>
                <a:spcPct val="0"/>
              </a:spcBef>
              <a:spcAft>
                <a:spcPct val="0"/>
              </a:spcAft>
              <a:defRPr sz="800">
                <a:solidFill>
                  <a:schemeClr val="tx1"/>
                </a:solidFill>
                <a:latin typeface="Arial" charset="0"/>
                <a:ea typeface="MS PGothic" pitchFamily="34" charset="-128"/>
              </a:defRPr>
            </a:lvl8pPr>
            <a:lvl9pPr marL="3886200" indent="-228600" eaLnBrk="0" fontAlgn="base" hangingPunct="0">
              <a:spcBef>
                <a:spcPct val="0"/>
              </a:spcBef>
              <a:spcAft>
                <a:spcPct val="0"/>
              </a:spcAft>
              <a:defRPr sz="800">
                <a:solidFill>
                  <a:schemeClr val="tx1"/>
                </a:solidFill>
                <a:latin typeface="Arial" charset="0"/>
                <a:ea typeface="MS PGothic" pitchFamily="34" charset="-128"/>
              </a:defRPr>
            </a:lvl9pPr>
          </a:lstStyle>
          <a:p>
            <a:pPr defTabSz="914400" eaLnBrk="1" hangingPunct="1">
              <a:lnSpc>
                <a:spcPct val="100000"/>
              </a:lnSpc>
              <a:buClrTx/>
              <a:buSzTx/>
              <a:buFontTx/>
              <a:buNone/>
              <a:defRPr/>
            </a:pPr>
            <a:r>
              <a:rPr lang="en-US" sz="1200" b="1" i="1" smtClean="0">
                <a:solidFill>
                  <a:srgbClr val="FFFFFF"/>
                </a:solidFill>
                <a:cs typeface="+mn-cs"/>
              </a:rPr>
              <a:t>Draft: Not Approved for Use</a:t>
            </a:r>
          </a:p>
        </p:txBody>
      </p:sp>
      <p:pic>
        <p:nvPicPr>
          <p:cNvPr id="4" name="Picture 16" descr="NuvaRing_Global_Logo#54ADE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43088" y="1308100"/>
            <a:ext cx="548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7"/>
          <p:cNvSpPr>
            <a:spLocks noChangeArrowheads="1"/>
          </p:cNvSpPr>
          <p:nvPr userDrawn="1"/>
        </p:nvSpPr>
        <p:spPr bwMode="auto">
          <a:xfrm>
            <a:off x="5338763" y="1962150"/>
            <a:ext cx="166687" cy="195263"/>
          </a:xfrm>
          <a:prstGeom prst="rect">
            <a:avLst/>
          </a:prstGeom>
          <a:solidFill>
            <a:schemeClr val="bg1"/>
          </a:solidFill>
          <a:ln w="9525" algn="ctr">
            <a:solidFill>
              <a:schemeClr val="tx1"/>
            </a:solidFill>
            <a:round/>
            <a:headEnd/>
            <a:tailEnd/>
          </a:ln>
        </p:spPr>
        <p:txBody>
          <a:bodyPr/>
          <a:lstStyle/>
          <a:p>
            <a:pPr defTabSz="914400" eaLnBrk="0" hangingPunct="0">
              <a:lnSpc>
                <a:spcPct val="100000"/>
              </a:lnSpc>
              <a:buClrTx/>
              <a:buSzTx/>
              <a:buFontTx/>
              <a:buNone/>
            </a:pPr>
            <a:endParaRPr lang="sl-SI" sz="2400">
              <a:solidFill>
                <a:srgbClr val="FFFFFF"/>
              </a:solidFill>
              <a:latin typeface="Lucida Grande" pitchFamily="96" charset="0"/>
            </a:endParaRPr>
          </a:p>
        </p:txBody>
      </p:sp>
      <p:sp>
        <p:nvSpPr>
          <p:cNvPr id="6" name="TextBox 18"/>
          <p:cNvSpPr txBox="1">
            <a:spLocks noChangeArrowheads="1"/>
          </p:cNvSpPr>
          <p:nvPr userDrawn="1"/>
        </p:nvSpPr>
        <p:spPr bwMode="auto">
          <a:xfrm>
            <a:off x="5248275" y="1914525"/>
            <a:ext cx="338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ea typeface="MS PGothic" pitchFamily="34" charset="-128"/>
              </a:defRPr>
            </a:lvl1pPr>
            <a:lvl2pPr marL="742950" indent="-285750" eaLnBrk="0" hangingPunct="0">
              <a:defRPr sz="800">
                <a:solidFill>
                  <a:schemeClr val="tx1"/>
                </a:solidFill>
                <a:latin typeface="Arial" charset="0"/>
                <a:ea typeface="MS PGothic" pitchFamily="34" charset="-128"/>
              </a:defRPr>
            </a:lvl2pPr>
            <a:lvl3pPr marL="1143000" indent="-228600" eaLnBrk="0" hangingPunct="0">
              <a:defRPr sz="800">
                <a:solidFill>
                  <a:schemeClr val="tx1"/>
                </a:solidFill>
                <a:latin typeface="Arial" charset="0"/>
                <a:ea typeface="MS PGothic" pitchFamily="34" charset="-128"/>
              </a:defRPr>
            </a:lvl3pPr>
            <a:lvl4pPr marL="1600200" indent="-228600" eaLnBrk="0" hangingPunct="0">
              <a:defRPr sz="800">
                <a:solidFill>
                  <a:schemeClr val="tx1"/>
                </a:solidFill>
                <a:latin typeface="Arial" charset="0"/>
                <a:ea typeface="MS PGothic" pitchFamily="34" charset="-128"/>
              </a:defRPr>
            </a:lvl4pPr>
            <a:lvl5pPr marL="2057400" indent="-228600" eaLnBrk="0" hangingPunct="0">
              <a:defRPr sz="800">
                <a:solidFill>
                  <a:schemeClr val="tx1"/>
                </a:solidFill>
                <a:latin typeface="Arial" charset="0"/>
                <a:ea typeface="MS PGothic" pitchFamily="34" charset="-128"/>
              </a:defRPr>
            </a:lvl5pPr>
            <a:lvl6pPr marL="2514600" indent="-228600" eaLnBrk="0" fontAlgn="base" hangingPunct="0">
              <a:spcBef>
                <a:spcPct val="0"/>
              </a:spcBef>
              <a:spcAft>
                <a:spcPct val="0"/>
              </a:spcAft>
              <a:defRPr sz="800">
                <a:solidFill>
                  <a:schemeClr val="tx1"/>
                </a:solidFill>
                <a:latin typeface="Arial" charset="0"/>
                <a:ea typeface="MS PGothic" pitchFamily="34" charset="-128"/>
              </a:defRPr>
            </a:lvl6pPr>
            <a:lvl7pPr marL="2971800" indent="-228600" eaLnBrk="0" fontAlgn="base" hangingPunct="0">
              <a:spcBef>
                <a:spcPct val="0"/>
              </a:spcBef>
              <a:spcAft>
                <a:spcPct val="0"/>
              </a:spcAft>
              <a:defRPr sz="800">
                <a:solidFill>
                  <a:schemeClr val="tx1"/>
                </a:solidFill>
                <a:latin typeface="Arial" charset="0"/>
                <a:ea typeface="MS PGothic" pitchFamily="34" charset="-128"/>
              </a:defRPr>
            </a:lvl7pPr>
            <a:lvl8pPr marL="3429000" indent="-228600" eaLnBrk="0" fontAlgn="base" hangingPunct="0">
              <a:spcBef>
                <a:spcPct val="0"/>
              </a:spcBef>
              <a:spcAft>
                <a:spcPct val="0"/>
              </a:spcAft>
              <a:defRPr sz="800">
                <a:solidFill>
                  <a:schemeClr val="tx1"/>
                </a:solidFill>
                <a:latin typeface="Arial" charset="0"/>
                <a:ea typeface="MS PGothic" pitchFamily="34" charset="-128"/>
              </a:defRPr>
            </a:lvl8pPr>
            <a:lvl9pPr marL="3886200" indent="-228600" eaLnBrk="0" fontAlgn="base" hangingPunct="0">
              <a:spcBef>
                <a:spcPct val="0"/>
              </a:spcBef>
              <a:spcAft>
                <a:spcPct val="0"/>
              </a:spcAft>
              <a:defRPr sz="800">
                <a:solidFill>
                  <a:schemeClr val="tx1"/>
                </a:solidFill>
                <a:latin typeface="Arial" charset="0"/>
                <a:ea typeface="MS PGothic" pitchFamily="34" charset="-128"/>
              </a:defRPr>
            </a:lvl9pPr>
          </a:lstStyle>
          <a:p>
            <a:pPr defTabSz="914400" eaLnBrk="1" hangingPunct="1">
              <a:lnSpc>
                <a:spcPct val="100000"/>
              </a:lnSpc>
              <a:buClrTx/>
              <a:buSzTx/>
              <a:buFontTx/>
              <a:buNone/>
              <a:defRPr/>
            </a:pPr>
            <a:r>
              <a:rPr lang="en-US" sz="1200" smtClean="0">
                <a:solidFill>
                  <a:srgbClr val="3B609B"/>
                </a:solidFill>
              </a:rPr>
              <a:t>™</a:t>
            </a:r>
          </a:p>
        </p:txBody>
      </p:sp>
      <p:sp>
        <p:nvSpPr>
          <p:cNvPr id="4099" name="Rectangle 3"/>
          <p:cNvSpPr>
            <a:spLocks noGrp="1" noChangeArrowheads="1"/>
          </p:cNvSpPr>
          <p:nvPr>
            <p:ph type="ctrTitle"/>
          </p:nvPr>
        </p:nvSpPr>
        <p:spPr>
          <a:xfrm>
            <a:off x="457200" y="3429000"/>
            <a:ext cx="8229600" cy="538609"/>
          </a:xfrm>
        </p:spPr>
        <p:txBody>
          <a:bodyPr>
            <a:spAutoFit/>
          </a:bodyPr>
          <a:lstStyle>
            <a:lvl1pPr algn="ctr">
              <a:lnSpc>
                <a:spcPts val="4200"/>
              </a:lnSpc>
              <a:defRPr sz="40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96038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 name="Picture 12" descr="NuvaRing_Global_Logo_white+bcgr_FPO.jpg"/>
          <p:cNvPicPr>
            <a:picLocks noChangeAspect="1"/>
          </p:cNvPicPr>
          <p:nvPr userDrawn="1"/>
        </p:nvPicPr>
        <p:blipFill>
          <a:blip r:embed="rId2" cstate="print">
            <a:clrChange>
              <a:clrFrom>
                <a:srgbClr val="517ABC"/>
              </a:clrFrom>
              <a:clrTo>
                <a:srgbClr val="517ABC">
                  <a:alpha val="0"/>
                </a:srgbClr>
              </a:clrTo>
            </a:clrChange>
            <a:extLst>
              <a:ext uri="{28A0092B-C50C-407E-A947-70E740481C1C}">
                <a14:useLocalDpi xmlns:a14="http://schemas.microsoft.com/office/drawing/2010/main" val="0"/>
              </a:ext>
            </a:extLst>
          </a:blip>
          <a:srcRect/>
          <a:stretch>
            <a:fillRect/>
          </a:stretch>
        </p:blipFill>
        <p:spPr bwMode="auto">
          <a:xfrm>
            <a:off x="19050" y="0"/>
            <a:ext cx="5953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12585"/>
            <a:ext cx="8229600" cy="882650"/>
          </a:xfr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539558"/>
            <a:ext cx="4018547" cy="4168775"/>
          </a:xfrm>
        </p:spPr>
        <p:txBody>
          <a:bodyPr/>
          <a:lstStyle>
            <a:lvl1pPr>
              <a:defRPr sz="2200"/>
            </a:lvl1pPr>
            <a:lvl2pPr>
              <a:spcBef>
                <a:spcPts val="0"/>
              </a:spcBef>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8908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0" name="Picture 12" descr="NuvaRing_Global_Logo_white+bcgr_FPO.jpg"/>
          <p:cNvPicPr>
            <a:picLocks noChangeAspect="1"/>
          </p:cNvPicPr>
          <p:nvPr userDrawn="1"/>
        </p:nvPicPr>
        <p:blipFill>
          <a:blip r:embed="rId2" cstate="print">
            <a:clrChange>
              <a:clrFrom>
                <a:srgbClr val="517ABC"/>
              </a:clrFrom>
              <a:clrTo>
                <a:srgbClr val="517ABC">
                  <a:alpha val="0"/>
                </a:srgbClr>
              </a:clrTo>
            </a:clrChange>
            <a:extLst>
              <a:ext uri="{28A0092B-C50C-407E-A947-70E740481C1C}">
                <a14:useLocalDpi xmlns:a14="http://schemas.microsoft.com/office/drawing/2010/main" val="0"/>
              </a:ext>
            </a:extLst>
          </a:blip>
          <a:srcRect/>
          <a:stretch>
            <a:fillRect/>
          </a:stretch>
        </p:blipFill>
        <p:spPr bwMode="auto">
          <a:xfrm>
            <a:off x="19050" y="0"/>
            <a:ext cx="5953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12585"/>
            <a:ext cx="8229600" cy="882650"/>
          </a:xfr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722438"/>
            <a:ext cx="4018547" cy="928687"/>
          </a:xfrm>
        </p:spPr>
        <p:txBody>
          <a:bodyPr/>
          <a:lstStyle/>
          <a:p>
            <a:pPr lvl="0"/>
            <a:r>
              <a:rPr lang="en-US" dirty="0" smtClean="0"/>
              <a:t>Click to edit Master text styles</a:t>
            </a:r>
            <a:endParaRPr lang="en-US" dirty="0"/>
          </a:p>
        </p:txBody>
      </p:sp>
      <p:sp>
        <p:nvSpPr>
          <p:cNvPr id="7" name="Content Placeholder 6"/>
          <p:cNvSpPr>
            <a:spLocks noGrp="1"/>
          </p:cNvSpPr>
          <p:nvPr>
            <p:ph sz="quarter" idx="11"/>
          </p:nvPr>
        </p:nvSpPr>
        <p:spPr>
          <a:xfrm>
            <a:off x="4535488" y="1719263"/>
            <a:ext cx="4151312" cy="931862"/>
          </a:xfrm>
        </p:spPr>
        <p:txBody>
          <a:bodyPr/>
          <a:lstStyle/>
          <a:p>
            <a:pPr lvl="0"/>
            <a:r>
              <a:rPr lang="en-US" dirty="0" smtClean="0"/>
              <a:t>Click to edit Master text styles</a:t>
            </a:r>
            <a:endParaRPr lang="en-US" dirty="0"/>
          </a:p>
        </p:txBody>
      </p:sp>
      <p:sp>
        <p:nvSpPr>
          <p:cNvPr id="8" name="Content Placeholder 3"/>
          <p:cNvSpPr>
            <a:spLocks noGrp="1"/>
          </p:cNvSpPr>
          <p:nvPr>
            <p:ph sz="quarter" idx="12"/>
          </p:nvPr>
        </p:nvSpPr>
        <p:spPr>
          <a:xfrm>
            <a:off x="457200" y="2792286"/>
            <a:ext cx="4018547" cy="928687"/>
          </a:xfrm>
        </p:spPr>
        <p:txBody>
          <a:bodyPr/>
          <a:lstStyle>
            <a:lvl1pPr>
              <a:buFontTx/>
              <a:buNone/>
              <a:defRPr/>
            </a:lvl1pPr>
          </a:lstStyle>
          <a:p>
            <a:pPr lvl="0"/>
            <a:endParaRPr lang="en-US" dirty="0"/>
          </a:p>
        </p:txBody>
      </p:sp>
      <p:sp>
        <p:nvSpPr>
          <p:cNvPr id="9" name="Content Placeholder 6"/>
          <p:cNvSpPr>
            <a:spLocks noGrp="1"/>
          </p:cNvSpPr>
          <p:nvPr>
            <p:ph sz="quarter" idx="13"/>
          </p:nvPr>
        </p:nvSpPr>
        <p:spPr>
          <a:xfrm>
            <a:off x="4535488" y="2789111"/>
            <a:ext cx="4151312" cy="931862"/>
          </a:xfrm>
        </p:spPr>
        <p:txBody>
          <a:bodyPr/>
          <a:lstStyle>
            <a:lvl1pPr>
              <a:buFontTx/>
              <a:buNone/>
              <a:defRPr/>
            </a:lvl1pPr>
          </a:lstStyle>
          <a:p>
            <a:pPr lvl="0"/>
            <a:endParaRPr lang="en-US" dirty="0"/>
          </a:p>
        </p:txBody>
      </p:sp>
    </p:spTree>
    <p:extLst>
      <p:ext uri="{BB962C8B-B14F-4D97-AF65-F5344CB8AC3E}">
        <p14:creationId xmlns:p14="http://schemas.microsoft.com/office/powerpoint/2010/main" val="2176931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TextBox 15"/>
          <p:cNvSpPr txBox="1">
            <a:spLocks noChangeArrowheads="1"/>
          </p:cNvSpPr>
          <p:nvPr userDrawn="1"/>
        </p:nvSpPr>
        <p:spPr bwMode="auto">
          <a:xfrm>
            <a:off x="6908800" y="57150"/>
            <a:ext cx="22209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ea typeface="MS PGothic" pitchFamily="34" charset="-128"/>
              </a:defRPr>
            </a:lvl1pPr>
            <a:lvl2pPr marL="742950" indent="-285750" eaLnBrk="0" hangingPunct="0">
              <a:defRPr sz="800">
                <a:solidFill>
                  <a:schemeClr val="tx1"/>
                </a:solidFill>
                <a:latin typeface="Arial" charset="0"/>
                <a:ea typeface="MS PGothic" pitchFamily="34" charset="-128"/>
              </a:defRPr>
            </a:lvl2pPr>
            <a:lvl3pPr marL="1143000" indent="-228600" eaLnBrk="0" hangingPunct="0">
              <a:defRPr sz="800">
                <a:solidFill>
                  <a:schemeClr val="tx1"/>
                </a:solidFill>
                <a:latin typeface="Arial" charset="0"/>
                <a:ea typeface="MS PGothic" pitchFamily="34" charset="-128"/>
              </a:defRPr>
            </a:lvl3pPr>
            <a:lvl4pPr marL="1600200" indent="-228600" eaLnBrk="0" hangingPunct="0">
              <a:defRPr sz="800">
                <a:solidFill>
                  <a:schemeClr val="tx1"/>
                </a:solidFill>
                <a:latin typeface="Arial" charset="0"/>
                <a:ea typeface="MS PGothic" pitchFamily="34" charset="-128"/>
              </a:defRPr>
            </a:lvl4pPr>
            <a:lvl5pPr marL="2057400" indent="-228600" eaLnBrk="0" hangingPunct="0">
              <a:defRPr sz="800">
                <a:solidFill>
                  <a:schemeClr val="tx1"/>
                </a:solidFill>
                <a:latin typeface="Arial" charset="0"/>
                <a:ea typeface="MS PGothic" pitchFamily="34" charset="-128"/>
              </a:defRPr>
            </a:lvl5pPr>
            <a:lvl6pPr marL="2514600" indent="-228600" eaLnBrk="0" fontAlgn="base" hangingPunct="0">
              <a:spcBef>
                <a:spcPct val="0"/>
              </a:spcBef>
              <a:spcAft>
                <a:spcPct val="0"/>
              </a:spcAft>
              <a:defRPr sz="800">
                <a:solidFill>
                  <a:schemeClr val="tx1"/>
                </a:solidFill>
                <a:latin typeface="Arial" charset="0"/>
                <a:ea typeface="MS PGothic" pitchFamily="34" charset="-128"/>
              </a:defRPr>
            </a:lvl6pPr>
            <a:lvl7pPr marL="2971800" indent="-228600" eaLnBrk="0" fontAlgn="base" hangingPunct="0">
              <a:spcBef>
                <a:spcPct val="0"/>
              </a:spcBef>
              <a:spcAft>
                <a:spcPct val="0"/>
              </a:spcAft>
              <a:defRPr sz="800">
                <a:solidFill>
                  <a:schemeClr val="tx1"/>
                </a:solidFill>
                <a:latin typeface="Arial" charset="0"/>
                <a:ea typeface="MS PGothic" pitchFamily="34" charset="-128"/>
              </a:defRPr>
            </a:lvl7pPr>
            <a:lvl8pPr marL="3429000" indent="-228600" eaLnBrk="0" fontAlgn="base" hangingPunct="0">
              <a:spcBef>
                <a:spcPct val="0"/>
              </a:spcBef>
              <a:spcAft>
                <a:spcPct val="0"/>
              </a:spcAft>
              <a:defRPr sz="800">
                <a:solidFill>
                  <a:schemeClr val="tx1"/>
                </a:solidFill>
                <a:latin typeface="Arial" charset="0"/>
                <a:ea typeface="MS PGothic" pitchFamily="34" charset="-128"/>
              </a:defRPr>
            </a:lvl8pPr>
            <a:lvl9pPr marL="3886200" indent="-228600" eaLnBrk="0" fontAlgn="base" hangingPunct="0">
              <a:spcBef>
                <a:spcPct val="0"/>
              </a:spcBef>
              <a:spcAft>
                <a:spcPct val="0"/>
              </a:spcAft>
              <a:defRPr sz="800">
                <a:solidFill>
                  <a:schemeClr val="tx1"/>
                </a:solidFill>
                <a:latin typeface="Arial" charset="0"/>
                <a:ea typeface="MS PGothic" pitchFamily="34" charset="-128"/>
              </a:defRPr>
            </a:lvl9pPr>
          </a:lstStyle>
          <a:p>
            <a:pPr defTabSz="914400" eaLnBrk="1" hangingPunct="1">
              <a:lnSpc>
                <a:spcPct val="100000"/>
              </a:lnSpc>
              <a:buClrTx/>
              <a:buSzTx/>
              <a:buFontTx/>
              <a:buNone/>
              <a:defRPr/>
            </a:pPr>
            <a:r>
              <a:rPr lang="en-US" sz="1200" b="1" i="1" smtClean="0">
                <a:solidFill>
                  <a:srgbClr val="FFFFFF"/>
                </a:solidFill>
                <a:cs typeface="+mn-cs"/>
              </a:rPr>
              <a:t>Draft: Not Approved for Use</a:t>
            </a:r>
          </a:p>
        </p:txBody>
      </p:sp>
      <p:pic>
        <p:nvPicPr>
          <p:cNvPr id="4" name="Picture 16" descr="NuvaRing_Global_Logo#54ADE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43088" y="1308100"/>
            <a:ext cx="548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7"/>
          <p:cNvSpPr>
            <a:spLocks noChangeArrowheads="1"/>
          </p:cNvSpPr>
          <p:nvPr userDrawn="1"/>
        </p:nvSpPr>
        <p:spPr bwMode="auto">
          <a:xfrm>
            <a:off x="5338763" y="1962150"/>
            <a:ext cx="166687" cy="195263"/>
          </a:xfrm>
          <a:prstGeom prst="rect">
            <a:avLst/>
          </a:prstGeom>
          <a:solidFill>
            <a:schemeClr val="bg1"/>
          </a:solidFill>
          <a:ln w="9525" algn="ctr">
            <a:solidFill>
              <a:schemeClr val="tx1"/>
            </a:solidFill>
            <a:round/>
            <a:headEnd/>
            <a:tailEnd/>
          </a:ln>
        </p:spPr>
        <p:txBody>
          <a:bodyPr/>
          <a:lstStyle/>
          <a:p>
            <a:pPr defTabSz="914400" eaLnBrk="0" hangingPunct="0">
              <a:lnSpc>
                <a:spcPct val="100000"/>
              </a:lnSpc>
              <a:buClrTx/>
              <a:buSzTx/>
              <a:buFontTx/>
              <a:buNone/>
            </a:pPr>
            <a:endParaRPr lang="sl-SI" sz="2400">
              <a:solidFill>
                <a:srgbClr val="FFFFFF"/>
              </a:solidFill>
              <a:latin typeface="Lucida Grande" pitchFamily="96" charset="0"/>
            </a:endParaRPr>
          </a:p>
        </p:txBody>
      </p:sp>
      <p:sp>
        <p:nvSpPr>
          <p:cNvPr id="6" name="TextBox 18"/>
          <p:cNvSpPr txBox="1">
            <a:spLocks noChangeArrowheads="1"/>
          </p:cNvSpPr>
          <p:nvPr userDrawn="1"/>
        </p:nvSpPr>
        <p:spPr bwMode="auto">
          <a:xfrm>
            <a:off x="5248275" y="1914525"/>
            <a:ext cx="338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ea typeface="MS PGothic" pitchFamily="34" charset="-128"/>
              </a:defRPr>
            </a:lvl1pPr>
            <a:lvl2pPr marL="742950" indent="-285750" eaLnBrk="0" hangingPunct="0">
              <a:defRPr sz="800">
                <a:solidFill>
                  <a:schemeClr val="tx1"/>
                </a:solidFill>
                <a:latin typeface="Arial" charset="0"/>
                <a:ea typeface="MS PGothic" pitchFamily="34" charset="-128"/>
              </a:defRPr>
            </a:lvl2pPr>
            <a:lvl3pPr marL="1143000" indent="-228600" eaLnBrk="0" hangingPunct="0">
              <a:defRPr sz="800">
                <a:solidFill>
                  <a:schemeClr val="tx1"/>
                </a:solidFill>
                <a:latin typeface="Arial" charset="0"/>
                <a:ea typeface="MS PGothic" pitchFamily="34" charset="-128"/>
              </a:defRPr>
            </a:lvl3pPr>
            <a:lvl4pPr marL="1600200" indent="-228600" eaLnBrk="0" hangingPunct="0">
              <a:defRPr sz="800">
                <a:solidFill>
                  <a:schemeClr val="tx1"/>
                </a:solidFill>
                <a:latin typeface="Arial" charset="0"/>
                <a:ea typeface="MS PGothic" pitchFamily="34" charset="-128"/>
              </a:defRPr>
            </a:lvl4pPr>
            <a:lvl5pPr marL="2057400" indent="-228600" eaLnBrk="0" hangingPunct="0">
              <a:defRPr sz="800">
                <a:solidFill>
                  <a:schemeClr val="tx1"/>
                </a:solidFill>
                <a:latin typeface="Arial" charset="0"/>
                <a:ea typeface="MS PGothic" pitchFamily="34" charset="-128"/>
              </a:defRPr>
            </a:lvl5pPr>
            <a:lvl6pPr marL="2514600" indent="-228600" eaLnBrk="0" fontAlgn="base" hangingPunct="0">
              <a:spcBef>
                <a:spcPct val="0"/>
              </a:spcBef>
              <a:spcAft>
                <a:spcPct val="0"/>
              </a:spcAft>
              <a:defRPr sz="800">
                <a:solidFill>
                  <a:schemeClr val="tx1"/>
                </a:solidFill>
                <a:latin typeface="Arial" charset="0"/>
                <a:ea typeface="MS PGothic" pitchFamily="34" charset="-128"/>
              </a:defRPr>
            </a:lvl6pPr>
            <a:lvl7pPr marL="2971800" indent="-228600" eaLnBrk="0" fontAlgn="base" hangingPunct="0">
              <a:spcBef>
                <a:spcPct val="0"/>
              </a:spcBef>
              <a:spcAft>
                <a:spcPct val="0"/>
              </a:spcAft>
              <a:defRPr sz="800">
                <a:solidFill>
                  <a:schemeClr val="tx1"/>
                </a:solidFill>
                <a:latin typeface="Arial" charset="0"/>
                <a:ea typeface="MS PGothic" pitchFamily="34" charset="-128"/>
              </a:defRPr>
            </a:lvl7pPr>
            <a:lvl8pPr marL="3429000" indent="-228600" eaLnBrk="0" fontAlgn="base" hangingPunct="0">
              <a:spcBef>
                <a:spcPct val="0"/>
              </a:spcBef>
              <a:spcAft>
                <a:spcPct val="0"/>
              </a:spcAft>
              <a:defRPr sz="800">
                <a:solidFill>
                  <a:schemeClr val="tx1"/>
                </a:solidFill>
                <a:latin typeface="Arial" charset="0"/>
                <a:ea typeface="MS PGothic" pitchFamily="34" charset="-128"/>
              </a:defRPr>
            </a:lvl8pPr>
            <a:lvl9pPr marL="3886200" indent="-228600" eaLnBrk="0" fontAlgn="base" hangingPunct="0">
              <a:spcBef>
                <a:spcPct val="0"/>
              </a:spcBef>
              <a:spcAft>
                <a:spcPct val="0"/>
              </a:spcAft>
              <a:defRPr sz="800">
                <a:solidFill>
                  <a:schemeClr val="tx1"/>
                </a:solidFill>
                <a:latin typeface="Arial" charset="0"/>
                <a:ea typeface="MS PGothic" pitchFamily="34" charset="-128"/>
              </a:defRPr>
            </a:lvl9pPr>
          </a:lstStyle>
          <a:p>
            <a:pPr defTabSz="914400" eaLnBrk="1" hangingPunct="1">
              <a:lnSpc>
                <a:spcPct val="100000"/>
              </a:lnSpc>
              <a:buClrTx/>
              <a:buSzTx/>
              <a:buFontTx/>
              <a:buNone/>
              <a:defRPr/>
            </a:pPr>
            <a:r>
              <a:rPr lang="en-US" sz="1200" smtClean="0">
                <a:solidFill>
                  <a:srgbClr val="3B609B"/>
                </a:solidFill>
              </a:rPr>
              <a:t>™</a:t>
            </a:r>
          </a:p>
        </p:txBody>
      </p:sp>
      <p:sp>
        <p:nvSpPr>
          <p:cNvPr id="4099" name="Rectangle 3"/>
          <p:cNvSpPr>
            <a:spLocks noGrp="1" noChangeArrowheads="1"/>
          </p:cNvSpPr>
          <p:nvPr>
            <p:ph type="ctrTitle"/>
          </p:nvPr>
        </p:nvSpPr>
        <p:spPr>
          <a:xfrm>
            <a:off x="457200" y="3429000"/>
            <a:ext cx="8229600" cy="538609"/>
          </a:xfrm>
        </p:spPr>
        <p:txBody>
          <a:bodyPr>
            <a:spAutoFit/>
          </a:bodyPr>
          <a:lstStyle>
            <a:lvl1pPr algn="ctr">
              <a:lnSpc>
                <a:spcPts val="4200"/>
              </a:lnSpc>
              <a:defRPr sz="40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8646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12" descr="NuvaRing_Global_Logo_white+bcgr_FPO.jpg"/>
          <p:cNvPicPr>
            <a:picLocks noChangeAspect="1"/>
          </p:cNvPicPr>
          <p:nvPr userDrawn="1"/>
        </p:nvPicPr>
        <p:blipFill>
          <a:blip r:embed="rId2" cstate="print">
            <a:clrChange>
              <a:clrFrom>
                <a:srgbClr val="517ABC"/>
              </a:clrFrom>
              <a:clrTo>
                <a:srgbClr val="517ABC">
                  <a:alpha val="0"/>
                </a:srgbClr>
              </a:clrTo>
            </a:clrChange>
            <a:extLst>
              <a:ext uri="{28A0092B-C50C-407E-A947-70E740481C1C}">
                <a14:useLocalDpi xmlns:a14="http://schemas.microsoft.com/office/drawing/2010/main" val="0"/>
              </a:ext>
            </a:extLst>
          </a:blip>
          <a:srcRect/>
          <a:stretch>
            <a:fillRect/>
          </a:stretch>
        </p:blipFill>
        <p:spPr bwMode="auto">
          <a:xfrm>
            <a:off x="19050" y="0"/>
            <a:ext cx="5953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12585"/>
            <a:ext cx="8229600" cy="882650"/>
          </a:xfr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539558"/>
            <a:ext cx="4018547" cy="4168775"/>
          </a:xfrm>
        </p:spPr>
        <p:txBody>
          <a:bodyPr/>
          <a:lstStyle>
            <a:lvl1pPr>
              <a:defRPr sz="2200"/>
            </a:lvl1pPr>
            <a:lvl2pPr>
              <a:spcBef>
                <a:spcPts val="0"/>
              </a:spcBef>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4575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10" name="Picture 12" descr="NuvaRing_Global_Logo_white+bcgr_FPO.jpg"/>
          <p:cNvPicPr>
            <a:picLocks noChangeAspect="1"/>
          </p:cNvPicPr>
          <p:nvPr userDrawn="1"/>
        </p:nvPicPr>
        <p:blipFill>
          <a:blip r:embed="rId2" cstate="print">
            <a:clrChange>
              <a:clrFrom>
                <a:srgbClr val="517ABC"/>
              </a:clrFrom>
              <a:clrTo>
                <a:srgbClr val="517ABC">
                  <a:alpha val="0"/>
                </a:srgbClr>
              </a:clrTo>
            </a:clrChange>
            <a:extLst>
              <a:ext uri="{28A0092B-C50C-407E-A947-70E740481C1C}">
                <a14:useLocalDpi xmlns:a14="http://schemas.microsoft.com/office/drawing/2010/main" val="0"/>
              </a:ext>
            </a:extLst>
          </a:blip>
          <a:srcRect/>
          <a:stretch>
            <a:fillRect/>
          </a:stretch>
        </p:blipFill>
        <p:spPr bwMode="auto">
          <a:xfrm>
            <a:off x="19050" y="0"/>
            <a:ext cx="5953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12585"/>
            <a:ext cx="8229600" cy="882650"/>
          </a:xfr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722438"/>
            <a:ext cx="4018547" cy="928687"/>
          </a:xfrm>
        </p:spPr>
        <p:txBody>
          <a:bodyPr/>
          <a:lstStyle/>
          <a:p>
            <a:pPr lvl="0"/>
            <a:r>
              <a:rPr lang="en-US" dirty="0" smtClean="0"/>
              <a:t>Click to edit Master text styles</a:t>
            </a:r>
            <a:endParaRPr lang="en-US" dirty="0"/>
          </a:p>
        </p:txBody>
      </p:sp>
      <p:sp>
        <p:nvSpPr>
          <p:cNvPr id="7" name="Content Placeholder 6"/>
          <p:cNvSpPr>
            <a:spLocks noGrp="1"/>
          </p:cNvSpPr>
          <p:nvPr>
            <p:ph sz="quarter" idx="11"/>
          </p:nvPr>
        </p:nvSpPr>
        <p:spPr>
          <a:xfrm>
            <a:off x="4535488" y="1719263"/>
            <a:ext cx="4151312" cy="931862"/>
          </a:xfrm>
        </p:spPr>
        <p:txBody>
          <a:bodyPr/>
          <a:lstStyle/>
          <a:p>
            <a:pPr lvl="0"/>
            <a:r>
              <a:rPr lang="en-US" dirty="0" smtClean="0"/>
              <a:t>Click to edit Master text styles</a:t>
            </a:r>
            <a:endParaRPr lang="en-US" dirty="0"/>
          </a:p>
        </p:txBody>
      </p:sp>
      <p:sp>
        <p:nvSpPr>
          <p:cNvPr id="8" name="Content Placeholder 3"/>
          <p:cNvSpPr>
            <a:spLocks noGrp="1"/>
          </p:cNvSpPr>
          <p:nvPr>
            <p:ph sz="quarter" idx="12"/>
          </p:nvPr>
        </p:nvSpPr>
        <p:spPr>
          <a:xfrm>
            <a:off x="457200" y="2792286"/>
            <a:ext cx="4018547" cy="928687"/>
          </a:xfrm>
        </p:spPr>
        <p:txBody>
          <a:bodyPr/>
          <a:lstStyle>
            <a:lvl1pPr>
              <a:buFontTx/>
              <a:buNone/>
              <a:defRPr/>
            </a:lvl1pPr>
          </a:lstStyle>
          <a:p>
            <a:pPr lvl="0"/>
            <a:endParaRPr lang="en-US" dirty="0"/>
          </a:p>
        </p:txBody>
      </p:sp>
      <p:sp>
        <p:nvSpPr>
          <p:cNvPr id="9" name="Content Placeholder 6"/>
          <p:cNvSpPr>
            <a:spLocks noGrp="1"/>
          </p:cNvSpPr>
          <p:nvPr>
            <p:ph sz="quarter" idx="13"/>
          </p:nvPr>
        </p:nvSpPr>
        <p:spPr>
          <a:xfrm>
            <a:off x="4535488" y="2789111"/>
            <a:ext cx="4151312" cy="931862"/>
          </a:xfrm>
        </p:spPr>
        <p:txBody>
          <a:bodyPr/>
          <a:lstStyle>
            <a:lvl1pPr>
              <a:buFontTx/>
              <a:buNone/>
              <a:defRPr/>
            </a:lvl1pPr>
          </a:lstStyle>
          <a:p>
            <a:pPr lvl="0"/>
            <a:endParaRPr lang="en-US" dirty="0"/>
          </a:p>
        </p:txBody>
      </p:sp>
    </p:spTree>
    <p:extLst>
      <p:ext uri="{BB962C8B-B14F-4D97-AF65-F5344CB8AC3E}">
        <p14:creationId xmlns:p14="http://schemas.microsoft.com/office/powerpoint/2010/main" val="295154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TextBox 15"/>
          <p:cNvSpPr txBox="1">
            <a:spLocks noChangeArrowheads="1"/>
          </p:cNvSpPr>
          <p:nvPr userDrawn="1"/>
        </p:nvSpPr>
        <p:spPr bwMode="auto">
          <a:xfrm>
            <a:off x="6908800" y="57150"/>
            <a:ext cx="22209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ea typeface="MS PGothic" pitchFamily="34" charset="-128"/>
              </a:defRPr>
            </a:lvl1pPr>
            <a:lvl2pPr marL="742950" indent="-285750" eaLnBrk="0" hangingPunct="0">
              <a:defRPr sz="800">
                <a:solidFill>
                  <a:schemeClr val="tx1"/>
                </a:solidFill>
                <a:latin typeface="Arial" charset="0"/>
                <a:ea typeface="MS PGothic" pitchFamily="34" charset="-128"/>
              </a:defRPr>
            </a:lvl2pPr>
            <a:lvl3pPr marL="1143000" indent="-228600" eaLnBrk="0" hangingPunct="0">
              <a:defRPr sz="800">
                <a:solidFill>
                  <a:schemeClr val="tx1"/>
                </a:solidFill>
                <a:latin typeface="Arial" charset="0"/>
                <a:ea typeface="MS PGothic" pitchFamily="34" charset="-128"/>
              </a:defRPr>
            </a:lvl3pPr>
            <a:lvl4pPr marL="1600200" indent="-228600" eaLnBrk="0" hangingPunct="0">
              <a:defRPr sz="800">
                <a:solidFill>
                  <a:schemeClr val="tx1"/>
                </a:solidFill>
                <a:latin typeface="Arial" charset="0"/>
                <a:ea typeface="MS PGothic" pitchFamily="34" charset="-128"/>
              </a:defRPr>
            </a:lvl4pPr>
            <a:lvl5pPr marL="2057400" indent="-228600" eaLnBrk="0" hangingPunct="0">
              <a:defRPr sz="800">
                <a:solidFill>
                  <a:schemeClr val="tx1"/>
                </a:solidFill>
                <a:latin typeface="Arial" charset="0"/>
                <a:ea typeface="MS PGothic" pitchFamily="34" charset="-128"/>
              </a:defRPr>
            </a:lvl5pPr>
            <a:lvl6pPr marL="2514600" indent="-228600" eaLnBrk="0" fontAlgn="base" hangingPunct="0">
              <a:spcBef>
                <a:spcPct val="0"/>
              </a:spcBef>
              <a:spcAft>
                <a:spcPct val="0"/>
              </a:spcAft>
              <a:defRPr sz="800">
                <a:solidFill>
                  <a:schemeClr val="tx1"/>
                </a:solidFill>
                <a:latin typeface="Arial" charset="0"/>
                <a:ea typeface="MS PGothic" pitchFamily="34" charset="-128"/>
              </a:defRPr>
            </a:lvl6pPr>
            <a:lvl7pPr marL="2971800" indent="-228600" eaLnBrk="0" fontAlgn="base" hangingPunct="0">
              <a:spcBef>
                <a:spcPct val="0"/>
              </a:spcBef>
              <a:spcAft>
                <a:spcPct val="0"/>
              </a:spcAft>
              <a:defRPr sz="800">
                <a:solidFill>
                  <a:schemeClr val="tx1"/>
                </a:solidFill>
                <a:latin typeface="Arial" charset="0"/>
                <a:ea typeface="MS PGothic" pitchFamily="34" charset="-128"/>
              </a:defRPr>
            </a:lvl7pPr>
            <a:lvl8pPr marL="3429000" indent="-228600" eaLnBrk="0" fontAlgn="base" hangingPunct="0">
              <a:spcBef>
                <a:spcPct val="0"/>
              </a:spcBef>
              <a:spcAft>
                <a:spcPct val="0"/>
              </a:spcAft>
              <a:defRPr sz="800">
                <a:solidFill>
                  <a:schemeClr val="tx1"/>
                </a:solidFill>
                <a:latin typeface="Arial" charset="0"/>
                <a:ea typeface="MS PGothic" pitchFamily="34" charset="-128"/>
              </a:defRPr>
            </a:lvl8pPr>
            <a:lvl9pPr marL="3886200" indent="-228600" eaLnBrk="0" fontAlgn="base" hangingPunct="0">
              <a:spcBef>
                <a:spcPct val="0"/>
              </a:spcBef>
              <a:spcAft>
                <a:spcPct val="0"/>
              </a:spcAft>
              <a:defRPr sz="800">
                <a:solidFill>
                  <a:schemeClr val="tx1"/>
                </a:solidFill>
                <a:latin typeface="Arial" charset="0"/>
                <a:ea typeface="MS PGothic" pitchFamily="34" charset="-128"/>
              </a:defRPr>
            </a:lvl9pPr>
          </a:lstStyle>
          <a:p>
            <a:pPr defTabSz="914400" eaLnBrk="1" hangingPunct="1">
              <a:lnSpc>
                <a:spcPct val="100000"/>
              </a:lnSpc>
              <a:buClrTx/>
              <a:buSzTx/>
              <a:buFontTx/>
              <a:buNone/>
              <a:defRPr/>
            </a:pPr>
            <a:r>
              <a:rPr lang="en-US" sz="1200" b="1" i="1" smtClean="0">
                <a:solidFill>
                  <a:srgbClr val="FFFFFF"/>
                </a:solidFill>
                <a:cs typeface="+mn-cs"/>
              </a:rPr>
              <a:t>Draft: Not Approved for Use</a:t>
            </a:r>
          </a:p>
        </p:txBody>
      </p:sp>
      <p:pic>
        <p:nvPicPr>
          <p:cNvPr id="4" name="Picture 16" descr="NuvaRing_Global_Logo#54ADE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43088" y="1308100"/>
            <a:ext cx="548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7"/>
          <p:cNvSpPr>
            <a:spLocks noChangeArrowheads="1"/>
          </p:cNvSpPr>
          <p:nvPr userDrawn="1"/>
        </p:nvSpPr>
        <p:spPr bwMode="auto">
          <a:xfrm>
            <a:off x="5338763" y="1962150"/>
            <a:ext cx="166687" cy="195263"/>
          </a:xfrm>
          <a:prstGeom prst="rect">
            <a:avLst/>
          </a:prstGeom>
          <a:solidFill>
            <a:schemeClr val="bg1"/>
          </a:solidFill>
          <a:ln w="9525" algn="ctr">
            <a:solidFill>
              <a:schemeClr val="tx1"/>
            </a:solidFill>
            <a:round/>
            <a:headEnd/>
            <a:tailEnd/>
          </a:ln>
        </p:spPr>
        <p:txBody>
          <a:bodyPr/>
          <a:lstStyle/>
          <a:p>
            <a:pPr defTabSz="914400" eaLnBrk="0" hangingPunct="0">
              <a:lnSpc>
                <a:spcPct val="100000"/>
              </a:lnSpc>
              <a:buClrTx/>
              <a:buSzTx/>
              <a:buFontTx/>
              <a:buNone/>
            </a:pPr>
            <a:endParaRPr lang="sl-SI" sz="2400">
              <a:solidFill>
                <a:srgbClr val="FFFFFF"/>
              </a:solidFill>
              <a:latin typeface="Lucida Grande" pitchFamily="96" charset="0"/>
            </a:endParaRPr>
          </a:p>
        </p:txBody>
      </p:sp>
      <p:sp>
        <p:nvSpPr>
          <p:cNvPr id="6" name="TextBox 18"/>
          <p:cNvSpPr txBox="1">
            <a:spLocks noChangeArrowheads="1"/>
          </p:cNvSpPr>
          <p:nvPr userDrawn="1"/>
        </p:nvSpPr>
        <p:spPr bwMode="auto">
          <a:xfrm>
            <a:off x="5248275" y="1914525"/>
            <a:ext cx="338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ea typeface="MS PGothic" pitchFamily="34" charset="-128"/>
              </a:defRPr>
            </a:lvl1pPr>
            <a:lvl2pPr marL="742950" indent="-285750" eaLnBrk="0" hangingPunct="0">
              <a:defRPr sz="800">
                <a:solidFill>
                  <a:schemeClr val="tx1"/>
                </a:solidFill>
                <a:latin typeface="Arial" charset="0"/>
                <a:ea typeface="MS PGothic" pitchFamily="34" charset="-128"/>
              </a:defRPr>
            </a:lvl2pPr>
            <a:lvl3pPr marL="1143000" indent="-228600" eaLnBrk="0" hangingPunct="0">
              <a:defRPr sz="800">
                <a:solidFill>
                  <a:schemeClr val="tx1"/>
                </a:solidFill>
                <a:latin typeface="Arial" charset="0"/>
                <a:ea typeface="MS PGothic" pitchFamily="34" charset="-128"/>
              </a:defRPr>
            </a:lvl3pPr>
            <a:lvl4pPr marL="1600200" indent="-228600" eaLnBrk="0" hangingPunct="0">
              <a:defRPr sz="800">
                <a:solidFill>
                  <a:schemeClr val="tx1"/>
                </a:solidFill>
                <a:latin typeface="Arial" charset="0"/>
                <a:ea typeface="MS PGothic" pitchFamily="34" charset="-128"/>
              </a:defRPr>
            </a:lvl4pPr>
            <a:lvl5pPr marL="2057400" indent="-228600" eaLnBrk="0" hangingPunct="0">
              <a:defRPr sz="800">
                <a:solidFill>
                  <a:schemeClr val="tx1"/>
                </a:solidFill>
                <a:latin typeface="Arial" charset="0"/>
                <a:ea typeface="MS PGothic" pitchFamily="34" charset="-128"/>
              </a:defRPr>
            </a:lvl5pPr>
            <a:lvl6pPr marL="2514600" indent="-228600" eaLnBrk="0" fontAlgn="base" hangingPunct="0">
              <a:spcBef>
                <a:spcPct val="0"/>
              </a:spcBef>
              <a:spcAft>
                <a:spcPct val="0"/>
              </a:spcAft>
              <a:defRPr sz="800">
                <a:solidFill>
                  <a:schemeClr val="tx1"/>
                </a:solidFill>
                <a:latin typeface="Arial" charset="0"/>
                <a:ea typeface="MS PGothic" pitchFamily="34" charset="-128"/>
              </a:defRPr>
            </a:lvl6pPr>
            <a:lvl7pPr marL="2971800" indent="-228600" eaLnBrk="0" fontAlgn="base" hangingPunct="0">
              <a:spcBef>
                <a:spcPct val="0"/>
              </a:spcBef>
              <a:spcAft>
                <a:spcPct val="0"/>
              </a:spcAft>
              <a:defRPr sz="800">
                <a:solidFill>
                  <a:schemeClr val="tx1"/>
                </a:solidFill>
                <a:latin typeface="Arial" charset="0"/>
                <a:ea typeface="MS PGothic" pitchFamily="34" charset="-128"/>
              </a:defRPr>
            </a:lvl7pPr>
            <a:lvl8pPr marL="3429000" indent="-228600" eaLnBrk="0" fontAlgn="base" hangingPunct="0">
              <a:spcBef>
                <a:spcPct val="0"/>
              </a:spcBef>
              <a:spcAft>
                <a:spcPct val="0"/>
              </a:spcAft>
              <a:defRPr sz="800">
                <a:solidFill>
                  <a:schemeClr val="tx1"/>
                </a:solidFill>
                <a:latin typeface="Arial" charset="0"/>
                <a:ea typeface="MS PGothic" pitchFamily="34" charset="-128"/>
              </a:defRPr>
            </a:lvl8pPr>
            <a:lvl9pPr marL="3886200" indent="-228600" eaLnBrk="0" fontAlgn="base" hangingPunct="0">
              <a:spcBef>
                <a:spcPct val="0"/>
              </a:spcBef>
              <a:spcAft>
                <a:spcPct val="0"/>
              </a:spcAft>
              <a:defRPr sz="800">
                <a:solidFill>
                  <a:schemeClr val="tx1"/>
                </a:solidFill>
                <a:latin typeface="Arial" charset="0"/>
                <a:ea typeface="MS PGothic" pitchFamily="34" charset="-128"/>
              </a:defRPr>
            </a:lvl9pPr>
          </a:lstStyle>
          <a:p>
            <a:pPr defTabSz="914400" eaLnBrk="1" hangingPunct="1">
              <a:lnSpc>
                <a:spcPct val="100000"/>
              </a:lnSpc>
              <a:buClrTx/>
              <a:buSzTx/>
              <a:buFontTx/>
              <a:buNone/>
              <a:defRPr/>
            </a:pPr>
            <a:r>
              <a:rPr lang="en-US" sz="1200" smtClean="0">
                <a:solidFill>
                  <a:srgbClr val="3B609B"/>
                </a:solidFill>
              </a:rPr>
              <a:t>™</a:t>
            </a:r>
          </a:p>
        </p:txBody>
      </p:sp>
      <p:sp>
        <p:nvSpPr>
          <p:cNvPr id="4099" name="Rectangle 3"/>
          <p:cNvSpPr>
            <a:spLocks noGrp="1" noChangeArrowheads="1"/>
          </p:cNvSpPr>
          <p:nvPr>
            <p:ph type="ctrTitle"/>
          </p:nvPr>
        </p:nvSpPr>
        <p:spPr>
          <a:xfrm>
            <a:off x="457200" y="3429000"/>
            <a:ext cx="8229600" cy="538609"/>
          </a:xfrm>
        </p:spPr>
        <p:txBody>
          <a:bodyPr>
            <a:spAutoFit/>
          </a:bodyPr>
          <a:lstStyle>
            <a:lvl1pPr algn="ctr">
              <a:lnSpc>
                <a:spcPts val="4200"/>
              </a:lnSpc>
              <a:defRPr sz="40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75255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12" descr="NuvaRing_Global_Logo_white+bcgr_FPO.jpg"/>
          <p:cNvPicPr>
            <a:picLocks noChangeAspect="1"/>
          </p:cNvPicPr>
          <p:nvPr userDrawn="1"/>
        </p:nvPicPr>
        <p:blipFill>
          <a:blip r:embed="rId2" cstate="print">
            <a:clrChange>
              <a:clrFrom>
                <a:srgbClr val="517ABC"/>
              </a:clrFrom>
              <a:clrTo>
                <a:srgbClr val="517ABC">
                  <a:alpha val="0"/>
                </a:srgbClr>
              </a:clrTo>
            </a:clrChange>
            <a:extLst>
              <a:ext uri="{28A0092B-C50C-407E-A947-70E740481C1C}">
                <a14:useLocalDpi xmlns:a14="http://schemas.microsoft.com/office/drawing/2010/main" val="0"/>
              </a:ext>
            </a:extLst>
          </a:blip>
          <a:srcRect/>
          <a:stretch>
            <a:fillRect/>
          </a:stretch>
        </p:blipFill>
        <p:spPr bwMode="auto">
          <a:xfrm>
            <a:off x="19050" y="0"/>
            <a:ext cx="5953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12585"/>
            <a:ext cx="8229600" cy="882650"/>
          </a:xfr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539558"/>
            <a:ext cx="4018547" cy="4168775"/>
          </a:xfrm>
        </p:spPr>
        <p:txBody>
          <a:bodyPr/>
          <a:lstStyle>
            <a:lvl1pPr>
              <a:defRPr sz="2200"/>
            </a:lvl1pPr>
            <a:lvl2pPr>
              <a:spcBef>
                <a:spcPts val="0"/>
              </a:spcBef>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4469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 name="Picture 12" descr="NuvaRing_Global_Logo_white+bcgr_FPO.jpg"/>
          <p:cNvPicPr>
            <a:picLocks noChangeAspect="1"/>
          </p:cNvPicPr>
          <p:nvPr userDrawn="1"/>
        </p:nvPicPr>
        <p:blipFill>
          <a:blip r:embed="rId2" cstate="print">
            <a:clrChange>
              <a:clrFrom>
                <a:srgbClr val="517ABC"/>
              </a:clrFrom>
              <a:clrTo>
                <a:srgbClr val="517ABC">
                  <a:alpha val="0"/>
                </a:srgbClr>
              </a:clrTo>
            </a:clrChange>
            <a:extLst>
              <a:ext uri="{28A0092B-C50C-407E-A947-70E740481C1C}">
                <a14:useLocalDpi xmlns:a14="http://schemas.microsoft.com/office/drawing/2010/main" val="0"/>
              </a:ext>
            </a:extLst>
          </a:blip>
          <a:srcRect/>
          <a:stretch>
            <a:fillRect/>
          </a:stretch>
        </p:blipFill>
        <p:spPr bwMode="auto">
          <a:xfrm>
            <a:off x="19050" y="0"/>
            <a:ext cx="5953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12585"/>
            <a:ext cx="8229600" cy="882650"/>
          </a:xfr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722438"/>
            <a:ext cx="4018547" cy="928687"/>
          </a:xfrm>
        </p:spPr>
        <p:txBody>
          <a:bodyPr/>
          <a:lstStyle/>
          <a:p>
            <a:pPr lvl="0"/>
            <a:r>
              <a:rPr lang="en-US" dirty="0" smtClean="0"/>
              <a:t>Click to edit Master text styles</a:t>
            </a:r>
            <a:endParaRPr lang="en-US" dirty="0"/>
          </a:p>
        </p:txBody>
      </p:sp>
      <p:sp>
        <p:nvSpPr>
          <p:cNvPr id="7" name="Content Placeholder 6"/>
          <p:cNvSpPr>
            <a:spLocks noGrp="1"/>
          </p:cNvSpPr>
          <p:nvPr>
            <p:ph sz="quarter" idx="11"/>
          </p:nvPr>
        </p:nvSpPr>
        <p:spPr>
          <a:xfrm>
            <a:off x="4535488" y="1719263"/>
            <a:ext cx="4151312" cy="931862"/>
          </a:xfrm>
        </p:spPr>
        <p:txBody>
          <a:bodyPr/>
          <a:lstStyle/>
          <a:p>
            <a:pPr lvl="0"/>
            <a:r>
              <a:rPr lang="en-US" dirty="0" smtClean="0"/>
              <a:t>Click to edit Master text styles</a:t>
            </a:r>
            <a:endParaRPr lang="en-US" dirty="0"/>
          </a:p>
        </p:txBody>
      </p:sp>
      <p:sp>
        <p:nvSpPr>
          <p:cNvPr id="8" name="Content Placeholder 3"/>
          <p:cNvSpPr>
            <a:spLocks noGrp="1"/>
          </p:cNvSpPr>
          <p:nvPr>
            <p:ph sz="quarter" idx="12"/>
          </p:nvPr>
        </p:nvSpPr>
        <p:spPr>
          <a:xfrm>
            <a:off x="457200" y="2792286"/>
            <a:ext cx="4018547" cy="928687"/>
          </a:xfrm>
        </p:spPr>
        <p:txBody>
          <a:bodyPr/>
          <a:lstStyle>
            <a:lvl1pPr>
              <a:buFontTx/>
              <a:buNone/>
              <a:defRPr/>
            </a:lvl1pPr>
          </a:lstStyle>
          <a:p>
            <a:pPr lvl="0"/>
            <a:endParaRPr lang="en-US" dirty="0"/>
          </a:p>
        </p:txBody>
      </p:sp>
      <p:sp>
        <p:nvSpPr>
          <p:cNvPr id="9" name="Content Placeholder 6"/>
          <p:cNvSpPr>
            <a:spLocks noGrp="1"/>
          </p:cNvSpPr>
          <p:nvPr>
            <p:ph sz="quarter" idx="13"/>
          </p:nvPr>
        </p:nvSpPr>
        <p:spPr>
          <a:xfrm>
            <a:off x="4535488" y="2789111"/>
            <a:ext cx="4151312" cy="931862"/>
          </a:xfrm>
        </p:spPr>
        <p:txBody>
          <a:bodyPr/>
          <a:lstStyle>
            <a:lvl1pPr>
              <a:buFontTx/>
              <a:buNone/>
              <a:defRPr/>
            </a:lvl1pPr>
          </a:lstStyle>
          <a:p>
            <a:pPr lvl="0"/>
            <a:endParaRPr lang="en-US" dirty="0"/>
          </a:p>
        </p:txBody>
      </p:sp>
    </p:spTree>
    <p:extLst>
      <p:ext uri="{BB962C8B-B14F-4D97-AF65-F5344CB8AC3E}">
        <p14:creationId xmlns:p14="http://schemas.microsoft.com/office/powerpoint/2010/main" val="141102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NuvaRing_Global_Logo_white+bcgr_FPO.jpg"/>
          <p:cNvPicPr>
            <a:picLocks noChangeAspect="1"/>
          </p:cNvPicPr>
          <p:nvPr userDrawn="1"/>
        </p:nvPicPr>
        <p:blipFill>
          <a:blip r:embed="rId2" cstate="print">
            <a:clrChange>
              <a:clrFrom>
                <a:srgbClr val="517ABC"/>
              </a:clrFrom>
              <a:clrTo>
                <a:srgbClr val="517ABC">
                  <a:alpha val="0"/>
                </a:srgbClr>
              </a:clrTo>
            </a:clrChange>
            <a:extLst>
              <a:ext uri="{28A0092B-C50C-407E-A947-70E740481C1C}">
                <a14:useLocalDpi xmlns:a14="http://schemas.microsoft.com/office/drawing/2010/main" val="0"/>
              </a:ext>
            </a:extLst>
          </a:blip>
          <a:srcRect/>
          <a:stretch>
            <a:fillRect/>
          </a:stretch>
        </p:blipFill>
        <p:spPr bwMode="auto">
          <a:xfrm>
            <a:off x="19050" y="0"/>
            <a:ext cx="5953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12585"/>
            <a:ext cx="8229600" cy="88265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170883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NuvaRing_Global_Logo_white+bcgr_FPO.jpg"/>
          <p:cNvPicPr>
            <a:picLocks noChangeAspect="1"/>
          </p:cNvPicPr>
          <p:nvPr userDrawn="1"/>
        </p:nvPicPr>
        <p:blipFill>
          <a:blip r:embed="rId2" cstate="print">
            <a:clrChange>
              <a:clrFrom>
                <a:srgbClr val="517ABC"/>
              </a:clrFrom>
              <a:clrTo>
                <a:srgbClr val="517ABC">
                  <a:alpha val="0"/>
                </a:srgbClr>
              </a:clrTo>
            </a:clrChange>
            <a:extLst>
              <a:ext uri="{28A0092B-C50C-407E-A947-70E740481C1C}">
                <a14:useLocalDpi xmlns:a14="http://schemas.microsoft.com/office/drawing/2010/main" val="0"/>
              </a:ext>
            </a:extLst>
          </a:blip>
          <a:srcRect/>
          <a:stretch>
            <a:fillRect/>
          </a:stretch>
        </p:blipFill>
        <p:spPr bwMode="auto">
          <a:xfrm>
            <a:off x="19050" y="0"/>
            <a:ext cx="5953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12585"/>
            <a:ext cx="8229600" cy="882650"/>
          </a:xfrm>
        </p:spPr>
        <p:txBody>
          <a:bodyPr/>
          <a:lstStyle/>
          <a:p>
            <a:r>
              <a:rPr lang="en-US" smtClean="0"/>
              <a:t>Click to edit Master title style</a:t>
            </a:r>
            <a:endParaRPr lang="en-US"/>
          </a:p>
        </p:txBody>
      </p:sp>
    </p:spTree>
    <p:extLst>
      <p:ext uri="{BB962C8B-B14F-4D97-AF65-F5344CB8AC3E}">
        <p14:creationId xmlns:p14="http://schemas.microsoft.com/office/powerpoint/2010/main" val="302312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2" descr="NuvaRing_Global_Logo_white+bcgr_FPO.jpg"/>
          <p:cNvPicPr>
            <a:picLocks noChangeAspect="1"/>
          </p:cNvPicPr>
          <p:nvPr userDrawn="1"/>
        </p:nvPicPr>
        <p:blipFill>
          <a:blip r:embed="rId2" cstate="print">
            <a:clrChange>
              <a:clrFrom>
                <a:srgbClr val="517ABC"/>
              </a:clrFrom>
              <a:clrTo>
                <a:srgbClr val="517ABC">
                  <a:alpha val="0"/>
                </a:srgbClr>
              </a:clrTo>
            </a:clrChange>
            <a:extLst>
              <a:ext uri="{28A0092B-C50C-407E-A947-70E740481C1C}">
                <a14:useLocalDpi xmlns:a14="http://schemas.microsoft.com/office/drawing/2010/main" val="0"/>
              </a:ext>
            </a:extLst>
          </a:blip>
          <a:srcRect/>
          <a:stretch>
            <a:fillRect/>
          </a:stretch>
        </p:blipFill>
        <p:spPr bwMode="auto">
          <a:xfrm>
            <a:off x="19050" y="0"/>
            <a:ext cx="5953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14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2" descr="NuvaRing_Global_Logo_white+bcgr_FPO.jpg"/>
          <p:cNvPicPr>
            <a:picLocks noChangeAspect="1"/>
          </p:cNvPicPr>
          <p:nvPr userDrawn="1"/>
        </p:nvPicPr>
        <p:blipFill>
          <a:blip r:embed="rId2" cstate="print">
            <a:clrChange>
              <a:clrFrom>
                <a:srgbClr val="517ABC"/>
              </a:clrFrom>
              <a:clrTo>
                <a:srgbClr val="517ABC">
                  <a:alpha val="0"/>
                </a:srgbClr>
              </a:clrTo>
            </a:clrChange>
            <a:extLst>
              <a:ext uri="{28A0092B-C50C-407E-A947-70E740481C1C}">
                <a14:useLocalDpi xmlns:a14="http://schemas.microsoft.com/office/drawing/2010/main" val="0"/>
              </a:ext>
            </a:extLst>
          </a:blip>
          <a:srcRect/>
          <a:stretch>
            <a:fillRect/>
          </a:stretch>
        </p:blipFill>
        <p:spPr bwMode="auto">
          <a:xfrm>
            <a:off x="19050" y="0"/>
            <a:ext cx="5953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12585"/>
            <a:ext cx="8229600" cy="882650"/>
          </a:xfr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539558"/>
            <a:ext cx="4018547" cy="4168775"/>
          </a:xfrm>
        </p:spPr>
        <p:txBody>
          <a:bodyPr/>
          <a:lstStyle>
            <a:lvl1pPr>
              <a:defRPr sz="2200"/>
            </a:lvl1pPr>
            <a:lvl2pPr>
              <a:spcBef>
                <a:spcPts val="0"/>
              </a:spcBef>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86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 name="Picture 12" descr="NuvaRing_Global_Logo_white+bcgr_FPO.jpg"/>
          <p:cNvPicPr>
            <a:picLocks noChangeAspect="1"/>
          </p:cNvPicPr>
          <p:nvPr userDrawn="1"/>
        </p:nvPicPr>
        <p:blipFill>
          <a:blip r:embed="rId2" cstate="print">
            <a:clrChange>
              <a:clrFrom>
                <a:srgbClr val="517ABC"/>
              </a:clrFrom>
              <a:clrTo>
                <a:srgbClr val="517ABC">
                  <a:alpha val="0"/>
                </a:srgbClr>
              </a:clrTo>
            </a:clrChange>
            <a:extLst>
              <a:ext uri="{28A0092B-C50C-407E-A947-70E740481C1C}">
                <a14:useLocalDpi xmlns:a14="http://schemas.microsoft.com/office/drawing/2010/main" val="0"/>
              </a:ext>
            </a:extLst>
          </a:blip>
          <a:srcRect/>
          <a:stretch>
            <a:fillRect/>
          </a:stretch>
        </p:blipFill>
        <p:spPr bwMode="auto">
          <a:xfrm>
            <a:off x="19050" y="0"/>
            <a:ext cx="5953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12585"/>
            <a:ext cx="8229600" cy="882650"/>
          </a:xfr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722438"/>
            <a:ext cx="4018547" cy="928687"/>
          </a:xfrm>
        </p:spPr>
        <p:txBody>
          <a:bodyPr/>
          <a:lstStyle/>
          <a:p>
            <a:pPr lvl="0"/>
            <a:r>
              <a:rPr lang="en-US" dirty="0" smtClean="0"/>
              <a:t>Click to edit Master text styles</a:t>
            </a:r>
            <a:endParaRPr lang="en-US" dirty="0"/>
          </a:p>
        </p:txBody>
      </p:sp>
      <p:sp>
        <p:nvSpPr>
          <p:cNvPr id="7" name="Content Placeholder 6"/>
          <p:cNvSpPr>
            <a:spLocks noGrp="1"/>
          </p:cNvSpPr>
          <p:nvPr>
            <p:ph sz="quarter" idx="11"/>
          </p:nvPr>
        </p:nvSpPr>
        <p:spPr>
          <a:xfrm>
            <a:off x="4535488" y="1719263"/>
            <a:ext cx="4151312" cy="931862"/>
          </a:xfrm>
        </p:spPr>
        <p:txBody>
          <a:bodyPr/>
          <a:lstStyle/>
          <a:p>
            <a:pPr lvl="0"/>
            <a:r>
              <a:rPr lang="en-US" dirty="0" smtClean="0"/>
              <a:t>Click to edit Master text styles</a:t>
            </a:r>
            <a:endParaRPr lang="en-US" dirty="0"/>
          </a:p>
        </p:txBody>
      </p:sp>
      <p:sp>
        <p:nvSpPr>
          <p:cNvPr id="8" name="Content Placeholder 3"/>
          <p:cNvSpPr>
            <a:spLocks noGrp="1"/>
          </p:cNvSpPr>
          <p:nvPr>
            <p:ph sz="quarter" idx="12"/>
          </p:nvPr>
        </p:nvSpPr>
        <p:spPr>
          <a:xfrm>
            <a:off x="457200" y="2792286"/>
            <a:ext cx="4018547" cy="928687"/>
          </a:xfrm>
        </p:spPr>
        <p:txBody>
          <a:bodyPr/>
          <a:lstStyle>
            <a:lvl1pPr>
              <a:buFontTx/>
              <a:buNone/>
              <a:defRPr/>
            </a:lvl1pPr>
          </a:lstStyle>
          <a:p>
            <a:pPr lvl="0"/>
            <a:endParaRPr lang="en-US" dirty="0"/>
          </a:p>
        </p:txBody>
      </p:sp>
      <p:sp>
        <p:nvSpPr>
          <p:cNvPr id="9" name="Content Placeholder 6"/>
          <p:cNvSpPr>
            <a:spLocks noGrp="1"/>
          </p:cNvSpPr>
          <p:nvPr>
            <p:ph sz="quarter" idx="13"/>
          </p:nvPr>
        </p:nvSpPr>
        <p:spPr>
          <a:xfrm>
            <a:off x="4535488" y="2789111"/>
            <a:ext cx="4151312" cy="931862"/>
          </a:xfrm>
        </p:spPr>
        <p:txBody>
          <a:bodyPr/>
          <a:lstStyle>
            <a:lvl1pPr>
              <a:buFontTx/>
              <a:buNone/>
              <a:defRPr/>
            </a:lvl1pPr>
          </a:lstStyle>
          <a:p>
            <a:pPr lvl="0"/>
            <a:endParaRPr lang="en-US" dirty="0"/>
          </a:p>
        </p:txBody>
      </p:sp>
    </p:spTree>
    <p:extLst>
      <p:ext uri="{BB962C8B-B14F-4D97-AF65-F5344CB8AC3E}">
        <p14:creationId xmlns:p14="http://schemas.microsoft.com/office/powerpoint/2010/main" val="1999236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pic>
        <p:nvPicPr>
          <p:cNvPr id="5" name="Picture 12" descr="NuvaRing_Global_Logo_white+bcgr_FPO.jpg"/>
          <p:cNvPicPr>
            <a:picLocks noChangeAspect="1"/>
          </p:cNvPicPr>
          <p:nvPr userDrawn="1"/>
        </p:nvPicPr>
        <p:blipFill>
          <a:blip r:embed="rId2" cstate="print">
            <a:clrChange>
              <a:clrFrom>
                <a:srgbClr val="517ABC"/>
              </a:clrFrom>
              <a:clrTo>
                <a:srgbClr val="517ABC">
                  <a:alpha val="0"/>
                </a:srgbClr>
              </a:clrTo>
            </a:clrChange>
            <a:extLst>
              <a:ext uri="{28A0092B-C50C-407E-A947-70E740481C1C}">
                <a14:useLocalDpi xmlns:a14="http://schemas.microsoft.com/office/drawing/2010/main" val="0"/>
              </a:ext>
            </a:extLst>
          </a:blip>
          <a:srcRect/>
          <a:stretch>
            <a:fillRect/>
          </a:stretch>
        </p:blipFill>
        <p:spPr bwMode="auto">
          <a:xfrm>
            <a:off x="19050" y="0"/>
            <a:ext cx="5953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48577"/>
            <a:ext cx="8229600" cy="882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68450"/>
            <a:ext cx="8229600" cy="2055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776663"/>
            <a:ext cx="8229600" cy="2055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144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pic>
        <p:nvPicPr>
          <p:cNvPr id="5" name="Picture 12" descr="NuvaRing_Global_Logo_white+bcgr_FPO.jpg"/>
          <p:cNvPicPr>
            <a:picLocks noChangeAspect="1"/>
          </p:cNvPicPr>
          <p:nvPr userDrawn="1"/>
        </p:nvPicPr>
        <p:blipFill>
          <a:blip r:embed="rId2" cstate="print">
            <a:clrChange>
              <a:clrFrom>
                <a:srgbClr val="517ABC"/>
              </a:clrFrom>
              <a:clrTo>
                <a:srgbClr val="517ABC">
                  <a:alpha val="0"/>
                </a:srgbClr>
              </a:clrTo>
            </a:clrChange>
            <a:extLst>
              <a:ext uri="{28A0092B-C50C-407E-A947-70E740481C1C}">
                <a14:useLocalDpi xmlns:a14="http://schemas.microsoft.com/office/drawing/2010/main" val="0"/>
              </a:ext>
            </a:extLst>
          </a:blip>
          <a:srcRect/>
          <a:stretch>
            <a:fillRect/>
          </a:stretch>
        </p:blipFill>
        <p:spPr bwMode="auto">
          <a:xfrm>
            <a:off x="19050" y="0"/>
            <a:ext cx="5953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48577"/>
            <a:ext cx="8229600" cy="882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68450"/>
            <a:ext cx="4038600" cy="4264025"/>
          </a:xfrm>
        </p:spPr>
        <p:txBody>
          <a:bodyPr/>
          <a:lstStyle>
            <a:lvl4pPr>
              <a:buClr>
                <a:srgbClr val="E7E5D1"/>
              </a:buClr>
              <a:defRPr/>
            </a:lvl4pPr>
            <a:lvl5pPr>
              <a:buClr>
                <a:srgbClr val="E7E5D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68450"/>
            <a:ext cx="4038600" cy="4264025"/>
          </a:xfrm>
        </p:spPr>
        <p:txBody>
          <a:bodyPr/>
          <a:lstStyle>
            <a:lvl4pPr>
              <a:buClr>
                <a:srgbClr val="E7E5D1"/>
              </a:buClr>
              <a:defRPr/>
            </a:lvl4pPr>
            <a:lvl5pPr>
              <a:buClr>
                <a:srgbClr val="E7E5D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352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5"/>
          <p:cNvGrpSpPr>
            <a:grpSpLocks/>
          </p:cNvGrpSpPr>
          <p:nvPr userDrawn="1"/>
        </p:nvGrpSpPr>
        <p:grpSpPr bwMode="auto">
          <a:xfrm flipH="1" flipV="1">
            <a:off x="5724525" y="6456363"/>
            <a:ext cx="3419475" cy="411162"/>
            <a:chOff x="3334512" y="4312920"/>
            <a:chExt cx="2190021" cy="578041"/>
          </a:xfrm>
        </p:grpSpPr>
        <p:sp>
          <p:nvSpPr>
            <p:cNvPr id="1035" name="Freeform 13"/>
            <p:cNvSpPr>
              <a:spLocks/>
            </p:cNvSpPr>
            <p:nvPr userDrawn="1"/>
          </p:nvSpPr>
          <p:spPr bwMode="auto">
            <a:xfrm>
              <a:off x="3334512" y="4312920"/>
              <a:ext cx="1954141" cy="491001"/>
            </a:xfrm>
            <a:custGeom>
              <a:avLst/>
              <a:gdLst>
                <a:gd name="T0" fmla="*/ 0 w 1954084"/>
                <a:gd name="T1" fmla="*/ 0 h 491556"/>
                <a:gd name="T2" fmla="*/ 0 w 1954084"/>
                <a:gd name="T3" fmla="*/ 489340 h 491556"/>
                <a:gd name="T4" fmla="*/ 1954312 w 1954084"/>
                <a:gd name="T5" fmla="*/ 8674 h 491556"/>
                <a:gd name="T6" fmla="*/ 0 w 1954084"/>
                <a:gd name="T7" fmla="*/ 0 h 4915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54084" h="491556">
                  <a:moveTo>
                    <a:pt x="0" y="0"/>
                  </a:moveTo>
                  <a:lnTo>
                    <a:pt x="0" y="491556"/>
                  </a:lnTo>
                  <a:lnTo>
                    <a:pt x="1954084" y="8714"/>
                  </a:lnTo>
                  <a:lnTo>
                    <a:pt x="0" y="0"/>
                  </a:lnTo>
                  <a:close/>
                </a:path>
              </a:pathLst>
            </a:custGeom>
            <a:solidFill>
              <a:srgbClr val="5C2946"/>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sl-SI"/>
            </a:p>
          </p:txBody>
        </p:sp>
        <p:sp>
          <p:nvSpPr>
            <p:cNvPr id="1036" name="Freeform 14"/>
            <p:cNvSpPr>
              <a:spLocks/>
            </p:cNvSpPr>
            <p:nvPr userDrawn="1"/>
          </p:nvSpPr>
          <p:spPr bwMode="auto">
            <a:xfrm>
              <a:off x="3334512" y="4321847"/>
              <a:ext cx="2190021" cy="569114"/>
            </a:xfrm>
            <a:custGeom>
              <a:avLst/>
              <a:gdLst>
                <a:gd name="T0" fmla="*/ 0 w 2190021"/>
                <a:gd name="T1" fmla="*/ 475027 h 570026"/>
                <a:gd name="T2" fmla="*/ 2381 w 2190021"/>
                <a:gd name="T3" fmla="*/ 566386 h 570026"/>
                <a:gd name="T4" fmla="*/ 980318 w 2190021"/>
                <a:gd name="T5" fmla="*/ 282502 h 570026"/>
                <a:gd name="T6" fmla="*/ 2190021 w 2190021"/>
                <a:gd name="T7" fmla="*/ 0 h 570026"/>
                <a:gd name="T8" fmla="*/ 1929225 w 2190021"/>
                <a:gd name="T9" fmla="*/ 2364 h 570026"/>
                <a:gd name="T10" fmla="*/ 0 w 2190021"/>
                <a:gd name="T11" fmla="*/ 475027 h 5700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0021" h="570026">
                  <a:moveTo>
                    <a:pt x="0" y="478079"/>
                  </a:moveTo>
                  <a:cubicBezTo>
                    <a:pt x="794" y="508728"/>
                    <a:pt x="1587" y="539377"/>
                    <a:pt x="2381" y="570026"/>
                  </a:cubicBezTo>
                  <a:cubicBezTo>
                    <a:pt x="202350" y="486338"/>
                    <a:pt x="615712" y="379321"/>
                    <a:pt x="980318" y="284317"/>
                  </a:cubicBezTo>
                  <a:cubicBezTo>
                    <a:pt x="1344924" y="189313"/>
                    <a:pt x="1767177" y="74878"/>
                    <a:pt x="2190021" y="0"/>
                  </a:cubicBezTo>
                  <a:lnTo>
                    <a:pt x="1929225" y="2380"/>
                  </a:lnTo>
                  <a:lnTo>
                    <a:pt x="0" y="478079"/>
                  </a:lnTo>
                  <a:close/>
                </a:path>
              </a:pathLst>
            </a:custGeom>
            <a:solidFill>
              <a:srgbClr val="A29061"/>
            </a:solidFill>
            <a:ln>
              <a:noFill/>
            </a:ln>
            <a:extLst>
              <a:ext uri="{91240B29-F687-4F45-9708-019B960494DF}">
                <a14:hiddenLine xmlns:a14="http://schemas.microsoft.com/office/drawing/2010/main" w="3175" cap="flat" cmpd="sng" algn="ctr">
                  <a:solidFill>
                    <a:srgbClr val="000000"/>
                  </a:solidFill>
                  <a:prstDash val="solid"/>
                  <a:round/>
                  <a:headEnd type="none" w="med" len="med"/>
                  <a:tailEnd type="none" w="med" len="med"/>
                </a14:hiddenLine>
              </a:ext>
            </a:extLst>
          </p:spPr>
          <p:txBody>
            <a:bodyPr/>
            <a:lstStyle/>
            <a:p>
              <a:endParaRPr lang="sl-SI"/>
            </a:p>
          </p:txBody>
        </p:sp>
      </p:grpSp>
      <p:sp>
        <p:nvSpPr>
          <p:cNvPr id="1027" name="Text Box 417"/>
          <p:cNvSpPr txBox="1">
            <a:spLocks noChangeArrowheads="1"/>
          </p:cNvSpPr>
          <p:nvPr/>
        </p:nvSpPr>
        <p:spPr bwMode="auto">
          <a:xfrm>
            <a:off x="8382000" y="5943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charset="0"/>
                <a:ea typeface="MS PGothic" pitchFamily="34" charset="-128"/>
              </a:defRPr>
            </a:lvl1pPr>
            <a:lvl2pPr marL="742950" indent="-285750" eaLnBrk="0" hangingPunct="0">
              <a:defRPr sz="800">
                <a:solidFill>
                  <a:schemeClr val="tx1"/>
                </a:solidFill>
                <a:latin typeface="Arial" charset="0"/>
                <a:ea typeface="MS PGothic" pitchFamily="34" charset="-128"/>
              </a:defRPr>
            </a:lvl2pPr>
            <a:lvl3pPr marL="1143000" indent="-228600" eaLnBrk="0" hangingPunct="0">
              <a:defRPr sz="800">
                <a:solidFill>
                  <a:schemeClr val="tx1"/>
                </a:solidFill>
                <a:latin typeface="Arial" charset="0"/>
                <a:ea typeface="MS PGothic" pitchFamily="34" charset="-128"/>
              </a:defRPr>
            </a:lvl3pPr>
            <a:lvl4pPr marL="1600200" indent="-228600" eaLnBrk="0" hangingPunct="0">
              <a:defRPr sz="800">
                <a:solidFill>
                  <a:schemeClr val="tx1"/>
                </a:solidFill>
                <a:latin typeface="Arial" charset="0"/>
                <a:ea typeface="MS PGothic" pitchFamily="34" charset="-128"/>
              </a:defRPr>
            </a:lvl4pPr>
            <a:lvl5pPr marL="2057400" indent="-228600" eaLnBrk="0" hangingPunct="0">
              <a:defRPr sz="800">
                <a:solidFill>
                  <a:schemeClr val="tx1"/>
                </a:solidFill>
                <a:latin typeface="Arial" charset="0"/>
                <a:ea typeface="MS PGothic" pitchFamily="34" charset="-128"/>
              </a:defRPr>
            </a:lvl5pPr>
            <a:lvl6pPr marL="2514600" indent="-228600" eaLnBrk="0" fontAlgn="base" hangingPunct="0">
              <a:spcBef>
                <a:spcPct val="0"/>
              </a:spcBef>
              <a:spcAft>
                <a:spcPct val="0"/>
              </a:spcAft>
              <a:defRPr sz="800">
                <a:solidFill>
                  <a:schemeClr val="tx1"/>
                </a:solidFill>
                <a:latin typeface="Arial" charset="0"/>
                <a:ea typeface="MS PGothic" pitchFamily="34" charset="-128"/>
              </a:defRPr>
            </a:lvl6pPr>
            <a:lvl7pPr marL="2971800" indent="-228600" eaLnBrk="0" fontAlgn="base" hangingPunct="0">
              <a:spcBef>
                <a:spcPct val="0"/>
              </a:spcBef>
              <a:spcAft>
                <a:spcPct val="0"/>
              </a:spcAft>
              <a:defRPr sz="800">
                <a:solidFill>
                  <a:schemeClr val="tx1"/>
                </a:solidFill>
                <a:latin typeface="Arial" charset="0"/>
                <a:ea typeface="MS PGothic" pitchFamily="34" charset="-128"/>
              </a:defRPr>
            </a:lvl7pPr>
            <a:lvl8pPr marL="3429000" indent="-228600" eaLnBrk="0" fontAlgn="base" hangingPunct="0">
              <a:spcBef>
                <a:spcPct val="0"/>
              </a:spcBef>
              <a:spcAft>
                <a:spcPct val="0"/>
              </a:spcAft>
              <a:defRPr sz="800">
                <a:solidFill>
                  <a:schemeClr val="tx1"/>
                </a:solidFill>
                <a:latin typeface="Arial" charset="0"/>
                <a:ea typeface="MS PGothic" pitchFamily="34" charset="-128"/>
              </a:defRPr>
            </a:lvl8pPr>
            <a:lvl9pPr marL="3886200" indent="-228600" eaLnBrk="0" fontAlgn="base" hangingPunct="0">
              <a:spcBef>
                <a:spcPct val="0"/>
              </a:spcBef>
              <a:spcAft>
                <a:spcPct val="0"/>
              </a:spcAft>
              <a:defRPr sz="800">
                <a:solidFill>
                  <a:schemeClr val="tx1"/>
                </a:solidFill>
                <a:latin typeface="Arial" charset="0"/>
                <a:ea typeface="MS PGothic" pitchFamily="34" charset="-128"/>
              </a:defRPr>
            </a:lvl9pPr>
          </a:lstStyle>
          <a:p>
            <a:pPr defTabSz="914400" eaLnBrk="1" hangingPunct="1">
              <a:lnSpc>
                <a:spcPct val="100000"/>
              </a:lnSpc>
              <a:spcBef>
                <a:spcPct val="50000"/>
              </a:spcBef>
              <a:buClrTx/>
              <a:buSzTx/>
              <a:buFontTx/>
              <a:buNone/>
              <a:defRPr/>
            </a:pPr>
            <a:endParaRPr lang="en-US" sz="1800" smtClean="0">
              <a:solidFill>
                <a:srgbClr val="FFFFFF"/>
              </a:solidFill>
              <a:latin typeface="Arial MT" pitchFamily="96" charset="0"/>
              <a:cs typeface="+mn-cs"/>
            </a:endParaRPr>
          </a:p>
        </p:txBody>
      </p:sp>
      <p:sp>
        <p:nvSpPr>
          <p:cNvPr id="1028" name="Text Box 418"/>
          <p:cNvSpPr txBox="1">
            <a:spLocks noChangeArrowheads="1"/>
          </p:cNvSpPr>
          <p:nvPr/>
        </p:nvSpPr>
        <p:spPr bwMode="auto">
          <a:xfrm>
            <a:off x="8243888" y="6586538"/>
            <a:ext cx="885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charset="0"/>
                <a:ea typeface="MS PGothic" pitchFamily="34" charset="-128"/>
              </a:defRPr>
            </a:lvl1pPr>
            <a:lvl2pPr marL="742950" indent="-285750" eaLnBrk="0" hangingPunct="0">
              <a:defRPr sz="800">
                <a:solidFill>
                  <a:schemeClr val="tx1"/>
                </a:solidFill>
                <a:latin typeface="Arial" charset="0"/>
                <a:ea typeface="MS PGothic" pitchFamily="34" charset="-128"/>
              </a:defRPr>
            </a:lvl2pPr>
            <a:lvl3pPr marL="1143000" indent="-228600" eaLnBrk="0" hangingPunct="0">
              <a:defRPr sz="800">
                <a:solidFill>
                  <a:schemeClr val="tx1"/>
                </a:solidFill>
                <a:latin typeface="Arial" charset="0"/>
                <a:ea typeface="MS PGothic" pitchFamily="34" charset="-128"/>
              </a:defRPr>
            </a:lvl3pPr>
            <a:lvl4pPr marL="1600200" indent="-228600" eaLnBrk="0" hangingPunct="0">
              <a:defRPr sz="800">
                <a:solidFill>
                  <a:schemeClr val="tx1"/>
                </a:solidFill>
                <a:latin typeface="Arial" charset="0"/>
                <a:ea typeface="MS PGothic" pitchFamily="34" charset="-128"/>
              </a:defRPr>
            </a:lvl4pPr>
            <a:lvl5pPr marL="2057400" indent="-228600" eaLnBrk="0" hangingPunct="0">
              <a:defRPr sz="800">
                <a:solidFill>
                  <a:schemeClr val="tx1"/>
                </a:solidFill>
                <a:latin typeface="Arial" charset="0"/>
                <a:ea typeface="MS PGothic" pitchFamily="34" charset="-128"/>
              </a:defRPr>
            </a:lvl5pPr>
            <a:lvl6pPr marL="2514600" indent="-228600" eaLnBrk="0" fontAlgn="base" hangingPunct="0">
              <a:spcBef>
                <a:spcPct val="0"/>
              </a:spcBef>
              <a:spcAft>
                <a:spcPct val="0"/>
              </a:spcAft>
              <a:defRPr sz="800">
                <a:solidFill>
                  <a:schemeClr val="tx1"/>
                </a:solidFill>
                <a:latin typeface="Arial" charset="0"/>
                <a:ea typeface="MS PGothic" pitchFamily="34" charset="-128"/>
              </a:defRPr>
            </a:lvl6pPr>
            <a:lvl7pPr marL="2971800" indent="-228600" eaLnBrk="0" fontAlgn="base" hangingPunct="0">
              <a:spcBef>
                <a:spcPct val="0"/>
              </a:spcBef>
              <a:spcAft>
                <a:spcPct val="0"/>
              </a:spcAft>
              <a:defRPr sz="800">
                <a:solidFill>
                  <a:schemeClr val="tx1"/>
                </a:solidFill>
                <a:latin typeface="Arial" charset="0"/>
                <a:ea typeface="MS PGothic" pitchFamily="34" charset="-128"/>
              </a:defRPr>
            </a:lvl7pPr>
            <a:lvl8pPr marL="3429000" indent="-228600" eaLnBrk="0" fontAlgn="base" hangingPunct="0">
              <a:spcBef>
                <a:spcPct val="0"/>
              </a:spcBef>
              <a:spcAft>
                <a:spcPct val="0"/>
              </a:spcAft>
              <a:defRPr sz="800">
                <a:solidFill>
                  <a:schemeClr val="tx1"/>
                </a:solidFill>
                <a:latin typeface="Arial" charset="0"/>
                <a:ea typeface="MS PGothic" pitchFamily="34" charset="-128"/>
              </a:defRPr>
            </a:lvl8pPr>
            <a:lvl9pPr marL="3886200" indent="-228600" eaLnBrk="0" fontAlgn="base" hangingPunct="0">
              <a:spcBef>
                <a:spcPct val="0"/>
              </a:spcBef>
              <a:spcAft>
                <a:spcPct val="0"/>
              </a:spcAft>
              <a:defRPr sz="800">
                <a:solidFill>
                  <a:schemeClr val="tx1"/>
                </a:solidFill>
                <a:latin typeface="Arial" charset="0"/>
                <a:ea typeface="MS PGothic" pitchFamily="34" charset="-128"/>
              </a:defRPr>
            </a:lvl9pPr>
          </a:lstStyle>
          <a:p>
            <a:pPr algn="r" defTabSz="914400" eaLnBrk="1" hangingPunct="1">
              <a:lnSpc>
                <a:spcPct val="100000"/>
              </a:lnSpc>
              <a:spcBef>
                <a:spcPct val="50000"/>
              </a:spcBef>
              <a:buClrTx/>
              <a:buSzTx/>
              <a:buFontTx/>
              <a:buNone/>
              <a:defRPr/>
            </a:pPr>
            <a:r>
              <a:rPr lang="en-US" sz="1000" smtClean="0">
                <a:solidFill>
                  <a:srgbClr val="FFFFFF"/>
                </a:solidFill>
              </a:rPr>
              <a:t>Slide </a:t>
            </a:r>
            <a:fld id="{CB2962BB-8EDB-43A8-B45E-0ADFD2A8D326}" type="slidenum">
              <a:rPr lang="en-US" sz="1000" smtClean="0">
                <a:solidFill>
                  <a:srgbClr val="FFFFFF"/>
                </a:solidFill>
              </a:rPr>
              <a:pPr algn="r" defTabSz="914400" eaLnBrk="1" hangingPunct="1">
                <a:lnSpc>
                  <a:spcPct val="100000"/>
                </a:lnSpc>
                <a:spcBef>
                  <a:spcPct val="50000"/>
                </a:spcBef>
                <a:buClrTx/>
                <a:buSzTx/>
                <a:buFontTx/>
                <a:buNone/>
                <a:defRPr/>
              </a:pPr>
              <a:t>‹#›</a:t>
            </a:fld>
            <a:endParaRPr lang="en-US" sz="1000" smtClean="0">
              <a:solidFill>
                <a:srgbClr val="FFFFFF"/>
              </a:solidFill>
            </a:endParaRPr>
          </a:p>
        </p:txBody>
      </p:sp>
      <p:sp>
        <p:nvSpPr>
          <p:cNvPr id="1029" name="TextBox 210"/>
          <p:cNvSpPr txBox="1">
            <a:spLocks noChangeArrowheads="1"/>
          </p:cNvSpPr>
          <p:nvPr userDrawn="1"/>
        </p:nvSpPr>
        <p:spPr bwMode="auto">
          <a:xfrm>
            <a:off x="6908800" y="57150"/>
            <a:ext cx="22209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ea typeface="MS PGothic" pitchFamily="34" charset="-128"/>
              </a:defRPr>
            </a:lvl1pPr>
            <a:lvl2pPr marL="742950" indent="-285750" eaLnBrk="0" hangingPunct="0">
              <a:defRPr sz="800">
                <a:solidFill>
                  <a:schemeClr val="tx1"/>
                </a:solidFill>
                <a:latin typeface="Arial" charset="0"/>
                <a:ea typeface="MS PGothic" pitchFamily="34" charset="-128"/>
              </a:defRPr>
            </a:lvl2pPr>
            <a:lvl3pPr marL="1143000" indent="-228600" eaLnBrk="0" hangingPunct="0">
              <a:defRPr sz="800">
                <a:solidFill>
                  <a:schemeClr val="tx1"/>
                </a:solidFill>
                <a:latin typeface="Arial" charset="0"/>
                <a:ea typeface="MS PGothic" pitchFamily="34" charset="-128"/>
              </a:defRPr>
            </a:lvl3pPr>
            <a:lvl4pPr marL="1600200" indent="-228600" eaLnBrk="0" hangingPunct="0">
              <a:defRPr sz="800">
                <a:solidFill>
                  <a:schemeClr val="tx1"/>
                </a:solidFill>
                <a:latin typeface="Arial" charset="0"/>
                <a:ea typeface="MS PGothic" pitchFamily="34" charset="-128"/>
              </a:defRPr>
            </a:lvl4pPr>
            <a:lvl5pPr marL="2057400" indent="-228600" eaLnBrk="0" hangingPunct="0">
              <a:defRPr sz="800">
                <a:solidFill>
                  <a:schemeClr val="tx1"/>
                </a:solidFill>
                <a:latin typeface="Arial" charset="0"/>
                <a:ea typeface="MS PGothic" pitchFamily="34" charset="-128"/>
              </a:defRPr>
            </a:lvl5pPr>
            <a:lvl6pPr marL="2514600" indent="-228600" eaLnBrk="0" fontAlgn="base" hangingPunct="0">
              <a:spcBef>
                <a:spcPct val="0"/>
              </a:spcBef>
              <a:spcAft>
                <a:spcPct val="0"/>
              </a:spcAft>
              <a:defRPr sz="800">
                <a:solidFill>
                  <a:schemeClr val="tx1"/>
                </a:solidFill>
                <a:latin typeface="Arial" charset="0"/>
                <a:ea typeface="MS PGothic" pitchFamily="34" charset="-128"/>
              </a:defRPr>
            </a:lvl6pPr>
            <a:lvl7pPr marL="2971800" indent="-228600" eaLnBrk="0" fontAlgn="base" hangingPunct="0">
              <a:spcBef>
                <a:spcPct val="0"/>
              </a:spcBef>
              <a:spcAft>
                <a:spcPct val="0"/>
              </a:spcAft>
              <a:defRPr sz="800">
                <a:solidFill>
                  <a:schemeClr val="tx1"/>
                </a:solidFill>
                <a:latin typeface="Arial" charset="0"/>
                <a:ea typeface="MS PGothic" pitchFamily="34" charset="-128"/>
              </a:defRPr>
            </a:lvl7pPr>
            <a:lvl8pPr marL="3429000" indent="-228600" eaLnBrk="0" fontAlgn="base" hangingPunct="0">
              <a:spcBef>
                <a:spcPct val="0"/>
              </a:spcBef>
              <a:spcAft>
                <a:spcPct val="0"/>
              </a:spcAft>
              <a:defRPr sz="800">
                <a:solidFill>
                  <a:schemeClr val="tx1"/>
                </a:solidFill>
                <a:latin typeface="Arial" charset="0"/>
                <a:ea typeface="MS PGothic" pitchFamily="34" charset="-128"/>
              </a:defRPr>
            </a:lvl8pPr>
            <a:lvl9pPr marL="3886200" indent="-228600" eaLnBrk="0" fontAlgn="base" hangingPunct="0">
              <a:spcBef>
                <a:spcPct val="0"/>
              </a:spcBef>
              <a:spcAft>
                <a:spcPct val="0"/>
              </a:spcAft>
              <a:defRPr sz="800">
                <a:solidFill>
                  <a:schemeClr val="tx1"/>
                </a:solidFill>
                <a:latin typeface="Arial" charset="0"/>
                <a:ea typeface="MS PGothic" pitchFamily="34" charset="-128"/>
              </a:defRPr>
            </a:lvl9pPr>
          </a:lstStyle>
          <a:p>
            <a:pPr defTabSz="914400" eaLnBrk="1" hangingPunct="1">
              <a:lnSpc>
                <a:spcPct val="100000"/>
              </a:lnSpc>
              <a:buClrTx/>
              <a:buSzTx/>
              <a:buFontTx/>
              <a:buNone/>
              <a:defRPr/>
            </a:pPr>
            <a:r>
              <a:rPr lang="en-US" sz="1200" b="1" i="1" smtClean="0">
                <a:solidFill>
                  <a:srgbClr val="FFFFFF"/>
                </a:solidFill>
                <a:cs typeface="+mn-cs"/>
              </a:rPr>
              <a:t>Draft: Not Approved for Use</a:t>
            </a:r>
          </a:p>
        </p:txBody>
      </p:sp>
      <p:sp>
        <p:nvSpPr>
          <p:cNvPr id="1030" name="Rectangle 3"/>
          <p:cNvSpPr>
            <a:spLocks noGrp="1" noChangeArrowheads="1"/>
          </p:cNvSpPr>
          <p:nvPr>
            <p:ph type="body" idx="1"/>
          </p:nvPr>
        </p:nvSpPr>
        <p:spPr bwMode="auto">
          <a:xfrm>
            <a:off x="457200" y="1568450"/>
            <a:ext cx="8229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grpSp>
        <p:nvGrpSpPr>
          <p:cNvPr id="1031" name="Group 16"/>
          <p:cNvGrpSpPr>
            <a:grpSpLocks/>
          </p:cNvGrpSpPr>
          <p:nvPr userDrawn="1"/>
        </p:nvGrpSpPr>
        <p:grpSpPr bwMode="auto">
          <a:xfrm>
            <a:off x="-9525" y="-19050"/>
            <a:ext cx="3419475" cy="914400"/>
            <a:chOff x="-5856" y="0"/>
            <a:chExt cx="2190021" cy="578041"/>
          </a:xfrm>
        </p:grpSpPr>
        <p:sp>
          <p:nvSpPr>
            <p:cNvPr id="1033" name="Freeform 11"/>
            <p:cNvSpPr>
              <a:spLocks/>
            </p:cNvSpPr>
            <p:nvPr userDrawn="1"/>
          </p:nvSpPr>
          <p:spPr bwMode="auto">
            <a:xfrm>
              <a:off x="244" y="0"/>
              <a:ext cx="1954141" cy="491736"/>
            </a:xfrm>
            <a:custGeom>
              <a:avLst/>
              <a:gdLst>
                <a:gd name="T0" fmla="*/ 0 w 1954084"/>
                <a:gd name="T1" fmla="*/ 0 h 491556"/>
                <a:gd name="T2" fmla="*/ 0 w 1954084"/>
                <a:gd name="T3" fmla="*/ 492276 h 491556"/>
                <a:gd name="T4" fmla="*/ 1954312 w 1954084"/>
                <a:gd name="T5" fmla="*/ 8726 h 491556"/>
                <a:gd name="T6" fmla="*/ 0 w 1954084"/>
                <a:gd name="T7" fmla="*/ 0 h 4915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54084" h="491556">
                  <a:moveTo>
                    <a:pt x="0" y="0"/>
                  </a:moveTo>
                  <a:lnTo>
                    <a:pt x="0" y="491556"/>
                  </a:lnTo>
                  <a:lnTo>
                    <a:pt x="1954084" y="8714"/>
                  </a:lnTo>
                  <a:lnTo>
                    <a:pt x="0" y="0"/>
                  </a:lnTo>
                  <a:close/>
                </a:path>
              </a:pathLst>
            </a:custGeom>
            <a:solidFill>
              <a:srgbClr val="3B609B"/>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sl-SI"/>
            </a:p>
          </p:txBody>
        </p:sp>
        <p:sp>
          <p:nvSpPr>
            <p:cNvPr id="1034" name="Freeform 12"/>
            <p:cNvSpPr>
              <a:spLocks/>
            </p:cNvSpPr>
            <p:nvPr userDrawn="1"/>
          </p:nvSpPr>
          <p:spPr bwMode="auto">
            <a:xfrm>
              <a:off x="-5856" y="8028"/>
              <a:ext cx="2190021" cy="570013"/>
            </a:xfrm>
            <a:custGeom>
              <a:avLst/>
              <a:gdLst>
                <a:gd name="T0" fmla="*/ 0 w 2190021"/>
                <a:gd name="T1" fmla="*/ 478035 h 570026"/>
                <a:gd name="T2" fmla="*/ 2381 w 2190021"/>
                <a:gd name="T3" fmla="*/ 569974 h 570026"/>
                <a:gd name="T4" fmla="*/ 980318 w 2190021"/>
                <a:gd name="T5" fmla="*/ 284293 h 570026"/>
                <a:gd name="T6" fmla="*/ 2190021 w 2190021"/>
                <a:gd name="T7" fmla="*/ 0 h 570026"/>
                <a:gd name="T8" fmla="*/ 1929225 w 2190021"/>
                <a:gd name="T9" fmla="*/ 2380 h 570026"/>
                <a:gd name="T10" fmla="*/ 0 w 2190021"/>
                <a:gd name="T11" fmla="*/ 478035 h 5700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0021" h="570026">
                  <a:moveTo>
                    <a:pt x="0" y="478079"/>
                  </a:moveTo>
                  <a:cubicBezTo>
                    <a:pt x="794" y="508728"/>
                    <a:pt x="1587" y="539377"/>
                    <a:pt x="2381" y="570026"/>
                  </a:cubicBezTo>
                  <a:cubicBezTo>
                    <a:pt x="202350" y="486338"/>
                    <a:pt x="615712" y="379321"/>
                    <a:pt x="980318" y="284317"/>
                  </a:cubicBezTo>
                  <a:cubicBezTo>
                    <a:pt x="1344924" y="189313"/>
                    <a:pt x="1767177" y="74878"/>
                    <a:pt x="2190021" y="0"/>
                  </a:cubicBezTo>
                  <a:lnTo>
                    <a:pt x="1929225" y="2380"/>
                  </a:lnTo>
                  <a:lnTo>
                    <a:pt x="0" y="478079"/>
                  </a:lnTo>
                  <a:close/>
                </a:path>
              </a:pathLst>
            </a:custGeom>
            <a:solidFill>
              <a:srgbClr val="A29061"/>
            </a:solidFill>
            <a:ln>
              <a:noFill/>
            </a:ln>
            <a:extLst>
              <a:ext uri="{91240B29-F687-4F45-9708-019B960494DF}">
                <a14:hiddenLine xmlns:a14="http://schemas.microsoft.com/office/drawing/2010/main" w="3175" cap="flat" cmpd="sng" algn="ctr">
                  <a:solidFill>
                    <a:srgbClr val="000000"/>
                  </a:solidFill>
                  <a:prstDash val="solid"/>
                  <a:round/>
                  <a:headEnd type="none" w="med" len="med"/>
                  <a:tailEnd type="none" w="med" len="med"/>
                </a14:hiddenLine>
              </a:ext>
            </a:extLst>
          </p:spPr>
          <p:txBody>
            <a:bodyPr/>
            <a:lstStyle/>
            <a:p>
              <a:endParaRPr lang="sl-SI"/>
            </a:p>
          </p:txBody>
        </p:sp>
      </p:grpSp>
      <p:sp>
        <p:nvSpPr>
          <p:cNvPr id="2" name="Rectangle 2"/>
          <p:cNvSpPr>
            <a:spLocks noGrp="1" noChangeArrowheads="1"/>
          </p:cNvSpPr>
          <p:nvPr>
            <p:ph type="title"/>
          </p:nvPr>
        </p:nvSpPr>
        <p:spPr bwMode="auto">
          <a:xfrm>
            <a:off x="457200" y="557213"/>
            <a:ext cx="8229600" cy="882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76" r:id="rId12"/>
    <p:sldLayoutId id="2147483888" r:id="rId13"/>
    <p:sldLayoutId id="2147483889" r:id="rId14"/>
    <p:sldLayoutId id="2147483890" r:id="rId15"/>
    <p:sldLayoutId id="2147483891" r:id="rId16"/>
    <p:sldLayoutId id="2147483892" r:id="rId17"/>
    <p:sldLayoutId id="2147483893" r:id="rId18"/>
    <p:sldLayoutId id="2147483894" r:id="rId19"/>
    <p:sldLayoutId id="2147483895" r:id="rId20"/>
    <p:sldLayoutId id="2147483896" r:id="rId21"/>
    <p:sldLayoutId id="2147483897" r:id="rId22"/>
    <p:sldLayoutId id="2147483898" r:id="rId23"/>
    <p:sldLayoutId id="2147483899" r:id="rId24"/>
    <p:sldLayoutId id="2147483900" r:id="rId25"/>
    <p:sldLayoutId id="2147483901" r:id="rId26"/>
    <p:sldLayoutId id="2147483902" r:id="rId27"/>
  </p:sldLayoutIdLst>
  <p:txStyles>
    <p:titleStyle>
      <a:lvl1pPr algn="ctr" rtl="0" eaLnBrk="0" fontAlgn="base" hangingPunct="0">
        <a:lnSpc>
          <a:spcPts val="3600"/>
        </a:lnSpc>
        <a:spcBef>
          <a:spcPct val="0"/>
        </a:spcBef>
        <a:spcAft>
          <a:spcPct val="0"/>
        </a:spcAft>
        <a:defRPr sz="3400" b="1">
          <a:solidFill>
            <a:srgbClr val="3B609B"/>
          </a:solidFill>
          <a:effectLst>
            <a:outerShdw blurRad="38100" dist="38100" dir="2700000" algn="tl">
              <a:srgbClr val="000000">
                <a:alpha val="43137"/>
              </a:srgbClr>
            </a:outerShdw>
          </a:effectLst>
          <a:latin typeface="Arial" pitchFamily="34" charset="0"/>
          <a:ea typeface="MS PGothic" pitchFamily="34" charset="-128"/>
          <a:cs typeface="Arial" pitchFamily="34" charset="0"/>
        </a:defRPr>
      </a:lvl1pPr>
      <a:lvl2pPr algn="ctr" rtl="0" eaLnBrk="0" fontAlgn="base" hangingPunct="0">
        <a:lnSpc>
          <a:spcPts val="3600"/>
        </a:lnSpc>
        <a:spcBef>
          <a:spcPct val="0"/>
        </a:spcBef>
        <a:spcAft>
          <a:spcPct val="0"/>
        </a:spcAft>
        <a:defRPr sz="3400" b="1">
          <a:solidFill>
            <a:srgbClr val="3B609B"/>
          </a:solidFill>
          <a:latin typeface="Arial" pitchFamily="34" charset="0"/>
          <a:ea typeface="MS PGothic" pitchFamily="34" charset="-128"/>
          <a:cs typeface="Arial" pitchFamily="34" charset="0"/>
        </a:defRPr>
      </a:lvl2pPr>
      <a:lvl3pPr algn="ctr" rtl="0" eaLnBrk="0" fontAlgn="base" hangingPunct="0">
        <a:lnSpc>
          <a:spcPts val="3600"/>
        </a:lnSpc>
        <a:spcBef>
          <a:spcPct val="0"/>
        </a:spcBef>
        <a:spcAft>
          <a:spcPct val="0"/>
        </a:spcAft>
        <a:defRPr sz="3400" b="1">
          <a:solidFill>
            <a:srgbClr val="3B609B"/>
          </a:solidFill>
          <a:latin typeface="Arial" pitchFamily="34" charset="0"/>
          <a:ea typeface="MS PGothic" pitchFamily="34" charset="-128"/>
          <a:cs typeface="Arial" pitchFamily="34" charset="0"/>
        </a:defRPr>
      </a:lvl3pPr>
      <a:lvl4pPr algn="ctr" rtl="0" eaLnBrk="0" fontAlgn="base" hangingPunct="0">
        <a:lnSpc>
          <a:spcPts val="3600"/>
        </a:lnSpc>
        <a:spcBef>
          <a:spcPct val="0"/>
        </a:spcBef>
        <a:spcAft>
          <a:spcPct val="0"/>
        </a:spcAft>
        <a:defRPr sz="3400" b="1">
          <a:solidFill>
            <a:srgbClr val="3B609B"/>
          </a:solidFill>
          <a:latin typeface="Arial" pitchFamily="34" charset="0"/>
          <a:ea typeface="MS PGothic" pitchFamily="34" charset="-128"/>
          <a:cs typeface="Arial" pitchFamily="34" charset="0"/>
        </a:defRPr>
      </a:lvl4pPr>
      <a:lvl5pPr algn="ctr" rtl="0" eaLnBrk="0" fontAlgn="base" hangingPunct="0">
        <a:lnSpc>
          <a:spcPts val="3600"/>
        </a:lnSpc>
        <a:spcBef>
          <a:spcPct val="0"/>
        </a:spcBef>
        <a:spcAft>
          <a:spcPct val="0"/>
        </a:spcAft>
        <a:defRPr sz="3400" b="1">
          <a:solidFill>
            <a:srgbClr val="3B609B"/>
          </a:solidFill>
          <a:latin typeface="Arial" pitchFamily="34" charset="0"/>
          <a:ea typeface="MS PGothic" pitchFamily="34" charset="-128"/>
          <a:cs typeface="Arial" pitchFamily="34" charset="0"/>
        </a:defRPr>
      </a:lvl5pPr>
      <a:lvl6pPr marL="457200" algn="ctr" rtl="0" eaLnBrk="1" fontAlgn="base" hangingPunct="1">
        <a:spcBef>
          <a:spcPct val="0"/>
        </a:spcBef>
        <a:spcAft>
          <a:spcPct val="0"/>
        </a:spcAft>
        <a:defRPr sz="3600">
          <a:solidFill>
            <a:srgbClr val="FFE384"/>
          </a:solidFill>
          <a:latin typeface="Arial MT Bd" pitchFamily="96" charset="0"/>
          <a:ea typeface="ＭＳ Ｐゴシック" pitchFamily="34" charset="-128"/>
        </a:defRPr>
      </a:lvl6pPr>
      <a:lvl7pPr marL="914400" algn="ctr" rtl="0" eaLnBrk="1" fontAlgn="base" hangingPunct="1">
        <a:spcBef>
          <a:spcPct val="0"/>
        </a:spcBef>
        <a:spcAft>
          <a:spcPct val="0"/>
        </a:spcAft>
        <a:defRPr sz="3600">
          <a:solidFill>
            <a:srgbClr val="FFE384"/>
          </a:solidFill>
          <a:latin typeface="Arial MT Bd" pitchFamily="96" charset="0"/>
          <a:ea typeface="ＭＳ Ｐゴシック" pitchFamily="34" charset="-128"/>
        </a:defRPr>
      </a:lvl7pPr>
      <a:lvl8pPr marL="1371600" algn="ctr" rtl="0" eaLnBrk="1" fontAlgn="base" hangingPunct="1">
        <a:spcBef>
          <a:spcPct val="0"/>
        </a:spcBef>
        <a:spcAft>
          <a:spcPct val="0"/>
        </a:spcAft>
        <a:defRPr sz="3600">
          <a:solidFill>
            <a:srgbClr val="FFE384"/>
          </a:solidFill>
          <a:latin typeface="Arial MT Bd" pitchFamily="96" charset="0"/>
          <a:ea typeface="ＭＳ Ｐゴシック" pitchFamily="34" charset="-128"/>
        </a:defRPr>
      </a:lvl8pPr>
      <a:lvl9pPr marL="1828800" algn="ctr" rtl="0" eaLnBrk="1" fontAlgn="base" hangingPunct="1">
        <a:spcBef>
          <a:spcPct val="0"/>
        </a:spcBef>
        <a:spcAft>
          <a:spcPct val="0"/>
        </a:spcAft>
        <a:defRPr sz="3600">
          <a:solidFill>
            <a:srgbClr val="FFE384"/>
          </a:solidFill>
          <a:latin typeface="Arial MT Bd" pitchFamily="96" charset="0"/>
          <a:ea typeface="ＭＳ Ｐゴシック" pitchFamily="34" charset="-128"/>
        </a:defRPr>
      </a:lvl9pPr>
    </p:titleStyle>
    <p:bodyStyle>
      <a:lvl1pPr marL="231775" indent="-231775" algn="l" rtl="0" eaLnBrk="0" fontAlgn="base" hangingPunct="0">
        <a:spcBef>
          <a:spcPct val="20000"/>
        </a:spcBef>
        <a:spcAft>
          <a:spcPct val="0"/>
        </a:spcAft>
        <a:buClr>
          <a:srgbClr val="3B609B"/>
        </a:buClr>
        <a:buChar char="•"/>
        <a:defRPr sz="2400">
          <a:solidFill>
            <a:schemeClr val="tx2"/>
          </a:solidFill>
          <a:latin typeface="Arial" pitchFamily="34" charset="0"/>
          <a:ea typeface="MS PGothic" pitchFamily="34" charset="-128"/>
          <a:cs typeface="Arial" pitchFamily="34" charset="0"/>
        </a:defRPr>
      </a:lvl1pPr>
      <a:lvl2pPr marL="461963" indent="-230188" algn="l" rtl="0" eaLnBrk="0" fontAlgn="base" hangingPunct="0">
        <a:spcBef>
          <a:spcPct val="20000"/>
        </a:spcBef>
        <a:spcAft>
          <a:spcPct val="0"/>
        </a:spcAft>
        <a:buClr>
          <a:srgbClr val="3B609B"/>
        </a:buClr>
        <a:buFont typeface="Arial" charset="0"/>
        <a:buChar char="–"/>
        <a:defRPr sz="2200">
          <a:solidFill>
            <a:schemeClr val="tx2"/>
          </a:solidFill>
          <a:latin typeface="Arial" pitchFamily="34" charset="0"/>
          <a:ea typeface="MS PGothic" pitchFamily="34" charset="-128"/>
          <a:cs typeface="Arial" pitchFamily="34" charset="0"/>
        </a:defRPr>
      </a:lvl2pPr>
      <a:lvl3pPr marL="682625" indent="-220663" algn="l" rtl="0" eaLnBrk="0" fontAlgn="base" hangingPunct="0">
        <a:spcBef>
          <a:spcPct val="20000"/>
        </a:spcBef>
        <a:spcAft>
          <a:spcPct val="0"/>
        </a:spcAft>
        <a:buClr>
          <a:srgbClr val="3B609B"/>
        </a:buClr>
        <a:buFont typeface="Wingdings" pitchFamily="2" charset="2"/>
        <a:buChar char="ü"/>
        <a:defRPr sz="2000">
          <a:solidFill>
            <a:schemeClr val="tx2"/>
          </a:solidFill>
          <a:latin typeface="Arial" pitchFamily="34" charset="0"/>
          <a:ea typeface="MS PGothic" pitchFamily="34" charset="-128"/>
          <a:cs typeface="Arial" pitchFamily="34" charset="0"/>
        </a:defRPr>
      </a:lvl3pPr>
      <a:lvl4pPr marL="1600200" indent="-228600" algn="l" rtl="0" eaLnBrk="0" fontAlgn="base" hangingPunct="0">
        <a:spcBef>
          <a:spcPct val="20000"/>
        </a:spcBef>
        <a:spcAft>
          <a:spcPct val="0"/>
        </a:spcAft>
        <a:buClr>
          <a:srgbClr val="FFE384"/>
        </a:buClr>
        <a:buChar char="•"/>
        <a:defRPr sz="2000">
          <a:solidFill>
            <a:schemeClr val="bg1"/>
          </a:solidFill>
          <a:latin typeface="Arial" pitchFamily="34" charset="0"/>
          <a:ea typeface="MS PGothic" pitchFamily="34" charset="-128"/>
          <a:cs typeface="Arial" pitchFamily="34" charset="0"/>
        </a:defRPr>
      </a:lvl4pPr>
      <a:lvl5pPr marL="2057400" indent="-228600" algn="l" rtl="0" eaLnBrk="0" fontAlgn="base" hangingPunct="0">
        <a:spcBef>
          <a:spcPct val="20000"/>
        </a:spcBef>
        <a:spcAft>
          <a:spcPct val="0"/>
        </a:spcAft>
        <a:buClr>
          <a:srgbClr val="FFE384"/>
        </a:buClr>
        <a:buChar char="•"/>
        <a:defRPr sz="2000">
          <a:solidFill>
            <a:schemeClr val="bg1"/>
          </a:solidFill>
          <a:latin typeface="Arial" pitchFamily="34" charset="0"/>
          <a:ea typeface="MS PGothic" pitchFamily="34" charset="-128"/>
          <a:cs typeface="Arial" pitchFamily="34" charset="0"/>
        </a:defRPr>
      </a:lvl5pPr>
      <a:lvl6pPr marL="2514600" indent="-228600" algn="l" rtl="0" eaLnBrk="1" fontAlgn="base" hangingPunct="1">
        <a:spcBef>
          <a:spcPct val="20000"/>
        </a:spcBef>
        <a:spcAft>
          <a:spcPct val="0"/>
        </a:spcAft>
        <a:buClr>
          <a:srgbClr val="FFE384"/>
        </a:buClr>
        <a:buChar char="•"/>
        <a:defRPr>
          <a:solidFill>
            <a:schemeClr val="bg1"/>
          </a:solidFill>
          <a:latin typeface="+mn-lt"/>
          <a:ea typeface="+mn-ea"/>
        </a:defRPr>
      </a:lvl6pPr>
      <a:lvl7pPr marL="2971800" indent="-228600" algn="l" rtl="0" eaLnBrk="1" fontAlgn="base" hangingPunct="1">
        <a:spcBef>
          <a:spcPct val="20000"/>
        </a:spcBef>
        <a:spcAft>
          <a:spcPct val="0"/>
        </a:spcAft>
        <a:buClr>
          <a:srgbClr val="FFE384"/>
        </a:buClr>
        <a:buChar char="•"/>
        <a:defRPr>
          <a:solidFill>
            <a:schemeClr val="bg1"/>
          </a:solidFill>
          <a:latin typeface="+mn-lt"/>
          <a:ea typeface="+mn-ea"/>
        </a:defRPr>
      </a:lvl7pPr>
      <a:lvl8pPr marL="3429000" indent="-228600" algn="l" rtl="0" eaLnBrk="1" fontAlgn="base" hangingPunct="1">
        <a:spcBef>
          <a:spcPct val="20000"/>
        </a:spcBef>
        <a:spcAft>
          <a:spcPct val="0"/>
        </a:spcAft>
        <a:buClr>
          <a:srgbClr val="FFE384"/>
        </a:buClr>
        <a:buChar char="•"/>
        <a:defRPr>
          <a:solidFill>
            <a:schemeClr val="bg1"/>
          </a:solidFill>
          <a:latin typeface="+mn-lt"/>
          <a:ea typeface="+mn-ea"/>
        </a:defRPr>
      </a:lvl8pPr>
      <a:lvl9pPr marL="3886200" indent="-228600" algn="l" rtl="0" eaLnBrk="1" fontAlgn="base" hangingPunct="1">
        <a:spcBef>
          <a:spcPct val="20000"/>
        </a:spcBef>
        <a:spcAft>
          <a:spcPct val="0"/>
        </a:spcAft>
        <a:buClr>
          <a:srgbClr val="FFE384"/>
        </a:buClr>
        <a:buChar char="•"/>
        <a:defRPr>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3.png"/><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png"/><Relationship Id="rId7"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1628800"/>
            <a:ext cx="7772400" cy="1371600"/>
          </a:xfrm>
        </p:spPr>
        <p:txBody>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4000" dirty="0" err="1"/>
              <a:t>NuvaRing</a:t>
            </a:r>
            <a:r>
              <a:rPr lang="en-GB" sz="4000" dirty="0"/>
              <a:t> - </a:t>
            </a:r>
            <a:r>
              <a:rPr lang="en-GB" sz="4000" dirty="0" err="1"/>
              <a:t>kada</a:t>
            </a:r>
            <a:r>
              <a:rPr lang="en-GB" sz="4000" dirty="0"/>
              <a:t> </a:t>
            </a:r>
            <a:r>
              <a:rPr lang="en-GB" sz="4000" dirty="0" err="1"/>
              <a:t>i</a:t>
            </a:r>
            <a:r>
              <a:rPr lang="en-GB" sz="4000" dirty="0"/>
              <a:t> </a:t>
            </a:r>
            <a:r>
              <a:rPr lang="en-GB" sz="4000" dirty="0" err="1"/>
              <a:t>zašto</a:t>
            </a:r>
            <a:r>
              <a:rPr lang="en-GB" sz="4000" dirty="0"/>
              <a:t>?</a:t>
            </a:r>
          </a:p>
        </p:txBody>
      </p:sp>
      <p:sp>
        <p:nvSpPr>
          <p:cNvPr id="28675" name="Rectangle 2"/>
          <p:cNvSpPr>
            <a:spLocks noGrp="1" noChangeArrowheads="1"/>
          </p:cNvSpPr>
          <p:nvPr>
            <p:ph type="subTitle" idx="4294967295"/>
          </p:nvPr>
        </p:nvSpPr>
        <p:spPr>
          <a:xfrm>
            <a:off x="1441450" y="3573463"/>
            <a:ext cx="7702550" cy="2284412"/>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a:lnSpc>
                <a:spcPct val="80000"/>
              </a:lnSpc>
              <a:spcBef>
                <a:spcPts val="500"/>
              </a:spcBef>
              <a:buClrTx/>
              <a:buSzPct val="6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n-GB" sz="2000" dirty="0" smtClean="0">
              <a:latin typeface="Arial" charset="0"/>
              <a:cs typeface="Arial" charset="0"/>
            </a:endParaRPr>
          </a:p>
          <a:p>
            <a:pPr marL="0" indent="0">
              <a:lnSpc>
                <a:spcPct val="80000"/>
              </a:lnSpc>
              <a:spcBef>
                <a:spcPts val="500"/>
              </a:spcBef>
              <a:buClrTx/>
              <a:buSzPct val="6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n-GB" sz="2000" dirty="0" smtClean="0">
              <a:latin typeface="Arial" charset="0"/>
              <a:cs typeface="Arial" charset="0"/>
            </a:endParaRPr>
          </a:p>
          <a:p>
            <a:pPr marL="0" indent="0">
              <a:lnSpc>
                <a:spcPct val="80000"/>
              </a:lnSpc>
              <a:spcBef>
                <a:spcPts val="500"/>
              </a:spcBef>
              <a:buClrTx/>
              <a:buSzPct val="6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GB" sz="2000" dirty="0" err="1" smtClean="0">
                <a:latin typeface="Arial" charset="0"/>
                <a:cs typeface="Arial" charset="0"/>
              </a:rPr>
              <a:t>Vilma</a:t>
            </a:r>
            <a:r>
              <a:rPr lang="en-GB" sz="2000" dirty="0" smtClean="0">
                <a:latin typeface="Arial" charset="0"/>
                <a:cs typeface="Arial" charset="0"/>
              </a:rPr>
              <a:t> </a:t>
            </a:r>
            <a:r>
              <a:rPr lang="en-GB" sz="2000" dirty="0" err="1" smtClean="0">
                <a:latin typeface="Arial" charset="0"/>
                <a:cs typeface="Arial" charset="0"/>
              </a:rPr>
              <a:t>Kovač</a:t>
            </a:r>
            <a:r>
              <a:rPr lang="en-GB" sz="2000" dirty="0" smtClean="0">
                <a:latin typeface="Arial" charset="0"/>
                <a:cs typeface="Arial" charset="0"/>
              </a:rPr>
              <a:t> MD, PhD</a:t>
            </a:r>
          </a:p>
          <a:p>
            <a:pPr marL="0" indent="0">
              <a:lnSpc>
                <a:spcPct val="80000"/>
              </a:lnSpc>
              <a:spcBef>
                <a:spcPts val="500"/>
              </a:spcBef>
              <a:buClrTx/>
              <a:buSzPct val="6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n-GB" sz="2000" dirty="0" smtClean="0">
              <a:latin typeface="Arial" charset="0"/>
              <a:cs typeface="Arial" charset="0"/>
            </a:endParaRPr>
          </a:p>
          <a:p>
            <a:pPr marL="0" indent="0">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GB" sz="1600" dirty="0" smtClean="0">
                <a:solidFill>
                  <a:srgbClr val="303030"/>
                </a:solidFill>
                <a:latin typeface="Arial" charset="0"/>
                <a:cs typeface="Arial" charset="0"/>
              </a:rPr>
              <a:t>University</a:t>
            </a:r>
            <a:r>
              <a:rPr lang="sl-SI" sz="1600" dirty="0" smtClean="0">
                <a:solidFill>
                  <a:srgbClr val="303030"/>
                </a:solidFill>
                <a:latin typeface="Arial" charset="0"/>
                <a:cs typeface="Arial" charset="0"/>
              </a:rPr>
              <a:t> </a:t>
            </a:r>
            <a:r>
              <a:rPr lang="en-GB" sz="1600" dirty="0" smtClean="0">
                <a:solidFill>
                  <a:srgbClr val="303030"/>
                </a:solidFill>
                <a:latin typeface="Arial" charset="0"/>
                <a:cs typeface="Arial" charset="0"/>
              </a:rPr>
              <a:t>Clinical Centre Maribor</a:t>
            </a:r>
            <a:r>
              <a:rPr lang="sl-SI" sz="1600" dirty="0" smtClean="0">
                <a:solidFill>
                  <a:srgbClr val="303030"/>
                </a:solidFill>
                <a:latin typeface="Arial" charset="0"/>
                <a:cs typeface="Arial" charset="0"/>
              </a:rPr>
              <a:t>, </a:t>
            </a:r>
            <a:r>
              <a:rPr lang="sl-SI" sz="1600" dirty="0" err="1" smtClean="0">
                <a:solidFill>
                  <a:srgbClr val="303030"/>
                </a:solidFill>
                <a:latin typeface="Arial" charset="0"/>
                <a:cs typeface="Arial" charset="0"/>
              </a:rPr>
              <a:t>Slovenia</a:t>
            </a:r>
            <a:endParaRPr lang="en-GB" sz="1600" dirty="0" smtClean="0">
              <a:solidFill>
                <a:srgbClr val="303030"/>
              </a:solidFill>
              <a:latin typeface="Arial" charset="0"/>
              <a:cs typeface="Arial" charset="0"/>
            </a:endParaRPr>
          </a:p>
          <a:p>
            <a:pPr marL="0" indent="0">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GB" sz="1600" dirty="0" smtClean="0">
                <a:solidFill>
                  <a:srgbClr val="303030"/>
                </a:solidFill>
                <a:latin typeface="Arial" charset="0"/>
                <a:cs typeface="Arial" charset="0"/>
              </a:rPr>
              <a:t>Clinic</a:t>
            </a:r>
            <a:r>
              <a:rPr lang="sl-SI" sz="1600" dirty="0" smtClean="0">
                <a:solidFill>
                  <a:srgbClr val="303030"/>
                </a:solidFill>
                <a:latin typeface="Arial" charset="0"/>
                <a:cs typeface="Arial" charset="0"/>
              </a:rPr>
              <a:t> </a:t>
            </a:r>
            <a:r>
              <a:rPr lang="en-GB" sz="1600" dirty="0" smtClean="0">
                <a:solidFill>
                  <a:srgbClr val="303030"/>
                </a:solidFill>
                <a:latin typeface="Arial" charset="0"/>
                <a:cs typeface="Arial" charset="0"/>
              </a:rPr>
              <a:t>for Gynaecology and Perinatology</a:t>
            </a:r>
          </a:p>
          <a:p>
            <a:pPr marL="0" indent="0">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GB" sz="1600" dirty="0" smtClean="0">
                <a:solidFill>
                  <a:srgbClr val="303030"/>
                </a:solidFill>
                <a:latin typeface="Arial" charset="0"/>
                <a:cs typeface="Arial" charset="0"/>
              </a:rPr>
              <a:t>Department of Reproductive Medicine and Gynaecology</a:t>
            </a:r>
            <a:r>
              <a:rPr lang="sl-SI" sz="1600" dirty="0" smtClean="0">
                <a:solidFill>
                  <a:srgbClr val="303030"/>
                </a:solidFill>
                <a:latin typeface="Arial" charset="0"/>
                <a:cs typeface="Arial" charset="0"/>
              </a:rPr>
              <a:t>c</a:t>
            </a:r>
            <a:r>
              <a:rPr lang="en-GB" sz="1600" dirty="0" smtClean="0">
                <a:solidFill>
                  <a:srgbClr val="303030"/>
                </a:solidFill>
                <a:latin typeface="Arial" charset="0"/>
                <a:cs typeface="Arial" charset="0"/>
              </a:rPr>
              <a:t> Endocrinology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574675" y="242888"/>
            <a:ext cx="7996238" cy="127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9pPr>
          </a:lstStyle>
          <a:p>
            <a:pPr algn="ctr" eaLnBrk="1" hangingPunct="1">
              <a:lnSpc>
                <a:spcPct val="103000"/>
              </a:lnSpc>
              <a:buClrTx/>
              <a:buFontTx/>
              <a:buNone/>
            </a:pPr>
            <a:r>
              <a:rPr lang="en-GB" sz="4800" b="1">
                <a:solidFill>
                  <a:srgbClr val="000000"/>
                </a:solidFill>
                <a:latin typeface="Verdana" pitchFamily="34" charset="0"/>
              </a:rPr>
              <a:t>N</a:t>
            </a:r>
            <a:r>
              <a:rPr lang="en-GB" sz="4800" b="1">
                <a:solidFill>
                  <a:srgbClr val="000000"/>
                </a:solidFill>
                <a:latin typeface="Verdana" pitchFamily="34" charset="0"/>
                <a:cs typeface="Times New Roman" pitchFamily="18" charset="0"/>
              </a:rPr>
              <a:t>uvaRing</a:t>
            </a:r>
          </a:p>
        </p:txBody>
      </p:sp>
      <p:grpSp>
        <p:nvGrpSpPr>
          <p:cNvPr id="36867" name="Group 2"/>
          <p:cNvGrpSpPr>
            <a:grpSpLocks/>
          </p:cNvGrpSpPr>
          <p:nvPr/>
        </p:nvGrpSpPr>
        <p:grpSpPr bwMode="auto">
          <a:xfrm>
            <a:off x="5003800" y="3856038"/>
            <a:ext cx="3444875" cy="2228850"/>
            <a:chOff x="3152" y="2429"/>
            <a:chExt cx="2170" cy="1404"/>
          </a:xfrm>
        </p:grpSpPr>
        <p:pic>
          <p:nvPicPr>
            <p:cNvPr id="368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 y="2429"/>
              <a:ext cx="2170" cy="14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2" name="Text Box 4"/>
            <p:cNvSpPr txBox="1">
              <a:spLocks noChangeArrowheads="1"/>
            </p:cNvSpPr>
            <p:nvPr/>
          </p:nvSpPr>
          <p:spPr bwMode="auto">
            <a:xfrm>
              <a:off x="3152" y="2429"/>
              <a:ext cx="2170" cy="1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grpSp>
      <p:grpSp>
        <p:nvGrpSpPr>
          <p:cNvPr id="36868" name="Group 5"/>
          <p:cNvGrpSpPr>
            <a:grpSpLocks/>
          </p:cNvGrpSpPr>
          <p:nvPr/>
        </p:nvGrpSpPr>
        <p:grpSpPr bwMode="auto">
          <a:xfrm>
            <a:off x="811213" y="2327275"/>
            <a:ext cx="4070350" cy="2820988"/>
            <a:chOff x="511" y="1466"/>
            <a:chExt cx="2564" cy="1777"/>
          </a:xfrm>
        </p:grpSpPr>
        <p:graphicFrame>
          <p:nvGraphicFramePr>
            <p:cNvPr id="36869" name="Object 6"/>
            <p:cNvGraphicFramePr>
              <a:graphicFrameLocks noChangeAspect="1"/>
            </p:cNvGraphicFramePr>
            <p:nvPr/>
          </p:nvGraphicFramePr>
          <p:xfrm>
            <a:off x="511" y="1466"/>
            <a:ext cx="2564" cy="1777"/>
          </p:xfrm>
          <a:graphic>
            <a:graphicData uri="http://schemas.openxmlformats.org/presentationml/2006/ole">
              <mc:AlternateContent xmlns:mc="http://schemas.openxmlformats.org/markup-compatibility/2006">
                <mc:Choice xmlns:v="urn:schemas-microsoft-com:vml" Requires="v">
                  <p:oleObj spid="_x0000_s36927" r:id="rId6" imgW="14289495" imgH="11260122" progId="">
                    <p:embed/>
                  </p:oleObj>
                </mc:Choice>
                <mc:Fallback>
                  <p:oleObj r:id="rId6" imgW="14289495" imgH="11260122"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 y="1466"/>
                          <a:ext cx="2564" cy="17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0" name="Text Box 7"/>
            <p:cNvSpPr txBox="1">
              <a:spLocks noChangeArrowheads="1"/>
            </p:cNvSpPr>
            <p:nvPr/>
          </p:nvSpPr>
          <p:spPr bwMode="auto">
            <a:xfrm>
              <a:off x="511" y="1466"/>
              <a:ext cx="2564" cy="1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6570" y="548680"/>
            <a:ext cx="8229600" cy="882650"/>
          </a:xfrm>
        </p:spPr>
        <p:txBody>
          <a:bodyPr/>
          <a:lstStyle/>
          <a:p>
            <a:pPr>
              <a:defRPr/>
            </a:pPr>
            <a:r>
              <a:rPr lang="sl-SI" dirty="0" smtClean="0"/>
              <a:t>Prednosti vaginalne administracije</a:t>
            </a:r>
            <a:endParaRPr lang="en-US" dirty="0" smtClean="0"/>
          </a:p>
        </p:txBody>
      </p:sp>
      <p:sp>
        <p:nvSpPr>
          <p:cNvPr id="38915" name="Ograda besedila 2"/>
          <p:cNvSpPr>
            <a:spLocks noGrp="1"/>
          </p:cNvSpPr>
          <p:nvPr>
            <p:ph type="body" sz="half" idx="1"/>
          </p:nvPr>
        </p:nvSpPr>
        <p:spPr/>
        <p:txBody>
          <a:bodyPr/>
          <a:lstStyle/>
          <a:p>
            <a:endParaRPr lang="sl-SI" dirty="0" smtClean="0">
              <a:latin typeface="Arial" charset="0"/>
              <a:cs typeface="Arial" charset="0"/>
            </a:endParaRPr>
          </a:p>
        </p:txBody>
      </p:sp>
      <p:sp>
        <p:nvSpPr>
          <p:cNvPr id="25603" name="Content Placeholder 2"/>
          <p:cNvSpPr>
            <a:spLocks noGrp="1"/>
          </p:cNvSpPr>
          <p:nvPr>
            <p:ph sz="half" idx="2"/>
          </p:nvPr>
        </p:nvSpPr>
        <p:spPr/>
        <p:txBody>
          <a:bodyPr/>
          <a:lstStyle/>
          <a:p>
            <a:pPr>
              <a:defRPr/>
            </a:pPr>
            <a:r>
              <a:rPr lang="sl-SI" sz="2200" dirty="0" err="1" smtClean="0">
                <a:solidFill>
                  <a:schemeClr val="accent2"/>
                </a:solidFill>
              </a:rPr>
              <a:t>Siguran</a:t>
            </a:r>
            <a:r>
              <a:rPr lang="sl-SI" sz="2200" dirty="0" smtClean="0">
                <a:solidFill>
                  <a:schemeClr val="accent2"/>
                </a:solidFill>
              </a:rPr>
              <a:t> i </a:t>
            </a:r>
            <a:r>
              <a:rPr lang="sl-SI" sz="2200" dirty="0" err="1" smtClean="0">
                <a:solidFill>
                  <a:schemeClr val="accent2"/>
                </a:solidFill>
              </a:rPr>
              <a:t>diskretan</a:t>
            </a:r>
            <a:r>
              <a:rPr lang="sl-SI" sz="2200" dirty="0" smtClean="0">
                <a:solidFill>
                  <a:schemeClr val="accent2"/>
                </a:solidFill>
              </a:rPr>
              <a:t> anatomski položaj </a:t>
            </a:r>
            <a:r>
              <a:rPr lang="en-US" sz="2200" baseline="30000" dirty="0" smtClean="0">
                <a:solidFill>
                  <a:schemeClr val="accent2"/>
                </a:solidFill>
              </a:rPr>
              <a:t>1,2</a:t>
            </a:r>
            <a:endParaRPr lang="sl-SI" sz="2200" baseline="30000" dirty="0" smtClean="0">
              <a:solidFill>
                <a:schemeClr val="accent2"/>
              </a:solidFill>
            </a:endParaRPr>
          </a:p>
          <a:p>
            <a:pPr marL="0" indent="0">
              <a:buFontTx/>
              <a:buNone/>
              <a:defRPr/>
            </a:pPr>
            <a:endParaRPr lang="en-US" sz="2200" baseline="30000" dirty="0" smtClean="0">
              <a:solidFill>
                <a:schemeClr val="accent2"/>
              </a:solidFill>
            </a:endParaRPr>
          </a:p>
          <a:p>
            <a:pPr>
              <a:defRPr/>
            </a:pPr>
            <a:r>
              <a:rPr lang="en-US" sz="2200" dirty="0" smtClean="0">
                <a:solidFill>
                  <a:schemeClr val="accent2"/>
                </a:solidFill>
              </a:rPr>
              <a:t>N</a:t>
            </a:r>
            <a:r>
              <a:rPr lang="sl-SI" sz="2200" dirty="0" smtClean="0">
                <a:solidFill>
                  <a:schemeClr val="accent2"/>
                </a:solidFill>
              </a:rPr>
              <a:t>e</a:t>
            </a:r>
            <a:r>
              <a:rPr lang="en-US" sz="2200" dirty="0" err="1" smtClean="0">
                <a:solidFill>
                  <a:schemeClr val="accent2"/>
                </a:solidFill>
              </a:rPr>
              <a:t>ninva</a:t>
            </a:r>
            <a:r>
              <a:rPr lang="sl-SI" sz="2200" dirty="0" err="1" smtClean="0">
                <a:solidFill>
                  <a:schemeClr val="accent2"/>
                </a:solidFill>
              </a:rPr>
              <a:t>zivan</a:t>
            </a:r>
            <a:r>
              <a:rPr lang="sl-SI" sz="2200" dirty="0" smtClean="0">
                <a:solidFill>
                  <a:schemeClr val="accent2"/>
                </a:solidFill>
              </a:rPr>
              <a:t> način aplikacije,</a:t>
            </a:r>
            <a:r>
              <a:rPr lang="sl-SI" sz="2200" dirty="0">
                <a:solidFill>
                  <a:schemeClr val="accent2"/>
                </a:solidFill>
                <a:latin typeface="Arial" charset="0"/>
                <a:cs typeface="Arial" charset="0"/>
              </a:rPr>
              <a:t> </a:t>
            </a:r>
            <a:r>
              <a:rPr lang="sl-SI" sz="2200" dirty="0" err="1" smtClean="0">
                <a:solidFill>
                  <a:schemeClr val="accent2"/>
                </a:solidFill>
                <a:latin typeface="Arial" charset="0"/>
                <a:cs typeface="Arial" charset="0"/>
              </a:rPr>
              <a:t>jednostavno</a:t>
            </a:r>
            <a:r>
              <a:rPr lang="sl-SI" sz="2200" dirty="0" smtClean="0">
                <a:solidFill>
                  <a:schemeClr val="accent2"/>
                </a:solidFill>
                <a:latin typeface="Arial" charset="0"/>
                <a:cs typeface="Arial" charset="0"/>
              </a:rPr>
              <a:t> </a:t>
            </a:r>
            <a:r>
              <a:rPr lang="sl-SI" sz="2200" dirty="0" err="1">
                <a:solidFill>
                  <a:schemeClr val="accent2"/>
                </a:solidFill>
                <a:latin typeface="Arial" charset="0"/>
                <a:cs typeface="Arial" charset="0"/>
              </a:rPr>
              <a:t>stavljanje</a:t>
            </a:r>
            <a:r>
              <a:rPr lang="sl-SI" sz="2200" dirty="0">
                <a:solidFill>
                  <a:schemeClr val="accent2"/>
                </a:solidFill>
                <a:latin typeface="Arial" charset="0"/>
                <a:cs typeface="Arial" charset="0"/>
              </a:rPr>
              <a:t> </a:t>
            </a:r>
            <a:r>
              <a:rPr lang="sl-SI" sz="2200" dirty="0" smtClean="0">
                <a:solidFill>
                  <a:schemeClr val="accent2"/>
                </a:solidFill>
                <a:latin typeface="Arial" charset="0"/>
                <a:cs typeface="Arial" charset="0"/>
              </a:rPr>
              <a:t>i </a:t>
            </a:r>
            <a:r>
              <a:rPr lang="sl-SI" sz="2200" dirty="0" err="1">
                <a:solidFill>
                  <a:schemeClr val="accent2"/>
                </a:solidFill>
                <a:latin typeface="Arial" charset="0"/>
                <a:cs typeface="Arial" charset="0"/>
              </a:rPr>
              <a:t>vađenje</a:t>
            </a:r>
            <a:r>
              <a:rPr lang="sl-SI" sz="2200" dirty="0">
                <a:solidFill>
                  <a:schemeClr val="accent2"/>
                </a:solidFill>
                <a:latin typeface="Arial" charset="0"/>
                <a:cs typeface="Arial" charset="0"/>
              </a:rPr>
              <a:t> </a:t>
            </a:r>
            <a:r>
              <a:rPr lang="sl-SI" sz="2200" dirty="0" smtClean="0">
                <a:solidFill>
                  <a:schemeClr val="accent2"/>
                </a:solidFill>
                <a:latin typeface="Arial" charset="0"/>
                <a:cs typeface="Arial" charset="0"/>
              </a:rPr>
              <a:t>prstena</a:t>
            </a:r>
            <a:r>
              <a:rPr lang="sl-SI" sz="2200" dirty="0" smtClean="0">
                <a:solidFill>
                  <a:schemeClr val="accent2"/>
                </a:solidFill>
              </a:rPr>
              <a:t> </a:t>
            </a:r>
            <a:r>
              <a:rPr lang="en-US" sz="2200" baseline="30000" dirty="0" smtClean="0">
                <a:solidFill>
                  <a:schemeClr val="accent2"/>
                </a:solidFill>
              </a:rPr>
              <a:t>3–5</a:t>
            </a:r>
            <a:endParaRPr lang="sl-SI" sz="2200" baseline="30000" dirty="0" smtClean="0">
              <a:solidFill>
                <a:schemeClr val="accent2"/>
              </a:solidFill>
            </a:endParaRPr>
          </a:p>
          <a:p>
            <a:pPr marL="0" indent="0">
              <a:buFontTx/>
              <a:buNone/>
              <a:defRPr/>
            </a:pPr>
            <a:endParaRPr lang="en-US" sz="2200" baseline="30000" dirty="0" smtClean="0">
              <a:solidFill>
                <a:schemeClr val="accent2"/>
              </a:solidFill>
            </a:endParaRPr>
          </a:p>
          <a:p>
            <a:pPr>
              <a:defRPr/>
            </a:pPr>
            <a:r>
              <a:rPr lang="en-US" sz="2200" dirty="0" smtClean="0">
                <a:solidFill>
                  <a:schemeClr val="accent2"/>
                </a:solidFill>
              </a:rPr>
              <a:t>St</a:t>
            </a:r>
            <a:r>
              <a:rPr lang="sl-SI" sz="2200" dirty="0" err="1" smtClean="0">
                <a:solidFill>
                  <a:schemeClr val="accent2"/>
                </a:solidFill>
              </a:rPr>
              <a:t>abilna</a:t>
            </a:r>
            <a:r>
              <a:rPr lang="sl-SI" sz="2200" dirty="0" smtClean="0">
                <a:solidFill>
                  <a:schemeClr val="accent2"/>
                </a:solidFill>
              </a:rPr>
              <a:t> </a:t>
            </a:r>
            <a:r>
              <a:rPr lang="en-US" sz="2200" dirty="0" err="1" smtClean="0">
                <a:solidFill>
                  <a:schemeClr val="accent2"/>
                </a:solidFill>
              </a:rPr>
              <a:t>absorp</a:t>
            </a:r>
            <a:r>
              <a:rPr lang="sl-SI" sz="2200" dirty="0" err="1" smtClean="0">
                <a:solidFill>
                  <a:schemeClr val="accent2"/>
                </a:solidFill>
              </a:rPr>
              <a:t>cija</a:t>
            </a:r>
            <a:r>
              <a:rPr lang="en-US" sz="2200" dirty="0" smtClean="0">
                <a:solidFill>
                  <a:schemeClr val="accent2"/>
                </a:solidFill>
              </a:rPr>
              <a:t>/</a:t>
            </a:r>
            <a:r>
              <a:rPr lang="sl-SI" sz="2200" dirty="0" smtClean="0">
                <a:solidFill>
                  <a:schemeClr val="accent2"/>
                </a:solidFill>
              </a:rPr>
              <a:t>dobra </a:t>
            </a:r>
            <a:r>
              <a:rPr lang="sl-SI" sz="2200" dirty="0" err="1" smtClean="0">
                <a:solidFill>
                  <a:schemeClr val="accent2"/>
                </a:solidFill>
              </a:rPr>
              <a:t>farmakokinetika</a:t>
            </a:r>
            <a:r>
              <a:rPr lang="sl-SI" sz="2200" dirty="0">
                <a:solidFill>
                  <a:schemeClr val="accent2"/>
                </a:solidFill>
              </a:rPr>
              <a:t> </a:t>
            </a:r>
            <a:r>
              <a:rPr lang="en-US" sz="2200" baseline="30000" dirty="0" smtClean="0">
                <a:solidFill>
                  <a:schemeClr val="accent2"/>
                </a:solidFill>
              </a:rPr>
              <a:t>3,6</a:t>
            </a:r>
            <a:endParaRPr lang="sl-SI" sz="2200" baseline="30000" dirty="0" smtClean="0">
              <a:solidFill>
                <a:schemeClr val="accent2"/>
              </a:solidFill>
            </a:endParaRPr>
          </a:p>
          <a:p>
            <a:pPr marL="0" indent="0">
              <a:buFontTx/>
              <a:buNone/>
              <a:defRPr/>
            </a:pPr>
            <a:endParaRPr lang="en-US" sz="2200" baseline="30000" dirty="0" smtClean="0">
              <a:solidFill>
                <a:schemeClr val="accent2"/>
              </a:solidFill>
            </a:endParaRPr>
          </a:p>
          <a:p>
            <a:pPr>
              <a:defRPr/>
            </a:pPr>
            <a:r>
              <a:rPr lang="sl-SI" sz="2200" dirty="0" err="1" smtClean="0">
                <a:solidFill>
                  <a:schemeClr val="accent2"/>
                </a:solidFill>
              </a:rPr>
              <a:t>Bezbolna</a:t>
            </a:r>
            <a:r>
              <a:rPr lang="sl-SI" sz="2200" dirty="0" smtClean="0">
                <a:solidFill>
                  <a:schemeClr val="accent2"/>
                </a:solidFill>
              </a:rPr>
              <a:t> /</a:t>
            </a:r>
            <a:r>
              <a:rPr lang="en-US" sz="2200" dirty="0" smtClean="0">
                <a:solidFill>
                  <a:schemeClr val="accent2"/>
                </a:solidFill>
              </a:rPr>
              <a:t>dis</a:t>
            </a:r>
            <a:r>
              <a:rPr lang="sl-SI" sz="2200" dirty="0" err="1" smtClean="0">
                <a:solidFill>
                  <a:schemeClr val="accent2"/>
                </a:solidFill>
              </a:rPr>
              <a:t>kretna</a:t>
            </a:r>
            <a:r>
              <a:rPr lang="sl-SI" sz="2200" dirty="0" smtClean="0">
                <a:solidFill>
                  <a:schemeClr val="accent2"/>
                </a:solidFill>
              </a:rPr>
              <a:t> za žene</a:t>
            </a:r>
            <a:r>
              <a:rPr lang="en-US" sz="2200" baseline="30000" dirty="0" smtClean="0"/>
              <a:t>1,7</a:t>
            </a:r>
          </a:p>
        </p:txBody>
      </p:sp>
      <p:sp>
        <p:nvSpPr>
          <p:cNvPr id="38917" name="Text Box 4"/>
          <p:cNvSpPr txBox="1">
            <a:spLocks noChangeArrowheads="1"/>
          </p:cNvSpPr>
          <p:nvPr/>
        </p:nvSpPr>
        <p:spPr bwMode="auto">
          <a:xfrm>
            <a:off x="455613" y="5715000"/>
            <a:ext cx="82296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eaLnBrk="0" hangingPunct="0">
              <a:defRPr>
                <a:solidFill>
                  <a:schemeClr val="bg1"/>
                </a:solidFill>
                <a:latin typeface="Arial" charset="0"/>
                <a:ea typeface="MS PGothic" pitchFamily="34" charset="-128"/>
              </a:defRPr>
            </a:lvl1pPr>
            <a:lvl2pPr eaLnBrk="0" hangingPunct="0">
              <a:defRPr>
                <a:solidFill>
                  <a:schemeClr val="bg1"/>
                </a:solidFill>
                <a:latin typeface="Arial" charset="0"/>
                <a:ea typeface="MS PGothic" pitchFamily="34" charset="-128"/>
              </a:defRPr>
            </a:lvl2pPr>
            <a:lvl3pPr eaLnBrk="0" hangingPunct="0">
              <a:defRPr>
                <a:solidFill>
                  <a:schemeClr val="bg1"/>
                </a:solidFill>
                <a:latin typeface="Arial" charset="0"/>
                <a:ea typeface="MS PGothic" pitchFamily="34" charset="-128"/>
              </a:defRPr>
            </a:lvl3pPr>
            <a:lvl4pPr eaLnBrk="0" hangingPunct="0">
              <a:defRPr>
                <a:solidFill>
                  <a:schemeClr val="bg1"/>
                </a:solidFill>
                <a:latin typeface="Arial" charset="0"/>
                <a:ea typeface="MS PGothic" pitchFamily="34" charset="-128"/>
              </a:defRPr>
            </a:lvl4pPr>
            <a:lvl5pPr eaLnBrk="0" hangingPunct="0">
              <a:defRPr>
                <a:solidFill>
                  <a:schemeClr val="bg1"/>
                </a:solidFill>
                <a:latin typeface="Arial" charset="0"/>
                <a:ea typeface="MS PGothic" pitchFamily="34" charset="-128"/>
              </a:defRPr>
            </a:lvl5pPr>
            <a:lvl6pPr marL="25146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6pPr>
            <a:lvl7pPr marL="29718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7pPr>
            <a:lvl8pPr marL="34290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8pPr>
            <a:lvl9pPr marL="38862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9pPr>
          </a:lstStyle>
          <a:p>
            <a:pPr defTabSz="914400" eaLnBrk="1" hangingPunct="1">
              <a:lnSpc>
                <a:spcPct val="100000"/>
              </a:lnSpc>
              <a:buClrTx/>
              <a:buSzTx/>
              <a:buFontTx/>
              <a:buNone/>
            </a:pPr>
            <a:r>
              <a:rPr lang="en-US" sz="1000" baseline="30000" dirty="0" smtClean="0">
                <a:solidFill>
                  <a:srgbClr val="000000"/>
                </a:solidFill>
              </a:rPr>
              <a:t>a</a:t>
            </a:r>
            <a:endParaRPr lang="en-US" sz="1000" dirty="0">
              <a:solidFill>
                <a:srgbClr val="000000"/>
              </a:solidFill>
            </a:endParaRPr>
          </a:p>
          <a:p>
            <a:pPr defTabSz="914400" eaLnBrk="1" hangingPunct="1">
              <a:lnSpc>
                <a:spcPct val="100000"/>
              </a:lnSpc>
              <a:spcBef>
                <a:spcPts val="300"/>
              </a:spcBef>
              <a:spcAft>
                <a:spcPts val="300"/>
              </a:spcAft>
              <a:buClrTx/>
              <a:buSzTx/>
              <a:buFontTx/>
              <a:buNone/>
            </a:pPr>
            <a:r>
              <a:rPr lang="en-US" sz="1000" b="1" dirty="0">
                <a:solidFill>
                  <a:srgbClr val="000000"/>
                </a:solidFill>
              </a:rPr>
              <a:t>1. </a:t>
            </a:r>
            <a:r>
              <a:rPr lang="en-US" sz="1000" dirty="0">
                <a:solidFill>
                  <a:srgbClr val="000000"/>
                </a:solidFill>
              </a:rPr>
              <a:t>Alexander NJ et al. </a:t>
            </a:r>
            <a:r>
              <a:rPr lang="en-US" sz="1000" i="1" dirty="0" err="1">
                <a:solidFill>
                  <a:srgbClr val="000000"/>
                </a:solidFill>
              </a:rPr>
              <a:t>Fertil</a:t>
            </a:r>
            <a:r>
              <a:rPr lang="en-US" sz="1000" i="1" dirty="0">
                <a:solidFill>
                  <a:srgbClr val="000000"/>
                </a:solidFill>
              </a:rPr>
              <a:t> </a:t>
            </a:r>
            <a:r>
              <a:rPr lang="en-US" sz="1000" i="1" dirty="0" err="1">
                <a:solidFill>
                  <a:srgbClr val="000000"/>
                </a:solidFill>
              </a:rPr>
              <a:t>Steril</a:t>
            </a:r>
            <a:r>
              <a:rPr lang="en-US" sz="1000" i="1" dirty="0">
                <a:solidFill>
                  <a:srgbClr val="000000"/>
                </a:solidFill>
              </a:rPr>
              <a:t>. </a:t>
            </a:r>
            <a:r>
              <a:rPr lang="en-US" sz="1000" dirty="0">
                <a:solidFill>
                  <a:srgbClr val="000000"/>
                </a:solidFill>
              </a:rPr>
              <a:t>2004;82(1):1–12; </a:t>
            </a:r>
            <a:r>
              <a:rPr lang="en-US" sz="1000" b="1" dirty="0">
                <a:solidFill>
                  <a:srgbClr val="000000"/>
                </a:solidFill>
              </a:rPr>
              <a:t>2. </a:t>
            </a:r>
            <a:r>
              <a:rPr lang="en-US" sz="1000" dirty="0" err="1">
                <a:solidFill>
                  <a:srgbClr val="000000"/>
                </a:solidFill>
              </a:rPr>
              <a:t>Funt</a:t>
            </a:r>
            <a:r>
              <a:rPr lang="en-US" sz="1000" dirty="0">
                <a:solidFill>
                  <a:srgbClr val="000000"/>
                </a:solidFill>
              </a:rPr>
              <a:t> MI et al. </a:t>
            </a:r>
            <a:r>
              <a:rPr lang="en-US" sz="1000" i="1" dirty="0">
                <a:solidFill>
                  <a:srgbClr val="000000"/>
                </a:solidFill>
              </a:rPr>
              <a:t>Southern Med J. </a:t>
            </a:r>
            <a:r>
              <a:rPr lang="en-US" sz="1000" dirty="0">
                <a:solidFill>
                  <a:srgbClr val="000000"/>
                </a:solidFill>
              </a:rPr>
              <a:t>1978;71(12):1534–1552; </a:t>
            </a:r>
            <a:r>
              <a:rPr lang="en-US" sz="1000" b="1" dirty="0">
                <a:solidFill>
                  <a:srgbClr val="000000"/>
                </a:solidFill>
              </a:rPr>
              <a:t>3. </a:t>
            </a:r>
            <a:r>
              <a:rPr lang="en-US" sz="1000" dirty="0" err="1">
                <a:solidFill>
                  <a:srgbClr val="000000"/>
                </a:solidFill>
              </a:rPr>
              <a:t>Hussain</a:t>
            </a:r>
            <a:r>
              <a:rPr lang="en-US" sz="1000" dirty="0">
                <a:solidFill>
                  <a:srgbClr val="000000"/>
                </a:solidFill>
              </a:rPr>
              <a:t> A et al. </a:t>
            </a:r>
            <a:r>
              <a:rPr lang="en-US" sz="1000" i="1" dirty="0">
                <a:solidFill>
                  <a:srgbClr val="000000"/>
                </a:solidFill>
              </a:rPr>
              <a:t>J Control Release. </a:t>
            </a:r>
            <a:r>
              <a:rPr lang="en-US" sz="1000" dirty="0">
                <a:solidFill>
                  <a:srgbClr val="000000"/>
                </a:solidFill>
              </a:rPr>
              <a:t>2005;103:301–313; </a:t>
            </a:r>
            <a:r>
              <a:rPr lang="en-US" sz="1000" b="1" dirty="0">
                <a:solidFill>
                  <a:srgbClr val="000000"/>
                </a:solidFill>
              </a:rPr>
              <a:t>4. </a:t>
            </a:r>
            <a:r>
              <a:rPr lang="en-US" sz="1000" dirty="0" err="1">
                <a:solidFill>
                  <a:srgbClr val="000000"/>
                </a:solidFill>
              </a:rPr>
              <a:t>Baloglu</a:t>
            </a:r>
            <a:r>
              <a:rPr lang="en-US" sz="1000" dirty="0">
                <a:solidFill>
                  <a:srgbClr val="000000"/>
                </a:solidFill>
              </a:rPr>
              <a:t> E et al. </a:t>
            </a:r>
            <a:r>
              <a:rPr lang="en-US" sz="1000" i="1" dirty="0">
                <a:solidFill>
                  <a:srgbClr val="000000"/>
                </a:solidFill>
              </a:rPr>
              <a:t>J Pharm </a:t>
            </a:r>
            <a:r>
              <a:rPr lang="en-US" sz="1000" i="1" dirty="0" err="1">
                <a:solidFill>
                  <a:srgbClr val="000000"/>
                </a:solidFill>
              </a:rPr>
              <a:t>Pharm</a:t>
            </a:r>
            <a:r>
              <a:rPr lang="en-US" sz="1000" i="1" dirty="0">
                <a:solidFill>
                  <a:srgbClr val="000000"/>
                </a:solidFill>
              </a:rPr>
              <a:t> Sci.</a:t>
            </a:r>
            <a:r>
              <a:rPr lang="en-US" sz="1000" dirty="0">
                <a:solidFill>
                  <a:srgbClr val="000000"/>
                </a:solidFill>
              </a:rPr>
              <a:t> 2009;12(3):312–336; </a:t>
            </a:r>
            <a:r>
              <a:rPr lang="en-US" sz="1000" b="1" dirty="0">
                <a:solidFill>
                  <a:srgbClr val="000000"/>
                </a:solidFill>
              </a:rPr>
              <a:t>5. </a:t>
            </a:r>
            <a:r>
              <a:rPr lang="en-US" sz="1000" dirty="0" err="1">
                <a:solidFill>
                  <a:srgbClr val="000000"/>
                </a:solidFill>
              </a:rPr>
              <a:t>Roumen</a:t>
            </a:r>
            <a:r>
              <a:rPr lang="en-US" sz="1000" dirty="0">
                <a:solidFill>
                  <a:srgbClr val="000000"/>
                </a:solidFill>
              </a:rPr>
              <a:t> FJME et al. </a:t>
            </a:r>
            <a:r>
              <a:rPr lang="en-US" sz="1000" i="1" dirty="0">
                <a:solidFill>
                  <a:srgbClr val="000000"/>
                </a:solidFill>
              </a:rPr>
              <a:t>Hum </a:t>
            </a:r>
            <a:r>
              <a:rPr lang="en-US" sz="1000" i="1" dirty="0" err="1">
                <a:solidFill>
                  <a:srgbClr val="000000"/>
                </a:solidFill>
              </a:rPr>
              <a:t>Reprod</a:t>
            </a:r>
            <a:r>
              <a:rPr lang="en-US" sz="1000" i="1" dirty="0">
                <a:solidFill>
                  <a:srgbClr val="000000"/>
                </a:solidFill>
              </a:rPr>
              <a:t>. </a:t>
            </a:r>
            <a:r>
              <a:rPr lang="en-US" sz="1000" dirty="0">
                <a:solidFill>
                  <a:srgbClr val="000000"/>
                </a:solidFill>
              </a:rPr>
              <a:t>1996;11(11):</a:t>
            </a:r>
            <a:br>
              <a:rPr lang="en-US" sz="1000" dirty="0">
                <a:solidFill>
                  <a:srgbClr val="000000"/>
                </a:solidFill>
              </a:rPr>
            </a:br>
            <a:r>
              <a:rPr lang="en-US" sz="1000" dirty="0">
                <a:solidFill>
                  <a:srgbClr val="000000"/>
                </a:solidFill>
              </a:rPr>
              <a:t>2443–2448; </a:t>
            </a:r>
            <a:r>
              <a:rPr lang="en-US" sz="1000" b="1" dirty="0">
                <a:solidFill>
                  <a:srgbClr val="000000"/>
                </a:solidFill>
              </a:rPr>
              <a:t>6. </a:t>
            </a:r>
            <a:r>
              <a:rPr lang="en-US" sz="1000" dirty="0" err="1">
                <a:solidFill>
                  <a:srgbClr val="000000"/>
                </a:solidFill>
              </a:rPr>
              <a:t>Darney</a:t>
            </a:r>
            <a:r>
              <a:rPr lang="en-US" sz="1000" dirty="0">
                <a:solidFill>
                  <a:srgbClr val="000000"/>
                </a:solidFill>
              </a:rPr>
              <a:t> PD. In: </a:t>
            </a:r>
            <a:r>
              <a:rPr lang="en-US" sz="1000" dirty="0" err="1">
                <a:solidFill>
                  <a:srgbClr val="000000"/>
                </a:solidFill>
              </a:rPr>
              <a:t>Kronenberg</a:t>
            </a:r>
            <a:r>
              <a:rPr lang="en-US" sz="1000" dirty="0">
                <a:solidFill>
                  <a:srgbClr val="000000"/>
                </a:solidFill>
              </a:rPr>
              <a:t> HM et al, eds. </a:t>
            </a:r>
            <a:r>
              <a:rPr lang="en-US" sz="1000" i="1" dirty="0">
                <a:solidFill>
                  <a:srgbClr val="000000"/>
                </a:solidFill>
              </a:rPr>
              <a:t>Williams Textbook of Endocrinology.</a:t>
            </a:r>
            <a:r>
              <a:rPr lang="en-US" sz="1000" dirty="0">
                <a:solidFill>
                  <a:srgbClr val="000000"/>
                </a:solidFill>
              </a:rPr>
              <a:t> 11th ed. Saunders Elsevier; 2008:615–644; </a:t>
            </a:r>
            <a:br>
              <a:rPr lang="en-US" sz="1000" dirty="0">
                <a:solidFill>
                  <a:srgbClr val="000000"/>
                </a:solidFill>
              </a:rPr>
            </a:br>
            <a:r>
              <a:rPr lang="en-US" sz="1000" b="1" dirty="0">
                <a:solidFill>
                  <a:srgbClr val="000000"/>
                </a:solidFill>
              </a:rPr>
              <a:t>7</a:t>
            </a:r>
            <a:r>
              <a:rPr lang="en-US" sz="1000" dirty="0">
                <a:solidFill>
                  <a:srgbClr val="000000"/>
                </a:solidFill>
              </a:rPr>
              <a:t>. </a:t>
            </a:r>
            <a:r>
              <a:rPr lang="en-US" sz="1000" dirty="0" err="1">
                <a:solidFill>
                  <a:srgbClr val="000000"/>
                </a:solidFill>
              </a:rPr>
              <a:t>Novák</a:t>
            </a:r>
            <a:r>
              <a:rPr lang="en-US" sz="1000" dirty="0">
                <a:solidFill>
                  <a:srgbClr val="000000"/>
                </a:solidFill>
              </a:rPr>
              <a:t> A et al. </a:t>
            </a:r>
            <a:r>
              <a:rPr lang="en-US" sz="1000" i="1" dirty="0">
                <a:solidFill>
                  <a:srgbClr val="000000"/>
                </a:solidFill>
              </a:rPr>
              <a:t>Contraception</a:t>
            </a:r>
            <a:r>
              <a:rPr lang="en-US" sz="1000" dirty="0">
                <a:solidFill>
                  <a:srgbClr val="000000"/>
                </a:solidFill>
              </a:rPr>
              <a:t>. 2003;67:187–194; </a:t>
            </a:r>
            <a:r>
              <a:rPr lang="en-GB" sz="1000" b="1" dirty="0">
                <a:solidFill>
                  <a:srgbClr val="000000"/>
                </a:solidFill>
              </a:rPr>
              <a:t>8. </a:t>
            </a:r>
            <a:r>
              <a:rPr lang="en-GB" sz="1000" dirty="0" err="1">
                <a:solidFill>
                  <a:srgbClr val="000000"/>
                </a:solidFill>
              </a:rPr>
              <a:t>Veres</a:t>
            </a:r>
            <a:r>
              <a:rPr lang="en-GB" sz="1000" dirty="0">
                <a:solidFill>
                  <a:srgbClr val="000000"/>
                </a:solidFill>
              </a:rPr>
              <a:t> S et al. </a:t>
            </a:r>
            <a:r>
              <a:rPr lang="en-GB" sz="1000" i="1" dirty="0" err="1">
                <a:solidFill>
                  <a:srgbClr val="000000"/>
                </a:solidFill>
              </a:rPr>
              <a:t>Obstet</a:t>
            </a:r>
            <a:r>
              <a:rPr lang="en-GB" sz="1000" i="1" dirty="0">
                <a:solidFill>
                  <a:srgbClr val="000000"/>
                </a:solidFill>
              </a:rPr>
              <a:t> Gynecol. </a:t>
            </a:r>
            <a:r>
              <a:rPr lang="en-GB" sz="1000" dirty="0">
                <a:solidFill>
                  <a:srgbClr val="000000"/>
                </a:solidFill>
              </a:rPr>
              <a:t>2004;104(3):555–563.</a:t>
            </a:r>
          </a:p>
        </p:txBody>
      </p:sp>
      <p:pic>
        <p:nvPicPr>
          <p:cNvPr id="389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1616075"/>
            <a:ext cx="3544888" cy="33512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2775"/>
            <a:ext cx="8229600" cy="882650"/>
          </a:xfrm>
        </p:spPr>
        <p:txBody>
          <a:bodyPr/>
          <a:lstStyle/>
          <a:p>
            <a:pPr>
              <a:lnSpc>
                <a:spcPts val="3200"/>
              </a:lnSpc>
              <a:defRPr/>
            </a:pPr>
            <a:r>
              <a:rPr lang="sl-SI" sz="2800" dirty="0" smtClean="0">
                <a:ea typeface="+mj-ea"/>
              </a:rPr>
              <a:t>Bogata </a:t>
            </a:r>
            <a:r>
              <a:rPr lang="sl-SI" sz="2800" dirty="0" err="1" smtClean="0">
                <a:ea typeface="+mj-ea"/>
              </a:rPr>
              <a:t>vaskularna</a:t>
            </a:r>
            <a:r>
              <a:rPr lang="sl-SI" sz="2800" dirty="0" smtClean="0">
                <a:ea typeface="+mj-ea"/>
              </a:rPr>
              <a:t> mreža vagine </a:t>
            </a:r>
            <a:r>
              <a:rPr lang="sl-SI" sz="2800" dirty="0" err="1" smtClean="0">
                <a:ea typeface="+mj-ea"/>
              </a:rPr>
              <a:t>omogučuje</a:t>
            </a:r>
            <a:r>
              <a:rPr lang="sl-SI" sz="2800" dirty="0" smtClean="0">
                <a:ea typeface="+mj-ea"/>
              </a:rPr>
              <a:t> </a:t>
            </a:r>
            <a:r>
              <a:rPr lang="sl-SI" sz="2800" dirty="0" err="1" smtClean="0">
                <a:ea typeface="+mj-ea"/>
              </a:rPr>
              <a:t>dobru</a:t>
            </a:r>
            <a:r>
              <a:rPr lang="sl-SI" sz="2800" dirty="0" smtClean="0">
                <a:ea typeface="+mj-ea"/>
              </a:rPr>
              <a:t> </a:t>
            </a:r>
            <a:r>
              <a:rPr lang="sl-SI" sz="2800" dirty="0" err="1" smtClean="0">
                <a:ea typeface="+mj-ea"/>
              </a:rPr>
              <a:t>absorbciju</a:t>
            </a:r>
            <a:r>
              <a:rPr lang="sl-SI" sz="2800" dirty="0" smtClean="0">
                <a:ea typeface="+mj-ea"/>
              </a:rPr>
              <a:t> hormona u </a:t>
            </a:r>
            <a:r>
              <a:rPr lang="sl-SI" sz="2800" dirty="0" err="1" smtClean="0">
                <a:ea typeface="+mj-ea"/>
              </a:rPr>
              <a:t>vensku</a:t>
            </a:r>
            <a:r>
              <a:rPr lang="sl-SI" sz="2800" dirty="0" smtClean="0">
                <a:ea typeface="+mj-ea"/>
              </a:rPr>
              <a:t> </a:t>
            </a:r>
            <a:r>
              <a:rPr lang="sl-SI" sz="2800" dirty="0" err="1" smtClean="0">
                <a:ea typeface="+mj-ea"/>
              </a:rPr>
              <a:t>cirkulaciju</a:t>
            </a:r>
            <a:endParaRPr lang="en-US" sz="2800" dirty="0" smtClean="0">
              <a:ea typeface="+mj-ea"/>
            </a:endParaRPr>
          </a:p>
        </p:txBody>
      </p:sp>
      <p:sp>
        <p:nvSpPr>
          <p:cNvPr id="39939" name="Content Placeholder 2"/>
          <p:cNvSpPr>
            <a:spLocks noGrp="1"/>
          </p:cNvSpPr>
          <p:nvPr>
            <p:ph sz="quarter" idx="10"/>
          </p:nvPr>
        </p:nvSpPr>
        <p:spPr>
          <a:xfrm>
            <a:off x="457200" y="1676400"/>
            <a:ext cx="4017963" cy="4168775"/>
          </a:xfrm>
        </p:spPr>
        <p:txBody>
          <a:bodyPr/>
          <a:lstStyle/>
          <a:p>
            <a:r>
              <a:rPr lang="en-US" dirty="0" err="1" smtClean="0">
                <a:latin typeface="Arial" charset="0"/>
                <a:cs typeface="Arial" charset="0"/>
              </a:rPr>
              <a:t>Hormon</a:t>
            </a:r>
            <a:r>
              <a:rPr lang="sl-SI" dirty="0" smtClean="0">
                <a:latin typeface="Arial" charset="0"/>
                <a:cs typeface="Arial" charset="0"/>
              </a:rPr>
              <a:t>i</a:t>
            </a:r>
            <a:r>
              <a:rPr lang="en-US" dirty="0" smtClean="0">
                <a:latin typeface="Arial" charset="0"/>
                <a:cs typeface="Arial" charset="0"/>
              </a:rPr>
              <a:t> absorb</a:t>
            </a:r>
            <a:r>
              <a:rPr lang="sl-SI" dirty="0" err="1" smtClean="0">
                <a:latin typeface="Arial" charset="0"/>
                <a:cs typeface="Arial" charset="0"/>
              </a:rPr>
              <a:t>irani</a:t>
            </a:r>
            <a:r>
              <a:rPr lang="en-US" dirty="0" smtClean="0">
                <a:latin typeface="Arial" charset="0"/>
                <a:cs typeface="Arial" charset="0"/>
              </a:rPr>
              <a:t> </a:t>
            </a:r>
            <a:r>
              <a:rPr lang="sl-SI" dirty="0" err="1" smtClean="0">
                <a:latin typeface="Arial" charset="0"/>
                <a:cs typeface="Arial" charset="0"/>
              </a:rPr>
              <a:t>kroz</a:t>
            </a:r>
            <a:r>
              <a:rPr lang="en-US" dirty="0" smtClean="0">
                <a:latin typeface="Arial" charset="0"/>
                <a:cs typeface="Arial" charset="0"/>
              </a:rPr>
              <a:t/>
            </a:r>
            <a:br>
              <a:rPr lang="en-US" dirty="0" smtClean="0">
                <a:latin typeface="Arial" charset="0"/>
                <a:cs typeface="Arial" charset="0"/>
              </a:rPr>
            </a:br>
            <a:r>
              <a:rPr lang="en-US" dirty="0" err="1" smtClean="0">
                <a:latin typeface="Arial" charset="0"/>
                <a:cs typeface="Arial" charset="0"/>
              </a:rPr>
              <a:t>vagin</a:t>
            </a:r>
            <a:r>
              <a:rPr lang="sl-SI" dirty="0" smtClean="0">
                <a:latin typeface="Arial" charset="0"/>
                <a:cs typeface="Arial" charset="0"/>
              </a:rPr>
              <a:t>u </a:t>
            </a:r>
            <a:r>
              <a:rPr lang="sl-SI" dirty="0" err="1" smtClean="0">
                <a:latin typeface="Arial" charset="0"/>
                <a:cs typeface="Arial" charset="0"/>
              </a:rPr>
              <a:t>ulaze</a:t>
            </a:r>
            <a:r>
              <a:rPr lang="sl-SI" dirty="0" smtClean="0">
                <a:latin typeface="Arial" charset="0"/>
                <a:cs typeface="Arial" charset="0"/>
              </a:rPr>
              <a:t> u </a:t>
            </a:r>
            <a:r>
              <a:rPr lang="sl-SI" dirty="0" err="1" smtClean="0">
                <a:latin typeface="Arial" charset="0"/>
                <a:cs typeface="Arial" charset="0"/>
              </a:rPr>
              <a:t>krvotok</a:t>
            </a:r>
            <a:r>
              <a:rPr lang="sl-SI" dirty="0" smtClean="0">
                <a:latin typeface="Arial" charset="0"/>
                <a:cs typeface="Arial" charset="0"/>
              </a:rPr>
              <a:t> </a:t>
            </a:r>
            <a:r>
              <a:rPr lang="sl-SI" i="1" dirty="0" smtClean="0">
                <a:latin typeface="Arial" charset="0"/>
                <a:cs typeface="Arial" charset="0"/>
              </a:rPr>
              <a:t>direktno</a:t>
            </a:r>
            <a:r>
              <a:rPr lang="sl-SI" dirty="0" smtClean="0">
                <a:latin typeface="Arial" charset="0"/>
                <a:cs typeface="Arial" charset="0"/>
              </a:rPr>
              <a:t> </a:t>
            </a:r>
            <a:r>
              <a:rPr lang="en-US" baseline="30000" dirty="0" smtClean="0">
                <a:latin typeface="Arial" charset="0"/>
                <a:cs typeface="Arial" charset="0"/>
              </a:rPr>
              <a:t>1–4</a:t>
            </a:r>
          </a:p>
          <a:p>
            <a:pPr lvl="1">
              <a:spcBef>
                <a:spcPct val="0"/>
              </a:spcBef>
            </a:pPr>
            <a:r>
              <a:rPr lang="sl-SI" b="1" dirty="0" err="1" smtClean="0">
                <a:solidFill>
                  <a:srgbClr val="5C2946"/>
                </a:solidFill>
                <a:latin typeface="Arial" charset="0"/>
                <a:cs typeface="Arial" charset="0"/>
              </a:rPr>
              <a:t>Izbjegava</a:t>
            </a:r>
            <a:r>
              <a:rPr lang="sl-SI" b="1" dirty="0" smtClean="0">
                <a:solidFill>
                  <a:srgbClr val="5C2946"/>
                </a:solidFill>
                <a:latin typeface="Arial" charset="0"/>
                <a:cs typeface="Arial" charset="0"/>
              </a:rPr>
              <a:t> se </a:t>
            </a:r>
            <a:r>
              <a:rPr lang="sl-SI" b="1" dirty="0" err="1" smtClean="0">
                <a:solidFill>
                  <a:srgbClr val="5C2946"/>
                </a:solidFill>
                <a:latin typeface="Arial" charset="0"/>
                <a:cs typeface="Arial" charset="0"/>
              </a:rPr>
              <a:t>metabolizam</a:t>
            </a:r>
            <a:r>
              <a:rPr lang="sl-SI" b="1" dirty="0" smtClean="0">
                <a:solidFill>
                  <a:srgbClr val="5C2946"/>
                </a:solidFill>
                <a:latin typeface="Arial" charset="0"/>
                <a:cs typeface="Arial" charset="0"/>
              </a:rPr>
              <a:t> </a:t>
            </a:r>
            <a:r>
              <a:rPr lang="sl-SI" b="1" dirty="0" err="1" smtClean="0">
                <a:solidFill>
                  <a:srgbClr val="5C2946"/>
                </a:solidFill>
                <a:latin typeface="Arial" charset="0"/>
                <a:cs typeface="Arial" charset="0"/>
              </a:rPr>
              <a:t>prvog</a:t>
            </a:r>
            <a:r>
              <a:rPr lang="sl-SI" b="1" dirty="0" smtClean="0">
                <a:solidFill>
                  <a:srgbClr val="5C2946"/>
                </a:solidFill>
                <a:latin typeface="Arial" charset="0"/>
                <a:cs typeface="Arial" charset="0"/>
              </a:rPr>
              <a:t> </a:t>
            </a:r>
            <a:r>
              <a:rPr lang="sl-SI" b="1" dirty="0" err="1" smtClean="0">
                <a:solidFill>
                  <a:srgbClr val="5C2946"/>
                </a:solidFill>
                <a:latin typeface="Arial" charset="0"/>
                <a:cs typeface="Arial" charset="0"/>
              </a:rPr>
              <a:t>prolaza</a:t>
            </a:r>
            <a:r>
              <a:rPr lang="sl-SI" b="1" dirty="0" smtClean="0">
                <a:solidFill>
                  <a:srgbClr val="5C2946"/>
                </a:solidFill>
                <a:latin typeface="Arial" charset="0"/>
                <a:cs typeface="Arial" charset="0"/>
              </a:rPr>
              <a:t> </a:t>
            </a:r>
            <a:r>
              <a:rPr lang="sl-SI" b="1" dirty="0" err="1" smtClean="0">
                <a:solidFill>
                  <a:srgbClr val="5C2946"/>
                </a:solidFill>
                <a:latin typeface="Arial" charset="0"/>
                <a:cs typeface="Arial" charset="0"/>
              </a:rPr>
              <a:t>kroz</a:t>
            </a:r>
            <a:r>
              <a:rPr lang="sl-SI" b="1" dirty="0" smtClean="0">
                <a:solidFill>
                  <a:srgbClr val="5C2946"/>
                </a:solidFill>
                <a:latin typeface="Arial" charset="0"/>
                <a:cs typeface="Arial" charset="0"/>
              </a:rPr>
              <a:t> </a:t>
            </a:r>
            <a:r>
              <a:rPr lang="sl-SI" b="1" dirty="0" err="1" smtClean="0">
                <a:solidFill>
                  <a:srgbClr val="5C2946"/>
                </a:solidFill>
                <a:latin typeface="Arial" charset="0"/>
                <a:cs typeface="Arial" charset="0"/>
              </a:rPr>
              <a:t>jetru</a:t>
            </a:r>
            <a:endParaRPr lang="en-US" b="1" dirty="0" smtClean="0">
              <a:solidFill>
                <a:srgbClr val="5C2946"/>
              </a:solidFill>
              <a:latin typeface="Arial" charset="0"/>
              <a:cs typeface="Arial" charset="0"/>
            </a:endParaRPr>
          </a:p>
          <a:p>
            <a:pPr lvl="1">
              <a:spcBef>
                <a:spcPct val="0"/>
              </a:spcBef>
            </a:pPr>
            <a:r>
              <a:rPr lang="sl-SI" b="1" dirty="0" err="1" smtClean="0">
                <a:solidFill>
                  <a:srgbClr val="5C2946"/>
                </a:solidFill>
                <a:latin typeface="Arial" charset="0"/>
                <a:cs typeface="Arial" charset="0"/>
              </a:rPr>
              <a:t>Omogučuje</a:t>
            </a:r>
            <a:r>
              <a:rPr lang="sl-SI" b="1" dirty="0" smtClean="0">
                <a:solidFill>
                  <a:srgbClr val="5C2946"/>
                </a:solidFill>
                <a:latin typeface="Arial" charset="0"/>
                <a:cs typeface="Arial" charset="0"/>
              </a:rPr>
              <a:t> </a:t>
            </a:r>
            <a:r>
              <a:rPr lang="sl-SI" b="1" dirty="0" err="1" smtClean="0">
                <a:solidFill>
                  <a:srgbClr val="5C2946"/>
                </a:solidFill>
                <a:latin typeface="Arial" charset="0"/>
                <a:cs typeface="Arial" charset="0"/>
              </a:rPr>
              <a:t>administraciju</a:t>
            </a:r>
            <a:r>
              <a:rPr lang="sl-SI" b="1" dirty="0" smtClean="0">
                <a:solidFill>
                  <a:srgbClr val="5C2946"/>
                </a:solidFill>
                <a:latin typeface="Arial" charset="0"/>
                <a:cs typeface="Arial" charset="0"/>
              </a:rPr>
              <a:t> </a:t>
            </a:r>
            <a:r>
              <a:rPr lang="sl-SI" b="1" dirty="0" err="1" smtClean="0">
                <a:solidFill>
                  <a:srgbClr val="5C2946"/>
                </a:solidFill>
                <a:latin typeface="Arial" charset="0"/>
                <a:cs typeface="Arial" charset="0"/>
              </a:rPr>
              <a:t>niskih</a:t>
            </a:r>
            <a:r>
              <a:rPr lang="sl-SI" b="1" dirty="0" smtClean="0">
                <a:solidFill>
                  <a:srgbClr val="5C2946"/>
                </a:solidFill>
                <a:latin typeface="Arial" charset="0"/>
                <a:cs typeface="Arial" charset="0"/>
              </a:rPr>
              <a:t> doza</a:t>
            </a:r>
            <a:endParaRPr lang="en-US" b="1" dirty="0" smtClean="0">
              <a:solidFill>
                <a:srgbClr val="5C2946"/>
              </a:solidFill>
              <a:latin typeface="Arial" charset="0"/>
              <a:cs typeface="Arial" charset="0"/>
            </a:endParaRPr>
          </a:p>
          <a:p>
            <a:pPr lvl="1">
              <a:spcBef>
                <a:spcPct val="0"/>
              </a:spcBef>
            </a:pPr>
            <a:r>
              <a:rPr lang="sl-SI" b="1" dirty="0" err="1" smtClean="0">
                <a:solidFill>
                  <a:srgbClr val="5C2946"/>
                </a:solidFill>
                <a:latin typeface="Arial" charset="0"/>
                <a:cs typeface="Arial" charset="0"/>
              </a:rPr>
              <a:t>Izbjegava</a:t>
            </a:r>
            <a:r>
              <a:rPr lang="sl-SI" b="1" dirty="0" smtClean="0">
                <a:solidFill>
                  <a:srgbClr val="5C2946"/>
                </a:solidFill>
                <a:latin typeface="Arial" charset="0"/>
                <a:cs typeface="Arial" charset="0"/>
              </a:rPr>
              <a:t> se </a:t>
            </a:r>
            <a:r>
              <a:rPr lang="sl-SI" b="1" dirty="0" err="1" smtClean="0">
                <a:solidFill>
                  <a:srgbClr val="5C2946"/>
                </a:solidFill>
                <a:latin typeface="Arial" charset="0"/>
                <a:cs typeface="Arial" charset="0"/>
              </a:rPr>
              <a:t>fluktuacija</a:t>
            </a:r>
            <a:r>
              <a:rPr lang="sl-SI" b="1" dirty="0" smtClean="0">
                <a:solidFill>
                  <a:srgbClr val="5C2946"/>
                </a:solidFill>
                <a:latin typeface="Arial" charset="0"/>
                <a:cs typeface="Arial" charset="0"/>
              </a:rPr>
              <a:t> u </a:t>
            </a:r>
            <a:r>
              <a:rPr lang="sl-SI" b="1" dirty="0" err="1" smtClean="0">
                <a:solidFill>
                  <a:srgbClr val="5C2946"/>
                </a:solidFill>
                <a:latin typeface="Arial" charset="0"/>
                <a:cs typeface="Arial" charset="0"/>
              </a:rPr>
              <a:t>serumskoj</a:t>
            </a:r>
            <a:r>
              <a:rPr lang="sl-SI" b="1" dirty="0" smtClean="0">
                <a:solidFill>
                  <a:srgbClr val="5C2946"/>
                </a:solidFill>
                <a:latin typeface="Arial" charset="0"/>
                <a:cs typeface="Arial" charset="0"/>
              </a:rPr>
              <a:t> </a:t>
            </a:r>
            <a:r>
              <a:rPr lang="sl-SI" b="1" dirty="0" err="1" smtClean="0">
                <a:solidFill>
                  <a:srgbClr val="5C2946"/>
                </a:solidFill>
                <a:latin typeface="Arial" charset="0"/>
                <a:cs typeface="Arial" charset="0"/>
              </a:rPr>
              <a:t>razini</a:t>
            </a:r>
            <a:r>
              <a:rPr lang="sl-SI" b="1" dirty="0" smtClean="0">
                <a:solidFill>
                  <a:srgbClr val="5C2946"/>
                </a:solidFill>
                <a:latin typeface="Arial" charset="0"/>
                <a:cs typeface="Arial" charset="0"/>
              </a:rPr>
              <a:t> hormona i </a:t>
            </a:r>
            <a:r>
              <a:rPr lang="en-US" b="1" dirty="0" smtClean="0">
                <a:solidFill>
                  <a:srgbClr val="5C2946"/>
                </a:solidFill>
                <a:latin typeface="Arial" charset="0"/>
                <a:cs typeface="Arial" charset="0"/>
              </a:rPr>
              <a:t> </a:t>
            </a:r>
            <a:r>
              <a:rPr lang="sl-SI" b="1" dirty="0" err="1" smtClean="0">
                <a:solidFill>
                  <a:srgbClr val="5C2946"/>
                </a:solidFill>
                <a:latin typeface="Arial" charset="0"/>
                <a:cs typeface="Arial" charset="0"/>
              </a:rPr>
              <a:t>umanjuje</a:t>
            </a:r>
            <a:r>
              <a:rPr lang="sl-SI" b="1" dirty="0" smtClean="0">
                <a:solidFill>
                  <a:srgbClr val="5C2946"/>
                </a:solidFill>
                <a:latin typeface="Arial" charset="0"/>
                <a:cs typeface="Arial" charset="0"/>
              </a:rPr>
              <a:t> se </a:t>
            </a:r>
            <a:r>
              <a:rPr lang="sl-SI" b="1" dirty="0" err="1" smtClean="0">
                <a:solidFill>
                  <a:srgbClr val="5C2946"/>
                </a:solidFill>
                <a:latin typeface="Arial" charset="0"/>
                <a:cs typeface="Arial" charset="0"/>
              </a:rPr>
              <a:t>rizik</a:t>
            </a:r>
            <a:r>
              <a:rPr lang="sl-SI" b="1" dirty="0" smtClean="0">
                <a:solidFill>
                  <a:srgbClr val="5C2946"/>
                </a:solidFill>
                <a:latin typeface="Arial" charset="0"/>
                <a:cs typeface="Arial" charset="0"/>
              </a:rPr>
              <a:t> </a:t>
            </a:r>
            <a:r>
              <a:rPr lang="sl-SI" b="1" dirty="0" err="1" smtClean="0">
                <a:solidFill>
                  <a:srgbClr val="5C2946"/>
                </a:solidFill>
                <a:latin typeface="Arial" charset="0"/>
                <a:cs typeface="Arial" charset="0"/>
              </a:rPr>
              <a:t>nuspojava</a:t>
            </a:r>
            <a:r>
              <a:rPr lang="sl-SI" b="1" dirty="0" smtClean="0">
                <a:solidFill>
                  <a:srgbClr val="5C2946"/>
                </a:solidFill>
                <a:latin typeface="Arial" charset="0"/>
                <a:cs typeface="Arial" charset="0"/>
              </a:rPr>
              <a:t> </a:t>
            </a:r>
            <a:r>
              <a:rPr lang="en-US" b="1" dirty="0" smtClean="0">
                <a:solidFill>
                  <a:srgbClr val="5C2946"/>
                </a:solidFill>
                <a:latin typeface="Arial" charset="0"/>
                <a:cs typeface="Arial" charset="0"/>
              </a:rPr>
              <a:t>(</a:t>
            </a:r>
            <a:r>
              <a:rPr lang="sl-SI" b="1" dirty="0" err="1" smtClean="0">
                <a:solidFill>
                  <a:srgbClr val="5C2946"/>
                </a:solidFill>
                <a:latin typeface="Arial" charset="0"/>
                <a:cs typeface="Arial" charset="0"/>
              </a:rPr>
              <a:t>neredovito</a:t>
            </a:r>
            <a:r>
              <a:rPr lang="sl-SI" b="1" dirty="0" smtClean="0">
                <a:solidFill>
                  <a:srgbClr val="5C2946"/>
                </a:solidFill>
                <a:latin typeface="Arial" charset="0"/>
                <a:cs typeface="Arial" charset="0"/>
              </a:rPr>
              <a:t> </a:t>
            </a:r>
            <a:r>
              <a:rPr lang="sl-SI" b="1" dirty="0" err="1" smtClean="0">
                <a:solidFill>
                  <a:srgbClr val="5C2946"/>
                </a:solidFill>
                <a:latin typeface="Arial" charset="0"/>
                <a:cs typeface="Arial" charset="0"/>
              </a:rPr>
              <a:t>krvarenje</a:t>
            </a:r>
            <a:r>
              <a:rPr lang="en-US" b="1" dirty="0" smtClean="0">
                <a:solidFill>
                  <a:srgbClr val="5C2946"/>
                </a:solidFill>
                <a:latin typeface="Arial" charset="0"/>
                <a:cs typeface="Arial" charset="0"/>
              </a:rPr>
              <a:t>,</a:t>
            </a:r>
            <a:r>
              <a:rPr lang="sl-SI" b="1" dirty="0" smtClean="0">
                <a:solidFill>
                  <a:srgbClr val="5C2946"/>
                </a:solidFill>
                <a:latin typeface="Arial" charset="0"/>
                <a:cs typeface="Arial" charset="0"/>
              </a:rPr>
              <a:t> </a:t>
            </a:r>
            <a:r>
              <a:rPr lang="sl-SI" b="1" dirty="0" err="1" smtClean="0">
                <a:solidFill>
                  <a:srgbClr val="5C2946"/>
                </a:solidFill>
                <a:latin typeface="Arial" charset="0"/>
                <a:cs typeface="Arial" charset="0"/>
              </a:rPr>
              <a:t>mučnina</a:t>
            </a:r>
            <a:r>
              <a:rPr lang="en-US" b="1" dirty="0" smtClean="0">
                <a:solidFill>
                  <a:srgbClr val="5C2946"/>
                </a:solidFill>
                <a:latin typeface="Arial" charset="0"/>
                <a:cs typeface="Arial" charset="0"/>
              </a:rPr>
              <a:t>)</a:t>
            </a:r>
          </a:p>
        </p:txBody>
      </p:sp>
      <p:sp>
        <p:nvSpPr>
          <p:cNvPr id="39940" name="Text Box 3"/>
          <p:cNvSpPr txBox="1">
            <a:spLocks noChangeArrowheads="1"/>
          </p:cNvSpPr>
          <p:nvPr/>
        </p:nvSpPr>
        <p:spPr bwMode="auto">
          <a:xfrm>
            <a:off x="457200" y="6216650"/>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bg1"/>
                </a:solidFill>
                <a:latin typeface="Arial" charset="0"/>
                <a:ea typeface="MS PGothic" pitchFamily="34" charset="-128"/>
              </a:defRPr>
            </a:lvl1pPr>
            <a:lvl2pPr eaLnBrk="0" hangingPunct="0">
              <a:defRPr>
                <a:solidFill>
                  <a:schemeClr val="bg1"/>
                </a:solidFill>
                <a:latin typeface="Arial" charset="0"/>
                <a:ea typeface="MS PGothic" pitchFamily="34" charset="-128"/>
              </a:defRPr>
            </a:lvl2pPr>
            <a:lvl3pPr eaLnBrk="0" hangingPunct="0">
              <a:defRPr>
                <a:solidFill>
                  <a:schemeClr val="bg1"/>
                </a:solidFill>
                <a:latin typeface="Arial" charset="0"/>
                <a:ea typeface="MS PGothic" pitchFamily="34" charset="-128"/>
              </a:defRPr>
            </a:lvl3pPr>
            <a:lvl4pPr eaLnBrk="0" hangingPunct="0">
              <a:defRPr>
                <a:solidFill>
                  <a:schemeClr val="bg1"/>
                </a:solidFill>
                <a:latin typeface="Arial" charset="0"/>
                <a:ea typeface="MS PGothic" pitchFamily="34" charset="-128"/>
              </a:defRPr>
            </a:lvl4pPr>
            <a:lvl5pPr eaLnBrk="0" hangingPunct="0">
              <a:defRPr>
                <a:solidFill>
                  <a:schemeClr val="bg1"/>
                </a:solidFill>
                <a:latin typeface="Arial" charset="0"/>
                <a:ea typeface="MS PGothic" pitchFamily="34" charset="-128"/>
              </a:defRPr>
            </a:lvl5pPr>
            <a:lvl6pPr marL="25146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6pPr>
            <a:lvl7pPr marL="29718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7pPr>
            <a:lvl8pPr marL="34290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8pPr>
            <a:lvl9pPr marL="38862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9pPr>
          </a:lstStyle>
          <a:p>
            <a:pPr defTabSz="914400" eaLnBrk="1" hangingPunct="1">
              <a:lnSpc>
                <a:spcPct val="100000"/>
              </a:lnSpc>
              <a:buClrTx/>
              <a:buSzTx/>
              <a:buFontTx/>
              <a:buNone/>
            </a:pPr>
            <a:r>
              <a:rPr lang="en-US" sz="1000" b="1">
                <a:solidFill>
                  <a:srgbClr val="000000"/>
                </a:solidFill>
              </a:rPr>
              <a:t>1.</a:t>
            </a:r>
            <a:r>
              <a:rPr lang="en-US" sz="1000">
                <a:solidFill>
                  <a:srgbClr val="000000"/>
                </a:solidFill>
              </a:rPr>
              <a:t> Hussain A et al. </a:t>
            </a:r>
            <a:r>
              <a:rPr lang="en-US" sz="1000" i="1">
                <a:solidFill>
                  <a:srgbClr val="000000"/>
                </a:solidFill>
              </a:rPr>
              <a:t>J Control Release. </a:t>
            </a:r>
            <a:r>
              <a:rPr lang="en-US" sz="1000">
                <a:solidFill>
                  <a:srgbClr val="000000"/>
                </a:solidFill>
              </a:rPr>
              <a:t>2005;103:301–313; </a:t>
            </a:r>
            <a:r>
              <a:rPr lang="en-US" sz="1000" b="1">
                <a:solidFill>
                  <a:srgbClr val="000000"/>
                </a:solidFill>
              </a:rPr>
              <a:t>2.</a:t>
            </a:r>
            <a:r>
              <a:rPr lang="en-US" sz="1000">
                <a:solidFill>
                  <a:srgbClr val="000000"/>
                </a:solidFill>
              </a:rPr>
              <a:t> Corbo DC et al.</a:t>
            </a:r>
            <a:r>
              <a:rPr lang="en-GB" sz="1000">
                <a:solidFill>
                  <a:srgbClr val="000000"/>
                </a:solidFill>
              </a:rPr>
              <a:t> </a:t>
            </a:r>
            <a:r>
              <a:rPr lang="en-US" sz="1000" i="1">
                <a:solidFill>
                  <a:srgbClr val="000000"/>
                </a:solidFill>
              </a:rPr>
              <a:t>J Pharm Sci.</a:t>
            </a:r>
            <a:r>
              <a:rPr lang="en-US" sz="1000">
                <a:solidFill>
                  <a:srgbClr val="000000"/>
                </a:solidFill>
              </a:rPr>
              <a:t> 1990;79(3):202–206; </a:t>
            </a:r>
            <a:r>
              <a:rPr lang="en-US" sz="1000" b="1">
                <a:solidFill>
                  <a:srgbClr val="000000"/>
                </a:solidFill>
              </a:rPr>
              <a:t>3.</a:t>
            </a:r>
            <a:r>
              <a:rPr lang="en-US" sz="1000">
                <a:solidFill>
                  <a:srgbClr val="000000"/>
                </a:solidFill>
              </a:rPr>
              <a:t> Alexander NJ et al. </a:t>
            </a:r>
            <a:r>
              <a:rPr lang="en-US" sz="1000" i="1">
                <a:solidFill>
                  <a:srgbClr val="000000"/>
                </a:solidFill>
              </a:rPr>
              <a:t>Fertil Steril. </a:t>
            </a:r>
            <a:r>
              <a:rPr lang="en-US" sz="1000">
                <a:solidFill>
                  <a:srgbClr val="000000"/>
                </a:solidFill>
              </a:rPr>
              <a:t>2004;82(1):1–12; </a:t>
            </a:r>
            <a:r>
              <a:rPr lang="en-US" sz="1000" b="1">
                <a:solidFill>
                  <a:srgbClr val="000000"/>
                </a:solidFill>
              </a:rPr>
              <a:t>4. </a:t>
            </a:r>
            <a:r>
              <a:rPr lang="en-US" sz="1000">
                <a:solidFill>
                  <a:srgbClr val="000000"/>
                </a:solidFill>
              </a:rPr>
              <a:t>Darney PD. In: Kronenberg HM et al, eds. </a:t>
            </a:r>
            <a:r>
              <a:rPr lang="en-US" sz="1000" i="1">
                <a:solidFill>
                  <a:srgbClr val="000000"/>
                </a:solidFill>
              </a:rPr>
              <a:t>Williams Textbook of Endocrinology.</a:t>
            </a:r>
            <a:r>
              <a:rPr lang="en-US" sz="1000">
                <a:solidFill>
                  <a:srgbClr val="000000"/>
                </a:solidFill>
              </a:rPr>
              <a:t> 11th ed. Saunders Elsevier; 2008:615–644.</a:t>
            </a:r>
          </a:p>
        </p:txBody>
      </p:sp>
      <p:pic>
        <p:nvPicPr>
          <p:cNvPr id="7" name="Picture 6" descr="Netter_image_3042_utero.png"/>
          <p:cNvPicPr>
            <a:picLocks noChangeAspect="1"/>
          </p:cNvPicPr>
          <p:nvPr/>
        </p:nvPicPr>
        <p:blipFill>
          <a:blip r:embed="rId3" cstate="print">
            <a:extLst>
              <a:ext uri="{28A0092B-C50C-407E-A947-70E740481C1C}">
                <a14:useLocalDpi xmlns:a14="http://schemas.microsoft.com/office/drawing/2010/main" val="0"/>
              </a:ext>
            </a:extLst>
          </a:blip>
          <a:srcRect l="3699"/>
          <a:stretch>
            <a:fillRect/>
          </a:stretch>
        </p:blipFill>
        <p:spPr>
          <a:xfrm>
            <a:off x="4584700" y="1630363"/>
            <a:ext cx="4197350" cy="4167187"/>
          </a:xfrm>
          <a:prstGeom prst="rect">
            <a:avLst/>
          </a:prstGeom>
          <a:solidFill>
            <a:schemeClr val="bg1"/>
          </a:solidFill>
          <a:ln w="3175">
            <a:solidFill>
              <a:srgbClr val="5C2946"/>
            </a:solidFill>
          </a:ln>
          <a:effectLst>
            <a:outerShdw blurRad="190500" dist="228600" dir="2700000" algn="ctr">
              <a:srgbClr val="000000">
                <a:alpha val="30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962" name="Group 299"/>
          <p:cNvGrpSpPr>
            <a:grpSpLocks/>
          </p:cNvGrpSpPr>
          <p:nvPr/>
        </p:nvGrpSpPr>
        <p:grpSpPr bwMode="auto">
          <a:xfrm>
            <a:off x="2032000" y="2244725"/>
            <a:ext cx="4678363" cy="3027363"/>
            <a:chOff x="2032000" y="2244725"/>
            <a:chExt cx="4678363" cy="3027813"/>
          </a:xfrm>
        </p:grpSpPr>
        <p:grpSp>
          <p:nvGrpSpPr>
            <p:cNvPr id="41067" name="Group 83"/>
            <p:cNvGrpSpPr>
              <a:grpSpLocks/>
            </p:cNvGrpSpPr>
            <p:nvPr/>
          </p:nvGrpSpPr>
          <p:grpSpPr bwMode="auto">
            <a:xfrm>
              <a:off x="6618288" y="2905125"/>
              <a:ext cx="92075" cy="658813"/>
              <a:chOff x="7672679" y="2293928"/>
              <a:chExt cx="91440" cy="294374"/>
            </a:xfrm>
          </p:grpSpPr>
          <p:cxnSp>
            <p:nvCxnSpPr>
              <p:cNvPr id="41254" name="Straight Connector 47"/>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55" name="Straight Connector 48"/>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56" name="Straight Connector 49"/>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sp>
          <p:nvSpPr>
            <p:cNvPr id="41068" name="Text Box 253"/>
            <p:cNvSpPr txBox="1">
              <a:spLocks noChangeArrowheads="1"/>
            </p:cNvSpPr>
            <p:nvPr/>
          </p:nvSpPr>
          <p:spPr bwMode="auto">
            <a:xfrm>
              <a:off x="4864100" y="5035965"/>
              <a:ext cx="1822450" cy="236573"/>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18288" tIns="18288" rIns="18288" bIns="18288">
              <a:spAutoFit/>
            </a:bodyPr>
            <a:lstStyle>
              <a:lvl1pPr eaLnBrk="0" hangingPunct="0">
                <a:defRPr>
                  <a:solidFill>
                    <a:schemeClr val="bg1"/>
                  </a:solidFill>
                  <a:latin typeface="Arial" charset="0"/>
                  <a:ea typeface="MS PGothic" pitchFamily="34" charset="-128"/>
                </a:defRPr>
              </a:lvl1pPr>
              <a:lvl2pPr eaLnBrk="0" hangingPunct="0">
                <a:defRPr>
                  <a:solidFill>
                    <a:schemeClr val="bg1"/>
                  </a:solidFill>
                  <a:latin typeface="Arial" charset="0"/>
                  <a:ea typeface="MS PGothic" pitchFamily="34" charset="-128"/>
                </a:defRPr>
              </a:lvl2pPr>
              <a:lvl3pPr eaLnBrk="0" hangingPunct="0">
                <a:defRPr>
                  <a:solidFill>
                    <a:schemeClr val="bg1"/>
                  </a:solidFill>
                  <a:latin typeface="Arial" charset="0"/>
                  <a:ea typeface="MS PGothic" pitchFamily="34" charset="-128"/>
                </a:defRPr>
              </a:lvl3pPr>
              <a:lvl4pPr eaLnBrk="0" hangingPunct="0">
                <a:defRPr>
                  <a:solidFill>
                    <a:schemeClr val="bg1"/>
                  </a:solidFill>
                  <a:latin typeface="Arial" charset="0"/>
                  <a:ea typeface="MS PGothic" pitchFamily="34" charset="-128"/>
                </a:defRPr>
              </a:lvl4pPr>
              <a:lvl5pPr eaLnBrk="0" hangingPunct="0">
                <a:defRPr>
                  <a:solidFill>
                    <a:schemeClr val="bg1"/>
                  </a:solidFill>
                  <a:latin typeface="Arial" charset="0"/>
                  <a:ea typeface="MS PGothic" pitchFamily="34" charset="-128"/>
                </a:defRPr>
              </a:lvl5pPr>
              <a:lvl6pPr marL="25146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6pPr>
              <a:lvl7pPr marL="29718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7pPr>
              <a:lvl8pPr marL="34290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8pPr>
              <a:lvl9pPr marL="38862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9pPr>
            </a:lstStyle>
            <a:p>
              <a:pPr algn="ctr" defTabSz="914400" eaLnBrk="1" hangingPunct="1">
                <a:lnSpc>
                  <a:spcPct val="100000"/>
                </a:lnSpc>
                <a:buClrTx/>
                <a:buSzTx/>
                <a:buFontTx/>
                <a:buNone/>
              </a:pPr>
              <a:r>
                <a:rPr lang="en-US" sz="1300">
                  <a:solidFill>
                    <a:srgbClr val="000000"/>
                  </a:solidFill>
                </a:rPr>
                <a:t>Period of extended use</a:t>
              </a:r>
            </a:p>
          </p:txBody>
        </p:sp>
        <p:sp>
          <p:nvSpPr>
            <p:cNvPr id="41069" name="Text Box 253"/>
            <p:cNvSpPr txBox="1">
              <a:spLocks noChangeArrowheads="1"/>
            </p:cNvSpPr>
            <p:nvPr/>
          </p:nvSpPr>
          <p:spPr bwMode="auto">
            <a:xfrm>
              <a:off x="2082800" y="5035965"/>
              <a:ext cx="2738438" cy="236573"/>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18288" tIns="18288" rIns="18288" bIns="18288">
              <a:spAutoFit/>
            </a:bodyPr>
            <a:lstStyle>
              <a:lvl1pPr eaLnBrk="0" hangingPunct="0">
                <a:defRPr>
                  <a:solidFill>
                    <a:schemeClr val="bg1"/>
                  </a:solidFill>
                  <a:latin typeface="Arial" charset="0"/>
                  <a:ea typeface="MS PGothic" pitchFamily="34" charset="-128"/>
                </a:defRPr>
              </a:lvl1pPr>
              <a:lvl2pPr eaLnBrk="0" hangingPunct="0">
                <a:defRPr>
                  <a:solidFill>
                    <a:schemeClr val="bg1"/>
                  </a:solidFill>
                  <a:latin typeface="Arial" charset="0"/>
                  <a:ea typeface="MS PGothic" pitchFamily="34" charset="-128"/>
                </a:defRPr>
              </a:lvl2pPr>
              <a:lvl3pPr eaLnBrk="0" hangingPunct="0">
                <a:defRPr>
                  <a:solidFill>
                    <a:schemeClr val="bg1"/>
                  </a:solidFill>
                  <a:latin typeface="Arial" charset="0"/>
                  <a:ea typeface="MS PGothic" pitchFamily="34" charset="-128"/>
                </a:defRPr>
              </a:lvl3pPr>
              <a:lvl4pPr eaLnBrk="0" hangingPunct="0">
                <a:defRPr>
                  <a:solidFill>
                    <a:schemeClr val="bg1"/>
                  </a:solidFill>
                  <a:latin typeface="Arial" charset="0"/>
                  <a:ea typeface="MS PGothic" pitchFamily="34" charset="-128"/>
                </a:defRPr>
              </a:lvl4pPr>
              <a:lvl5pPr eaLnBrk="0" hangingPunct="0">
                <a:defRPr>
                  <a:solidFill>
                    <a:schemeClr val="bg1"/>
                  </a:solidFill>
                  <a:latin typeface="Arial" charset="0"/>
                  <a:ea typeface="MS PGothic" pitchFamily="34" charset="-128"/>
                </a:defRPr>
              </a:lvl5pPr>
              <a:lvl6pPr marL="25146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6pPr>
              <a:lvl7pPr marL="29718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7pPr>
              <a:lvl8pPr marL="34290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8pPr>
              <a:lvl9pPr marL="38862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9pPr>
            </a:lstStyle>
            <a:p>
              <a:pPr algn="ctr" defTabSz="914400" eaLnBrk="1" hangingPunct="1">
                <a:lnSpc>
                  <a:spcPct val="100000"/>
                </a:lnSpc>
                <a:buClrTx/>
                <a:buSzTx/>
                <a:buFontTx/>
                <a:buNone/>
              </a:pPr>
              <a:r>
                <a:rPr lang="en-US" sz="1300">
                  <a:solidFill>
                    <a:srgbClr val="000000"/>
                  </a:solidFill>
                </a:rPr>
                <a:t>Period of intended use</a:t>
              </a:r>
            </a:p>
          </p:txBody>
        </p:sp>
        <p:grpSp>
          <p:nvGrpSpPr>
            <p:cNvPr id="41070" name="Group 84"/>
            <p:cNvGrpSpPr>
              <a:grpSpLocks/>
            </p:cNvGrpSpPr>
            <p:nvPr/>
          </p:nvGrpSpPr>
          <p:grpSpPr bwMode="auto">
            <a:xfrm>
              <a:off x="6364288" y="2725738"/>
              <a:ext cx="90487" cy="654050"/>
              <a:chOff x="7672679" y="2293928"/>
              <a:chExt cx="91440" cy="294374"/>
            </a:xfrm>
          </p:grpSpPr>
          <p:cxnSp>
            <p:nvCxnSpPr>
              <p:cNvPr id="41251" name="Straight Connector 85"/>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52" name="Straight Connector 86"/>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53" name="Straight Connector 87"/>
              <p:cNvCxnSpPr>
                <a:cxnSpLocks noChangeShapeType="1"/>
              </p:cNvCxnSpPr>
              <p:nvPr/>
            </p:nvCxnSpPr>
            <p:spPr bwMode="auto">
              <a:xfrm rot="10800000" flipV="1">
                <a:off x="7672679" y="25867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71" name="Group 88"/>
            <p:cNvGrpSpPr>
              <a:grpSpLocks/>
            </p:cNvGrpSpPr>
            <p:nvPr/>
          </p:nvGrpSpPr>
          <p:grpSpPr bwMode="auto">
            <a:xfrm>
              <a:off x="6088063" y="2619375"/>
              <a:ext cx="90487" cy="725488"/>
              <a:chOff x="7672679" y="2293928"/>
              <a:chExt cx="91440" cy="295093"/>
            </a:xfrm>
          </p:grpSpPr>
          <p:cxnSp>
            <p:nvCxnSpPr>
              <p:cNvPr id="41248" name="Straight Connector 89"/>
              <p:cNvCxnSpPr>
                <a:cxnSpLocks noChangeShapeType="1"/>
              </p:cNvCxnSpPr>
              <p:nvPr/>
            </p:nvCxnSpPr>
            <p:spPr bwMode="auto">
              <a:xfrm rot="5400000">
                <a:off x="7570852" y="2441153"/>
                <a:ext cx="295093"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49" name="Straight Connector 90"/>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50" name="Straight Connector 91"/>
              <p:cNvCxnSpPr>
                <a:cxnSpLocks noChangeShapeType="1"/>
              </p:cNvCxnSpPr>
              <p:nvPr/>
            </p:nvCxnSpPr>
            <p:spPr bwMode="auto">
              <a:xfrm rot="10800000" flipV="1">
                <a:off x="7672679" y="2587482"/>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72" name="Group 92"/>
            <p:cNvGrpSpPr>
              <a:grpSpLocks/>
            </p:cNvGrpSpPr>
            <p:nvPr/>
          </p:nvGrpSpPr>
          <p:grpSpPr bwMode="auto">
            <a:xfrm>
              <a:off x="5832475" y="2641600"/>
              <a:ext cx="92075" cy="703263"/>
              <a:chOff x="7672679" y="2293928"/>
              <a:chExt cx="91440" cy="294374"/>
            </a:xfrm>
          </p:grpSpPr>
          <p:cxnSp>
            <p:nvCxnSpPr>
              <p:cNvPr id="41245" name="Straight Connector 93"/>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46" name="Straight Connector 94"/>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47" name="Straight Connector 95"/>
              <p:cNvCxnSpPr>
                <a:cxnSpLocks noChangeShapeType="1"/>
              </p:cNvCxnSpPr>
              <p:nvPr/>
            </p:nvCxnSpPr>
            <p:spPr bwMode="auto">
              <a:xfrm rot="10800000" flipV="1">
                <a:off x="7672679" y="2587593"/>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73" name="Group 102"/>
            <p:cNvGrpSpPr>
              <a:grpSpLocks/>
            </p:cNvGrpSpPr>
            <p:nvPr/>
          </p:nvGrpSpPr>
          <p:grpSpPr bwMode="auto">
            <a:xfrm>
              <a:off x="5556250" y="2581275"/>
              <a:ext cx="92075" cy="720725"/>
              <a:chOff x="7672679" y="2293928"/>
              <a:chExt cx="91440" cy="294374"/>
            </a:xfrm>
          </p:grpSpPr>
          <p:cxnSp>
            <p:nvCxnSpPr>
              <p:cNvPr id="41242" name="Straight Connector 103"/>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43" name="Straight Connector 104"/>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44" name="Straight Connector 105"/>
              <p:cNvCxnSpPr>
                <a:cxnSpLocks noChangeShapeType="1"/>
              </p:cNvCxnSpPr>
              <p:nvPr/>
            </p:nvCxnSpPr>
            <p:spPr bwMode="auto">
              <a:xfrm rot="10800000" flipV="1">
                <a:off x="7672679" y="2587527"/>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74" name="Group 107"/>
            <p:cNvGrpSpPr>
              <a:grpSpLocks/>
            </p:cNvGrpSpPr>
            <p:nvPr/>
          </p:nvGrpSpPr>
          <p:grpSpPr bwMode="auto">
            <a:xfrm>
              <a:off x="5299075" y="2533650"/>
              <a:ext cx="92075" cy="728663"/>
              <a:chOff x="7672679" y="2293928"/>
              <a:chExt cx="91440" cy="294374"/>
            </a:xfrm>
          </p:grpSpPr>
          <p:cxnSp>
            <p:nvCxnSpPr>
              <p:cNvPr id="41239" name="Straight Connector 108"/>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40" name="Straight Connector 109"/>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41" name="Straight Connector 110"/>
              <p:cNvCxnSpPr>
                <a:cxnSpLocks noChangeShapeType="1"/>
              </p:cNvCxnSpPr>
              <p:nvPr/>
            </p:nvCxnSpPr>
            <p:spPr bwMode="auto">
              <a:xfrm rot="10800000" flipV="1">
                <a:off x="7672679" y="2587527"/>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75" name="Group 112"/>
            <p:cNvGrpSpPr>
              <a:grpSpLocks/>
            </p:cNvGrpSpPr>
            <p:nvPr/>
          </p:nvGrpSpPr>
          <p:grpSpPr bwMode="auto">
            <a:xfrm>
              <a:off x="5037138" y="2544763"/>
              <a:ext cx="92075" cy="698500"/>
              <a:chOff x="7672679" y="2293928"/>
              <a:chExt cx="91440" cy="294374"/>
            </a:xfrm>
          </p:grpSpPr>
          <p:cxnSp>
            <p:nvCxnSpPr>
              <p:cNvPr id="41236" name="Straight Connector 113"/>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37" name="Straight Connector 114"/>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38" name="Straight Connector 115"/>
              <p:cNvCxnSpPr>
                <a:cxnSpLocks noChangeShapeType="1"/>
              </p:cNvCxnSpPr>
              <p:nvPr/>
            </p:nvCxnSpPr>
            <p:spPr bwMode="auto">
              <a:xfrm rot="10800000" flipV="1">
                <a:off x="7672679" y="2587527"/>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76" name="Group 117"/>
            <p:cNvGrpSpPr>
              <a:grpSpLocks/>
            </p:cNvGrpSpPr>
            <p:nvPr/>
          </p:nvGrpSpPr>
          <p:grpSpPr bwMode="auto">
            <a:xfrm>
              <a:off x="4789488" y="2463800"/>
              <a:ext cx="92075" cy="717550"/>
              <a:chOff x="7672679" y="2293928"/>
              <a:chExt cx="91440" cy="294374"/>
            </a:xfrm>
          </p:grpSpPr>
          <p:cxnSp>
            <p:nvCxnSpPr>
              <p:cNvPr id="41233" name="Straight Connector 118"/>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34" name="Straight Connector 119"/>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35" name="Straight Connector 120"/>
              <p:cNvCxnSpPr>
                <a:cxnSpLocks noChangeShapeType="1"/>
              </p:cNvCxnSpPr>
              <p:nvPr/>
            </p:nvCxnSpPr>
            <p:spPr bwMode="auto">
              <a:xfrm rot="10800000" flipV="1">
                <a:off x="7672679" y="2587527"/>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77" name="Group 122"/>
            <p:cNvGrpSpPr>
              <a:grpSpLocks/>
            </p:cNvGrpSpPr>
            <p:nvPr/>
          </p:nvGrpSpPr>
          <p:grpSpPr bwMode="auto">
            <a:xfrm>
              <a:off x="4527550" y="2405063"/>
              <a:ext cx="92075" cy="879475"/>
              <a:chOff x="7672679" y="2293928"/>
              <a:chExt cx="91440" cy="294374"/>
            </a:xfrm>
          </p:grpSpPr>
          <p:cxnSp>
            <p:nvCxnSpPr>
              <p:cNvPr id="41230" name="Straight Connector 123"/>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31" name="Straight Connector 124"/>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32" name="Straight Connector 125"/>
              <p:cNvCxnSpPr>
                <a:cxnSpLocks noChangeShapeType="1"/>
              </p:cNvCxnSpPr>
              <p:nvPr/>
            </p:nvCxnSpPr>
            <p:spPr bwMode="auto">
              <a:xfrm rot="10800000" flipV="1">
                <a:off x="7672679" y="2587527"/>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78" name="Group 127"/>
            <p:cNvGrpSpPr>
              <a:grpSpLocks/>
            </p:cNvGrpSpPr>
            <p:nvPr/>
          </p:nvGrpSpPr>
          <p:grpSpPr bwMode="auto">
            <a:xfrm>
              <a:off x="4246563" y="2427288"/>
              <a:ext cx="92075" cy="787400"/>
              <a:chOff x="7672679" y="2293928"/>
              <a:chExt cx="91440" cy="294374"/>
            </a:xfrm>
          </p:grpSpPr>
          <p:cxnSp>
            <p:nvCxnSpPr>
              <p:cNvPr id="41227" name="Straight Connector 128"/>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28" name="Straight Connector 129"/>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29" name="Straight Connector 130"/>
              <p:cNvCxnSpPr>
                <a:cxnSpLocks noChangeShapeType="1"/>
              </p:cNvCxnSpPr>
              <p:nvPr/>
            </p:nvCxnSpPr>
            <p:spPr bwMode="auto">
              <a:xfrm rot="10800000" flipV="1">
                <a:off x="7672679" y="2587527"/>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79" name="Group 132"/>
            <p:cNvGrpSpPr>
              <a:grpSpLocks/>
            </p:cNvGrpSpPr>
            <p:nvPr/>
          </p:nvGrpSpPr>
          <p:grpSpPr bwMode="auto">
            <a:xfrm>
              <a:off x="3992563" y="2501900"/>
              <a:ext cx="90487" cy="679450"/>
              <a:chOff x="7672679" y="2293928"/>
              <a:chExt cx="91440" cy="294374"/>
            </a:xfrm>
          </p:grpSpPr>
          <p:cxnSp>
            <p:nvCxnSpPr>
              <p:cNvPr id="41224" name="Straight Connector 133"/>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25" name="Straight Connector 134"/>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26" name="Straight Connector 135"/>
              <p:cNvCxnSpPr>
                <a:cxnSpLocks noChangeShapeType="1"/>
              </p:cNvCxnSpPr>
              <p:nvPr/>
            </p:nvCxnSpPr>
            <p:spPr bwMode="auto">
              <a:xfrm rot="10800000" flipV="1">
                <a:off x="7672679" y="2587527"/>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80" name="Group 137"/>
            <p:cNvGrpSpPr>
              <a:grpSpLocks/>
            </p:cNvGrpSpPr>
            <p:nvPr/>
          </p:nvGrpSpPr>
          <p:grpSpPr bwMode="auto">
            <a:xfrm>
              <a:off x="3736975" y="2463800"/>
              <a:ext cx="92075" cy="690563"/>
              <a:chOff x="7672679" y="2293928"/>
              <a:chExt cx="91440" cy="294374"/>
            </a:xfrm>
          </p:grpSpPr>
          <p:cxnSp>
            <p:nvCxnSpPr>
              <p:cNvPr id="41221" name="Straight Connector 138"/>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22" name="Straight Connector 139"/>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23" name="Straight Connector 140"/>
              <p:cNvCxnSpPr>
                <a:cxnSpLocks noChangeShapeType="1"/>
              </p:cNvCxnSpPr>
              <p:nvPr/>
            </p:nvCxnSpPr>
            <p:spPr bwMode="auto">
              <a:xfrm rot="10800000" flipV="1">
                <a:off x="7672679" y="2587527"/>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81" name="Group 142"/>
            <p:cNvGrpSpPr>
              <a:grpSpLocks/>
            </p:cNvGrpSpPr>
            <p:nvPr/>
          </p:nvGrpSpPr>
          <p:grpSpPr bwMode="auto">
            <a:xfrm>
              <a:off x="3198813" y="2309813"/>
              <a:ext cx="92075" cy="820737"/>
              <a:chOff x="7672679" y="2293928"/>
              <a:chExt cx="91440" cy="294374"/>
            </a:xfrm>
          </p:grpSpPr>
          <p:cxnSp>
            <p:nvCxnSpPr>
              <p:cNvPr id="41218" name="Straight Connector 143"/>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19" name="Straight Connector 144"/>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20" name="Straight Connector 145"/>
              <p:cNvCxnSpPr>
                <a:cxnSpLocks noChangeShapeType="1"/>
              </p:cNvCxnSpPr>
              <p:nvPr/>
            </p:nvCxnSpPr>
            <p:spPr bwMode="auto">
              <a:xfrm rot="10800000" flipV="1">
                <a:off x="7672679" y="2587527"/>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82" name="Group 147"/>
            <p:cNvGrpSpPr>
              <a:grpSpLocks/>
            </p:cNvGrpSpPr>
            <p:nvPr/>
          </p:nvGrpSpPr>
          <p:grpSpPr bwMode="auto">
            <a:xfrm>
              <a:off x="3463925" y="2244725"/>
              <a:ext cx="90488" cy="935038"/>
              <a:chOff x="7672679" y="2293928"/>
              <a:chExt cx="91440" cy="294374"/>
            </a:xfrm>
          </p:grpSpPr>
          <p:cxnSp>
            <p:nvCxnSpPr>
              <p:cNvPr id="41215" name="Straight Connector 148"/>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16" name="Straight Connector 149"/>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17" name="Straight Connector 150"/>
              <p:cNvCxnSpPr>
                <a:cxnSpLocks noChangeShapeType="1"/>
              </p:cNvCxnSpPr>
              <p:nvPr/>
            </p:nvCxnSpPr>
            <p:spPr bwMode="auto">
              <a:xfrm rot="10800000" flipV="1">
                <a:off x="7672679" y="2587527"/>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83" name="Group 152"/>
            <p:cNvGrpSpPr>
              <a:grpSpLocks/>
            </p:cNvGrpSpPr>
            <p:nvPr/>
          </p:nvGrpSpPr>
          <p:grpSpPr bwMode="auto">
            <a:xfrm>
              <a:off x="2925763" y="2273300"/>
              <a:ext cx="90487" cy="893763"/>
              <a:chOff x="7672679" y="2293928"/>
              <a:chExt cx="91440" cy="294374"/>
            </a:xfrm>
          </p:grpSpPr>
          <p:cxnSp>
            <p:nvCxnSpPr>
              <p:cNvPr id="41212" name="Straight Connector 153"/>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13" name="Straight Connector 154"/>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14" name="Straight Connector 155"/>
              <p:cNvCxnSpPr>
                <a:cxnSpLocks noChangeShapeType="1"/>
              </p:cNvCxnSpPr>
              <p:nvPr/>
            </p:nvCxnSpPr>
            <p:spPr bwMode="auto">
              <a:xfrm rot="10800000" flipV="1">
                <a:off x="7672679" y="2587527"/>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84" name="Group 157"/>
            <p:cNvGrpSpPr>
              <a:grpSpLocks/>
            </p:cNvGrpSpPr>
            <p:nvPr/>
          </p:nvGrpSpPr>
          <p:grpSpPr bwMode="auto">
            <a:xfrm>
              <a:off x="2673350" y="2247900"/>
              <a:ext cx="90488" cy="857250"/>
              <a:chOff x="7672679" y="2293928"/>
              <a:chExt cx="91440" cy="294374"/>
            </a:xfrm>
          </p:grpSpPr>
          <p:cxnSp>
            <p:nvCxnSpPr>
              <p:cNvPr id="41209" name="Straight Connector 158"/>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10" name="Straight Connector 159"/>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11" name="Straight Connector 160"/>
              <p:cNvCxnSpPr>
                <a:cxnSpLocks noChangeShapeType="1"/>
              </p:cNvCxnSpPr>
              <p:nvPr/>
            </p:nvCxnSpPr>
            <p:spPr bwMode="auto">
              <a:xfrm rot="10800000" flipV="1">
                <a:off x="7672679" y="2587527"/>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85" name="Group 162"/>
            <p:cNvGrpSpPr>
              <a:grpSpLocks/>
            </p:cNvGrpSpPr>
            <p:nvPr/>
          </p:nvGrpSpPr>
          <p:grpSpPr bwMode="auto">
            <a:xfrm>
              <a:off x="2416175" y="2570163"/>
              <a:ext cx="90488" cy="1146175"/>
              <a:chOff x="7672679" y="2293928"/>
              <a:chExt cx="91440" cy="294374"/>
            </a:xfrm>
          </p:grpSpPr>
          <p:cxnSp>
            <p:nvCxnSpPr>
              <p:cNvPr id="41206" name="Straight Connector 163"/>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07" name="Straight Connector 164"/>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08" name="Straight Connector 165"/>
              <p:cNvCxnSpPr>
                <a:cxnSpLocks noChangeShapeType="1"/>
              </p:cNvCxnSpPr>
              <p:nvPr/>
            </p:nvCxnSpPr>
            <p:spPr bwMode="auto">
              <a:xfrm rot="10800000" flipV="1">
                <a:off x="7672679" y="2587527"/>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86" name="Group 167"/>
            <p:cNvGrpSpPr>
              <a:grpSpLocks/>
            </p:cNvGrpSpPr>
            <p:nvPr/>
          </p:nvGrpSpPr>
          <p:grpSpPr bwMode="auto">
            <a:xfrm>
              <a:off x="2282825" y="2773363"/>
              <a:ext cx="90488" cy="628650"/>
              <a:chOff x="7672679" y="2293928"/>
              <a:chExt cx="91440" cy="294374"/>
            </a:xfrm>
          </p:grpSpPr>
          <p:cxnSp>
            <p:nvCxnSpPr>
              <p:cNvPr id="41203" name="Straight Connector 168"/>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04" name="Straight Connector 169"/>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05" name="Straight Connector 170"/>
              <p:cNvCxnSpPr>
                <a:cxnSpLocks noChangeShapeType="1"/>
              </p:cNvCxnSpPr>
              <p:nvPr/>
            </p:nvCxnSpPr>
            <p:spPr bwMode="auto">
              <a:xfrm rot="10800000" flipV="1">
                <a:off x="7672679" y="2587527"/>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87" name="Group 172"/>
            <p:cNvGrpSpPr>
              <a:grpSpLocks/>
            </p:cNvGrpSpPr>
            <p:nvPr/>
          </p:nvGrpSpPr>
          <p:grpSpPr bwMode="auto">
            <a:xfrm>
              <a:off x="2151063" y="3081338"/>
              <a:ext cx="92075" cy="457200"/>
              <a:chOff x="7672679" y="2293928"/>
              <a:chExt cx="91440" cy="294374"/>
            </a:xfrm>
          </p:grpSpPr>
          <p:cxnSp>
            <p:nvCxnSpPr>
              <p:cNvPr id="41200" name="Straight Connector 173"/>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01" name="Straight Connector 174"/>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202" name="Straight Connector 175"/>
              <p:cNvCxnSpPr>
                <a:cxnSpLocks noChangeShapeType="1"/>
              </p:cNvCxnSpPr>
              <p:nvPr/>
            </p:nvCxnSpPr>
            <p:spPr bwMode="auto">
              <a:xfrm rot="10800000" flipV="1">
                <a:off x="7672679" y="2587527"/>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88" name="Group 177"/>
            <p:cNvGrpSpPr>
              <a:grpSpLocks/>
            </p:cNvGrpSpPr>
            <p:nvPr/>
          </p:nvGrpSpPr>
          <p:grpSpPr bwMode="auto">
            <a:xfrm>
              <a:off x="2108200" y="3240088"/>
              <a:ext cx="92075" cy="447675"/>
              <a:chOff x="7672679" y="2293928"/>
              <a:chExt cx="91440" cy="294374"/>
            </a:xfrm>
          </p:grpSpPr>
          <p:cxnSp>
            <p:nvCxnSpPr>
              <p:cNvPr id="41197" name="Straight Connector 178"/>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98" name="Straight Connector 179"/>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99" name="Straight Connector 180"/>
              <p:cNvCxnSpPr>
                <a:cxnSpLocks noChangeShapeType="1"/>
              </p:cNvCxnSpPr>
              <p:nvPr/>
            </p:nvCxnSpPr>
            <p:spPr bwMode="auto">
              <a:xfrm rot="10800000" flipV="1">
                <a:off x="7672679" y="2587527"/>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89" name="Group 204"/>
            <p:cNvGrpSpPr>
              <a:grpSpLocks/>
            </p:cNvGrpSpPr>
            <p:nvPr/>
          </p:nvGrpSpPr>
          <p:grpSpPr bwMode="auto">
            <a:xfrm>
              <a:off x="2116138" y="3305175"/>
              <a:ext cx="90487" cy="447675"/>
              <a:chOff x="7672679" y="2293928"/>
              <a:chExt cx="91440" cy="294374"/>
            </a:xfrm>
          </p:grpSpPr>
          <p:cxnSp>
            <p:nvCxnSpPr>
              <p:cNvPr id="41194" name="Straight Connector 205"/>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95" name="Straight Connector 206"/>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96" name="Straight Connector 207"/>
              <p:cNvCxnSpPr>
                <a:cxnSpLocks noChangeShapeType="1"/>
              </p:cNvCxnSpPr>
              <p:nvPr/>
            </p:nvCxnSpPr>
            <p:spPr bwMode="auto">
              <a:xfrm rot="10800000" flipV="1">
                <a:off x="7672679" y="2587527"/>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90" name="Group 209"/>
            <p:cNvGrpSpPr>
              <a:grpSpLocks/>
            </p:cNvGrpSpPr>
            <p:nvPr/>
          </p:nvGrpSpPr>
          <p:grpSpPr bwMode="auto">
            <a:xfrm>
              <a:off x="2093913" y="3324225"/>
              <a:ext cx="92075" cy="447675"/>
              <a:chOff x="7672679" y="2293928"/>
              <a:chExt cx="91440" cy="294374"/>
            </a:xfrm>
          </p:grpSpPr>
          <p:cxnSp>
            <p:nvCxnSpPr>
              <p:cNvPr id="41191" name="Straight Connector 210"/>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92" name="Straight Connector 211"/>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93" name="Straight Connector 212"/>
              <p:cNvCxnSpPr>
                <a:cxnSpLocks noChangeShapeType="1"/>
              </p:cNvCxnSpPr>
              <p:nvPr/>
            </p:nvCxnSpPr>
            <p:spPr bwMode="auto">
              <a:xfrm rot="10800000" flipV="1">
                <a:off x="7672679" y="2587527"/>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91" name="Group 214"/>
            <p:cNvGrpSpPr>
              <a:grpSpLocks/>
            </p:cNvGrpSpPr>
            <p:nvPr/>
          </p:nvGrpSpPr>
          <p:grpSpPr bwMode="auto">
            <a:xfrm>
              <a:off x="2065338" y="3040063"/>
              <a:ext cx="92075" cy="720725"/>
              <a:chOff x="7672679" y="2293928"/>
              <a:chExt cx="91440" cy="294374"/>
            </a:xfrm>
          </p:grpSpPr>
          <p:cxnSp>
            <p:nvCxnSpPr>
              <p:cNvPr id="41188" name="Straight Connector 215"/>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89" name="Straight Connector 216"/>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90" name="Straight Connector 217"/>
              <p:cNvCxnSpPr>
                <a:cxnSpLocks noChangeShapeType="1"/>
              </p:cNvCxnSpPr>
              <p:nvPr/>
            </p:nvCxnSpPr>
            <p:spPr bwMode="auto">
              <a:xfrm rot="10800000" flipV="1">
                <a:off x="7672679" y="2587527"/>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92" name="Group 219"/>
            <p:cNvGrpSpPr>
              <a:grpSpLocks/>
            </p:cNvGrpSpPr>
            <p:nvPr/>
          </p:nvGrpSpPr>
          <p:grpSpPr bwMode="auto">
            <a:xfrm>
              <a:off x="2032000" y="4932363"/>
              <a:ext cx="92075" cy="307975"/>
              <a:chOff x="7672679" y="2293928"/>
              <a:chExt cx="91440" cy="294374"/>
            </a:xfrm>
          </p:grpSpPr>
          <p:cxnSp>
            <p:nvCxnSpPr>
              <p:cNvPr id="41185" name="Straight Connector 220"/>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86" name="Straight Connector 221"/>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87" name="Straight Connector 222"/>
              <p:cNvCxnSpPr>
                <a:cxnSpLocks noChangeShapeType="1"/>
              </p:cNvCxnSpPr>
              <p:nvPr/>
            </p:nvCxnSpPr>
            <p:spPr bwMode="auto">
              <a:xfrm rot="10800000" flipV="1">
                <a:off x="7672679" y="2587527"/>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93" name="Group 225"/>
            <p:cNvGrpSpPr>
              <a:grpSpLocks/>
            </p:cNvGrpSpPr>
            <p:nvPr/>
          </p:nvGrpSpPr>
          <p:grpSpPr bwMode="auto">
            <a:xfrm>
              <a:off x="6618288" y="4100513"/>
              <a:ext cx="92075" cy="668337"/>
              <a:chOff x="7672679" y="2293928"/>
              <a:chExt cx="91440" cy="294374"/>
            </a:xfrm>
          </p:grpSpPr>
          <p:cxnSp>
            <p:nvCxnSpPr>
              <p:cNvPr id="41182" name="Straight Connector 226"/>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83" name="Straight Connector 227"/>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84" name="Straight Connector 228"/>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94" name="Group 230"/>
            <p:cNvGrpSpPr>
              <a:grpSpLocks/>
            </p:cNvGrpSpPr>
            <p:nvPr/>
          </p:nvGrpSpPr>
          <p:grpSpPr bwMode="auto">
            <a:xfrm>
              <a:off x="6365875" y="4221163"/>
              <a:ext cx="92075" cy="577850"/>
              <a:chOff x="7672679" y="2293928"/>
              <a:chExt cx="91440" cy="294374"/>
            </a:xfrm>
          </p:grpSpPr>
          <p:cxnSp>
            <p:nvCxnSpPr>
              <p:cNvPr id="41179" name="Straight Connector 231"/>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80" name="Straight Connector 232"/>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81" name="Straight Connector 233"/>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95" name="Group 235"/>
            <p:cNvGrpSpPr>
              <a:grpSpLocks/>
            </p:cNvGrpSpPr>
            <p:nvPr/>
          </p:nvGrpSpPr>
          <p:grpSpPr bwMode="auto">
            <a:xfrm>
              <a:off x="6107113" y="4221163"/>
              <a:ext cx="90487" cy="542925"/>
              <a:chOff x="7672679" y="2293928"/>
              <a:chExt cx="91440" cy="294374"/>
            </a:xfrm>
          </p:grpSpPr>
          <p:cxnSp>
            <p:nvCxnSpPr>
              <p:cNvPr id="41176" name="Straight Connector 236"/>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77" name="Straight Connector 237"/>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78" name="Straight Connector 238"/>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96" name="Group 240"/>
            <p:cNvGrpSpPr>
              <a:grpSpLocks/>
            </p:cNvGrpSpPr>
            <p:nvPr/>
          </p:nvGrpSpPr>
          <p:grpSpPr bwMode="auto">
            <a:xfrm>
              <a:off x="5835650" y="4198938"/>
              <a:ext cx="90488" cy="588962"/>
              <a:chOff x="7672679" y="2293928"/>
              <a:chExt cx="91440" cy="294374"/>
            </a:xfrm>
          </p:grpSpPr>
          <p:cxnSp>
            <p:nvCxnSpPr>
              <p:cNvPr id="41173" name="Straight Connector 241"/>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74" name="Straight Connector 242"/>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75" name="Straight Connector 243"/>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97" name="Group 245"/>
            <p:cNvGrpSpPr>
              <a:grpSpLocks/>
            </p:cNvGrpSpPr>
            <p:nvPr/>
          </p:nvGrpSpPr>
          <p:grpSpPr bwMode="auto">
            <a:xfrm>
              <a:off x="5570538" y="4224338"/>
              <a:ext cx="92075" cy="520700"/>
              <a:chOff x="7672679" y="2293928"/>
              <a:chExt cx="91440" cy="294374"/>
            </a:xfrm>
          </p:grpSpPr>
          <p:cxnSp>
            <p:nvCxnSpPr>
              <p:cNvPr id="41170" name="Straight Connector 246"/>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71" name="Straight Connector 247"/>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72" name="Straight Connector 248"/>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98" name="Group 250"/>
            <p:cNvGrpSpPr>
              <a:grpSpLocks/>
            </p:cNvGrpSpPr>
            <p:nvPr/>
          </p:nvGrpSpPr>
          <p:grpSpPr bwMode="auto">
            <a:xfrm>
              <a:off x="5308600" y="4225925"/>
              <a:ext cx="92075" cy="534988"/>
              <a:chOff x="7672679" y="2293928"/>
              <a:chExt cx="91440" cy="294374"/>
            </a:xfrm>
          </p:grpSpPr>
          <p:cxnSp>
            <p:nvCxnSpPr>
              <p:cNvPr id="41167" name="Straight Connector 251"/>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68" name="Straight Connector 252"/>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69" name="Straight Connector 253"/>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099" name="Group 255"/>
            <p:cNvGrpSpPr>
              <a:grpSpLocks/>
            </p:cNvGrpSpPr>
            <p:nvPr/>
          </p:nvGrpSpPr>
          <p:grpSpPr bwMode="auto">
            <a:xfrm>
              <a:off x="5040313" y="4214813"/>
              <a:ext cx="90487" cy="520700"/>
              <a:chOff x="7672679" y="2293928"/>
              <a:chExt cx="91440" cy="294374"/>
            </a:xfrm>
          </p:grpSpPr>
          <p:cxnSp>
            <p:nvCxnSpPr>
              <p:cNvPr id="41164" name="Straight Connector 256"/>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65" name="Straight Connector 257"/>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66" name="Straight Connector 258"/>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100" name="Group 260"/>
            <p:cNvGrpSpPr>
              <a:grpSpLocks/>
            </p:cNvGrpSpPr>
            <p:nvPr/>
          </p:nvGrpSpPr>
          <p:grpSpPr bwMode="auto">
            <a:xfrm>
              <a:off x="4787900" y="3987800"/>
              <a:ext cx="90488" cy="781050"/>
              <a:chOff x="7672679" y="2293928"/>
              <a:chExt cx="91440" cy="294374"/>
            </a:xfrm>
          </p:grpSpPr>
          <p:cxnSp>
            <p:nvCxnSpPr>
              <p:cNvPr id="41161" name="Straight Connector 261"/>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62" name="Straight Connector 262"/>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63" name="Straight Connector 263"/>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101" name="Group 265"/>
            <p:cNvGrpSpPr>
              <a:grpSpLocks/>
            </p:cNvGrpSpPr>
            <p:nvPr/>
          </p:nvGrpSpPr>
          <p:grpSpPr bwMode="auto">
            <a:xfrm>
              <a:off x="4522788" y="4164013"/>
              <a:ext cx="92075" cy="539750"/>
              <a:chOff x="7672679" y="2293928"/>
              <a:chExt cx="91440" cy="294374"/>
            </a:xfrm>
          </p:grpSpPr>
          <p:cxnSp>
            <p:nvCxnSpPr>
              <p:cNvPr id="41158" name="Straight Connector 266"/>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59" name="Straight Connector 267"/>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60" name="Straight Connector 268"/>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102" name="Group 270"/>
            <p:cNvGrpSpPr>
              <a:grpSpLocks/>
            </p:cNvGrpSpPr>
            <p:nvPr/>
          </p:nvGrpSpPr>
          <p:grpSpPr bwMode="auto">
            <a:xfrm>
              <a:off x="4265613" y="4148138"/>
              <a:ext cx="92075" cy="474662"/>
              <a:chOff x="7672679" y="2293928"/>
              <a:chExt cx="91440" cy="294374"/>
            </a:xfrm>
          </p:grpSpPr>
          <p:cxnSp>
            <p:nvCxnSpPr>
              <p:cNvPr id="41155" name="Straight Connector 271"/>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56" name="Straight Connector 272"/>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57" name="Straight Connector 273"/>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103" name="Group 275"/>
            <p:cNvGrpSpPr>
              <a:grpSpLocks/>
            </p:cNvGrpSpPr>
            <p:nvPr/>
          </p:nvGrpSpPr>
          <p:grpSpPr bwMode="auto">
            <a:xfrm>
              <a:off x="3998913" y="4090988"/>
              <a:ext cx="92075" cy="571500"/>
              <a:chOff x="7672679" y="2293928"/>
              <a:chExt cx="91440" cy="294374"/>
            </a:xfrm>
          </p:grpSpPr>
          <p:cxnSp>
            <p:nvCxnSpPr>
              <p:cNvPr id="41152" name="Straight Connector 276"/>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53" name="Straight Connector 277"/>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54" name="Straight Connector 278"/>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104" name="Group 280"/>
            <p:cNvGrpSpPr>
              <a:grpSpLocks/>
            </p:cNvGrpSpPr>
            <p:nvPr/>
          </p:nvGrpSpPr>
          <p:grpSpPr bwMode="auto">
            <a:xfrm>
              <a:off x="3730625" y="4103688"/>
              <a:ext cx="90488" cy="576262"/>
              <a:chOff x="7672679" y="2293928"/>
              <a:chExt cx="91440" cy="294374"/>
            </a:xfrm>
          </p:grpSpPr>
          <p:cxnSp>
            <p:nvCxnSpPr>
              <p:cNvPr id="41149" name="Straight Connector 281"/>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50" name="Straight Connector 282"/>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51" name="Straight Connector 283"/>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105" name="Group 285"/>
            <p:cNvGrpSpPr>
              <a:grpSpLocks/>
            </p:cNvGrpSpPr>
            <p:nvPr/>
          </p:nvGrpSpPr>
          <p:grpSpPr bwMode="auto">
            <a:xfrm>
              <a:off x="3478213" y="4130675"/>
              <a:ext cx="90487" cy="479425"/>
              <a:chOff x="7672679" y="2293928"/>
              <a:chExt cx="91440" cy="294374"/>
            </a:xfrm>
          </p:grpSpPr>
          <p:cxnSp>
            <p:nvCxnSpPr>
              <p:cNvPr id="41146" name="Straight Connector 286"/>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47" name="Straight Connector 287"/>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48" name="Straight Connector 288"/>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106" name="Group 290"/>
            <p:cNvGrpSpPr>
              <a:grpSpLocks/>
            </p:cNvGrpSpPr>
            <p:nvPr/>
          </p:nvGrpSpPr>
          <p:grpSpPr bwMode="auto">
            <a:xfrm>
              <a:off x="3203575" y="4168775"/>
              <a:ext cx="92075" cy="423863"/>
              <a:chOff x="7672679" y="2293928"/>
              <a:chExt cx="91440" cy="294374"/>
            </a:xfrm>
          </p:grpSpPr>
          <p:cxnSp>
            <p:nvCxnSpPr>
              <p:cNvPr id="41143" name="Straight Connector 291"/>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44" name="Straight Connector 292"/>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45" name="Straight Connector 293"/>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107" name="Group 305"/>
            <p:cNvGrpSpPr>
              <a:grpSpLocks/>
            </p:cNvGrpSpPr>
            <p:nvPr/>
          </p:nvGrpSpPr>
          <p:grpSpPr bwMode="auto">
            <a:xfrm>
              <a:off x="2944813" y="4081463"/>
              <a:ext cx="90487" cy="625475"/>
              <a:chOff x="7672679" y="2293928"/>
              <a:chExt cx="91440" cy="294374"/>
            </a:xfrm>
          </p:grpSpPr>
          <p:cxnSp>
            <p:nvCxnSpPr>
              <p:cNvPr id="41140" name="Straight Connector 306"/>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41" name="Straight Connector 307"/>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42" name="Straight Connector 308"/>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108" name="Group 310"/>
            <p:cNvGrpSpPr>
              <a:grpSpLocks/>
            </p:cNvGrpSpPr>
            <p:nvPr/>
          </p:nvGrpSpPr>
          <p:grpSpPr bwMode="auto">
            <a:xfrm>
              <a:off x="2674938" y="4197350"/>
              <a:ext cx="92075" cy="512763"/>
              <a:chOff x="7672679" y="2293928"/>
              <a:chExt cx="91440" cy="294374"/>
            </a:xfrm>
          </p:grpSpPr>
          <p:cxnSp>
            <p:nvCxnSpPr>
              <p:cNvPr id="41137" name="Straight Connector 311"/>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38" name="Straight Connector 312"/>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39" name="Straight Connector 313"/>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109" name="Group 315"/>
            <p:cNvGrpSpPr>
              <a:grpSpLocks/>
            </p:cNvGrpSpPr>
            <p:nvPr/>
          </p:nvGrpSpPr>
          <p:grpSpPr bwMode="auto">
            <a:xfrm>
              <a:off x="2287588" y="3849688"/>
              <a:ext cx="90487" cy="620712"/>
              <a:chOff x="7672679" y="2293928"/>
              <a:chExt cx="91440" cy="294374"/>
            </a:xfrm>
          </p:grpSpPr>
          <p:cxnSp>
            <p:nvCxnSpPr>
              <p:cNvPr id="41134" name="Straight Connector 316"/>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35" name="Straight Connector 317"/>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36" name="Straight Connector 318"/>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110" name="Group 320"/>
            <p:cNvGrpSpPr>
              <a:grpSpLocks/>
            </p:cNvGrpSpPr>
            <p:nvPr/>
          </p:nvGrpSpPr>
          <p:grpSpPr bwMode="auto">
            <a:xfrm>
              <a:off x="2406650" y="3751263"/>
              <a:ext cx="90488" cy="971550"/>
              <a:chOff x="7672679" y="2293928"/>
              <a:chExt cx="91440" cy="294374"/>
            </a:xfrm>
          </p:grpSpPr>
          <p:cxnSp>
            <p:nvCxnSpPr>
              <p:cNvPr id="41131" name="Straight Connector 321"/>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32" name="Straight Connector 322"/>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33" name="Straight Connector 323"/>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111" name="Group 325"/>
            <p:cNvGrpSpPr>
              <a:grpSpLocks/>
            </p:cNvGrpSpPr>
            <p:nvPr/>
          </p:nvGrpSpPr>
          <p:grpSpPr bwMode="auto">
            <a:xfrm>
              <a:off x="2163763" y="3967163"/>
              <a:ext cx="90487" cy="660400"/>
              <a:chOff x="7672679" y="2293928"/>
              <a:chExt cx="91440" cy="294374"/>
            </a:xfrm>
          </p:grpSpPr>
          <p:cxnSp>
            <p:nvCxnSpPr>
              <p:cNvPr id="41128" name="Straight Connector 326"/>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29" name="Straight Connector 327"/>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30" name="Straight Connector 328"/>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112" name="Group 330"/>
            <p:cNvGrpSpPr>
              <a:grpSpLocks/>
            </p:cNvGrpSpPr>
            <p:nvPr/>
          </p:nvGrpSpPr>
          <p:grpSpPr bwMode="auto">
            <a:xfrm>
              <a:off x="2117725" y="3949700"/>
              <a:ext cx="92075" cy="731838"/>
              <a:chOff x="7672679" y="2293928"/>
              <a:chExt cx="91440" cy="294374"/>
            </a:xfrm>
          </p:grpSpPr>
          <p:cxnSp>
            <p:nvCxnSpPr>
              <p:cNvPr id="41125" name="Straight Connector 331"/>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26" name="Straight Connector 332"/>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27" name="Straight Connector 333"/>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113" name="Group 335"/>
            <p:cNvGrpSpPr>
              <a:grpSpLocks/>
            </p:cNvGrpSpPr>
            <p:nvPr/>
          </p:nvGrpSpPr>
          <p:grpSpPr bwMode="auto">
            <a:xfrm>
              <a:off x="2111375" y="4008438"/>
              <a:ext cx="90488" cy="565150"/>
              <a:chOff x="7672679" y="2293928"/>
              <a:chExt cx="91440" cy="294374"/>
            </a:xfrm>
          </p:grpSpPr>
          <p:cxnSp>
            <p:nvCxnSpPr>
              <p:cNvPr id="41122" name="Straight Connector 336"/>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23" name="Straight Connector 337"/>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24" name="Straight Connector 338"/>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114" name="Group 340"/>
            <p:cNvGrpSpPr>
              <a:grpSpLocks/>
            </p:cNvGrpSpPr>
            <p:nvPr/>
          </p:nvGrpSpPr>
          <p:grpSpPr bwMode="auto">
            <a:xfrm>
              <a:off x="2060575" y="3748088"/>
              <a:ext cx="92075" cy="487362"/>
              <a:chOff x="7672679" y="2293928"/>
              <a:chExt cx="91440" cy="294374"/>
            </a:xfrm>
          </p:grpSpPr>
          <p:cxnSp>
            <p:nvCxnSpPr>
              <p:cNvPr id="41119" name="Straight Connector 341"/>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20" name="Straight Connector 342"/>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21" name="Straight Connector 343"/>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41115" name="Group 345"/>
            <p:cNvGrpSpPr>
              <a:grpSpLocks/>
            </p:cNvGrpSpPr>
            <p:nvPr/>
          </p:nvGrpSpPr>
          <p:grpSpPr bwMode="auto">
            <a:xfrm>
              <a:off x="2079625" y="4037013"/>
              <a:ext cx="92075" cy="774700"/>
              <a:chOff x="7672679" y="2293928"/>
              <a:chExt cx="91440" cy="294374"/>
            </a:xfrm>
          </p:grpSpPr>
          <p:cxnSp>
            <p:nvCxnSpPr>
              <p:cNvPr id="41116" name="Straight Connector 346"/>
              <p:cNvCxnSpPr>
                <a:cxnSpLocks noChangeShapeType="1"/>
              </p:cNvCxnSpPr>
              <p:nvPr/>
            </p:nvCxnSpPr>
            <p:spPr bwMode="auto">
              <a:xfrm rot="5400000">
                <a:off x="7571212" y="2440793"/>
                <a:ext cx="294374" cy="6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17" name="Straight Connector 347"/>
              <p:cNvCxnSpPr>
                <a:cxnSpLocks noChangeShapeType="1"/>
              </p:cNvCxnSpPr>
              <p:nvPr/>
            </p:nvCxnSpPr>
            <p:spPr bwMode="auto">
              <a:xfrm rot="10800000" flipV="1">
                <a:off x="7672679" y="2293928"/>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41118" name="Straight Connector 348"/>
              <p:cNvCxnSpPr>
                <a:cxnSpLocks noChangeShapeType="1"/>
              </p:cNvCxnSpPr>
              <p:nvPr/>
            </p:nvCxnSpPr>
            <p:spPr bwMode="auto">
              <a:xfrm rot="10800000" flipV="1">
                <a:off x="7672679" y="2585671"/>
                <a:ext cx="91440" cy="1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sp>
        <p:nvSpPr>
          <p:cNvPr id="353" name="Freeform 352"/>
          <p:cNvSpPr/>
          <p:nvPr/>
        </p:nvSpPr>
        <p:spPr bwMode="auto">
          <a:xfrm>
            <a:off x="2081213" y="3900488"/>
            <a:ext cx="4584700" cy="1181100"/>
          </a:xfrm>
          <a:custGeom>
            <a:avLst/>
            <a:gdLst>
              <a:gd name="connsiteX0" fmla="*/ 0 w 2900362"/>
              <a:gd name="connsiteY0" fmla="*/ 1181100 h 1181100"/>
              <a:gd name="connsiteX1" fmla="*/ 28575 w 2900362"/>
              <a:gd name="connsiteY1" fmla="*/ 0 h 1181100"/>
              <a:gd name="connsiteX2" fmla="*/ 47625 w 2900362"/>
              <a:gd name="connsiteY2" fmla="*/ 342900 h 1181100"/>
              <a:gd name="connsiteX3" fmla="*/ 97631 w 2900362"/>
              <a:gd name="connsiteY3" fmla="*/ 373856 h 1181100"/>
              <a:gd name="connsiteX4" fmla="*/ 73818 w 2900362"/>
              <a:gd name="connsiteY4" fmla="*/ 528637 h 1181100"/>
              <a:gd name="connsiteX5" fmla="*/ 145256 w 2900362"/>
              <a:gd name="connsiteY5" fmla="*/ 383381 h 1181100"/>
              <a:gd name="connsiteX6" fmla="*/ 252412 w 2900362"/>
              <a:gd name="connsiteY6" fmla="*/ 233362 h 1181100"/>
              <a:gd name="connsiteX7" fmla="*/ 373856 w 2900362"/>
              <a:gd name="connsiteY7" fmla="*/ 338137 h 1181100"/>
              <a:gd name="connsiteX8" fmla="*/ 645318 w 2900362"/>
              <a:gd name="connsiteY8" fmla="*/ 554831 h 1181100"/>
              <a:gd name="connsiteX9" fmla="*/ 914400 w 2900362"/>
              <a:gd name="connsiteY9" fmla="*/ 471487 h 1181100"/>
              <a:gd name="connsiteX10" fmla="*/ 1178718 w 2900362"/>
              <a:gd name="connsiteY10" fmla="*/ 466725 h 1181100"/>
              <a:gd name="connsiteX11" fmla="*/ 1445418 w 2900362"/>
              <a:gd name="connsiteY11" fmla="*/ 473869 h 1181100"/>
              <a:gd name="connsiteX12" fmla="*/ 1695450 w 2900362"/>
              <a:gd name="connsiteY12" fmla="*/ 490537 h 1181100"/>
              <a:gd name="connsiteX13" fmla="*/ 1966912 w 2900362"/>
              <a:gd name="connsiteY13" fmla="*/ 476250 h 1181100"/>
              <a:gd name="connsiteX14" fmla="*/ 2243137 w 2900362"/>
              <a:gd name="connsiteY14" fmla="*/ 481012 h 1181100"/>
              <a:gd name="connsiteX15" fmla="*/ 2500312 w 2900362"/>
              <a:gd name="connsiteY15" fmla="*/ 531019 h 1181100"/>
              <a:gd name="connsiteX16" fmla="*/ 2755106 w 2900362"/>
              <a:gd name="connsiteY16" fmla="*/ 476250 h 1181100"/>
              <a:gd name="connsiteX17" fmla="*/ 2900362 w 2900362"/>
              <a:gd name="connsiteY17" fmla="*/ 531019 h 1181100"/>
              <a:gd name="connsiteX0" fmla="*/ 0 w 4583906"/>
              <a:gd name="connsiteY0" fmla="*/ 1181100 h 1181100"/>
              <a:gd name="connsiteX1" fmla="*/ 28575 w 4583906"/>
              <a:gd name="connsiteY1" fmla="*/ 0 h 1181100"/>
              <a:gd name="connsiteX2" fmla="*/ 47625 w 4583906"/>
              <a:gd name="connsiteY2" fmla="*/ 342900 h 1181100"/>
              <a:gd name="connsiteX3" fmla="*/ 97631 w 4583906"/>
              <a:gd name="connsiteY3" fmla="*/ 373856 h 1181100"/>
              <a:gd name="connsiteX4" fmla="*/ 73818 w 4583906"/>
              <a:gd name="connsiteY4" fmla="*/ 528637 h 1181100"/>
              <a:gd name="connsiteX5" fmla="*/ 145256 w 4583906"/>
              <a:gd name="connsiteY5" fmla="*/ 383381 h 1181100"/>
              <a:gd name="connsiteX6" fmla="*/ 252412 w 4583906"/>
              <a:gd name="connsiteY6" fmla="*/ 233362 h 1181100"/>
              <a:gd name="connsiteX7" fmla="*/ 373856 w 4583906"/>
              <a:gd name="connsiteY7" fmla="*/ 338137 h 1181100"/>
              <a:gd name="connsiteX8" fmla="*/ 645318 w 4583906"/>
              <a:gd name="connsiteY8" fmla="*/ 554831 h 1181100"/>
              <a:gd name="connsiteX9" fmla="*/ 914400 w 4583906"/>
              <a:gd name="connsiteY9" fmla="*/ 471487 h 1181100"/>
              <a:gd name="connsiteX10" fmla="*/ 1178718 w 4583906"/>
              <a:gd name="connsiteY10" fmla="*/ 466725 h 1181100"/>
              <a:gd name="connsiteX11" fmla="*/ 1445418 w 4583906"/>
              <a:gd name="connsiteY11" fmla="*/ 473869 h 1181100"/>
              <a:gd name="connsiteX12" fmla="*/ 1695450 w 4583906"/>
              <a:gd name="connsiteY12" fmla="*/ 490537 h 1181100"/>
              <a:gd name="connsiteX13" fmla="*/ 1966912 w 4583906"/>
              <a:gd name="connsiteY13" fmla="*/ 476250 h 1181100"/>
              <a:gd name="connsiteX14" fmla="*/ 2243137 w 4583906"/>
              <a:gd name="connsiteY14" fmla="*/ 481012 h 1181100"/>
              <a:gd name="connsiteX15" fmla="*/ 2500312 w 4583906"/>
              <a:gd name="connsiteY15" fmla="*/ 531019 h 1181100"/>
              <a:gd name="connsiteX16" fmla="*/ 2755106 w 4583906"/>
              <a:gd name="connsiteY16" fmla="*/ 476250 h 1181100"/>
              <a:gd name="connsiteX17" fmla="*/ 4583906 w 4583906"/>
              <a:gd name="connsiteY17" fmla="*/ 519113 h 1181100"/>
              <a:gd name="connsiteX0" fmla="*/ 0 w 4583906"/>
              <a:gd name="connsiteY0" fmla="*/ 1181100 h 1181100"/>
              <a:gd name="connsiteX1" fmla="*/ 28575 w 4583906"/>
              <a:gd name="connsiteY1" fmla="*/ 0 h 1181100"/>
              <a:gd name="connsiteX2" fmla="*/ 47625 w 4583906"/>
              <a:gd name="connsiteY2" fmla="*/ 342900 h 1181100"/>
              <a:gd name="connsiteX3" fmla="*/ 97631 w 4583906"/>
              <a:gd name="connsiteY3" fmla="*/ 373856 h 1181100"/>
              <a:gd name="connsiteX4" fmla="*/ 73818 w 4583906"/>
              <a:gd name="connsiteY4" fmla="*/ 528637 h 1181100"/>
              <a:gd name="connsiteX5" fmla="*/ 145256 w 4583906"/>
              <a:gd name="connsiteY5" fmla="*/ 383381 h 1181100"/>
              <a:gd name="connsiteX6" fmla="*/ 252412 w 4583906"/>
              <a:gd name="connsiteY6" fmla="*/ 233362 h 1181100"/>
              <a:gd name="connsiteX7" fmla="*/ 373856 w 4583906"/>
              <a:gd name="connsiteY7" fmla="*/ 338137 h 1181100"/>
              <a:gd name="connsiteX8" fmla="*/ 645318 w 4583906"/>
              <a:gd name="connsiteY8" fmla="*/ 554831 h 1181100"/>
              <a:gd name="connsiteX9" fmla="*/ 914400 w 4583906"/>
              <a:gd name="connsiteY9" fmla="*/ 471487 h 1181100"/>
              <a:gd name="connsiteX10" fmla="*/ 1178718 w 4583906"/>
              <a:gd name="connsiteY10" fmla="*/ 466725 h 1181100"/>
              <a:gd name="connsiteX11" fmla="*/ 1445418 w 4583906"/>
              <a:gd name="connsiteY11" fmla="*/ 473869 h 1181100"/>
              <a:gd name="connsiteX12" fmla="*/ 1695450 w 4583906"/>
              <a:gd name="connsiteY12" fmla="*/ 490537 h 1181100"/>
              <a:gd name="connsiteX13" fmla="*/ 1966912 w 4583906"/>
              <a:gd name="connsiteY13" fmla="*/ 476250 h 1181100"/>
              <a:gd name="connsiteX14" fmla="*/ 2243137 w 4583906"/>
              <a:gd name="connsiteY14" fmla="*/ 481012 h 1181100"/>
              <a:gd name="connsiteX15" fmla="*/ 2500312 w 4583906"/>
              <a:gd name="connsiteY15" fmla="*/ 531019 h 1181100"/>
              <a:gd name="connsiteX16" fmla="*/ 2755106 w 4583906"/>
              <a:gd name="connsiteY16" fmla="*/ 476250 h 1181100"/>
              <a:gd name="connsiteX17" fmla="*/ 4333875 w 4583906"/>
              <a:gd name="connsiteY17" fmla="*/ 616744 h 1181100"/>
              <a:gd name="connsiteX18" fmla="*/ 4583906 w 4583906"/>
              <a:gd name="connsiteY18" fmla="*/ 519113 h 1181100"/>
              <a:gd name="connsiteX0" fmla="*/ 0 w 4583906"/>
              <a:gd name="connsiteY0" fmla="*/ 1181100 h 1181100"/>
              <a:gd name="connsiteX1" fmla="*/ 28575 w 4583906"/>
              <a:gd name="connsiteY1" fmla="*/ 0 h 1181100"/>
              <a:gd name="connsiteX2" fmla="*/ 47625 w 4583906"/>
              <a:gd name="connsiteY2" fmla="*/ 342900 h 1181100"/>
              <a:gd name="connsiteX3" fmla="*/ 97631 w 4583906"/>
              <a:gd name="connsiteY3" fmla="*/ 373856 h 1181100"/>
              <a:gd name="connsiteX4" fmla="*/ 73818 w 4583906"/>
              <a:gd name="connsiteY4" fmla="*/ 528637 h 1181100"/>
              <a:gd name="connsiteX5" fmla="*/ 145256 w 4583906"/>
              <a:gd name="connsiteY5" fmla="*/ 383381 h 1181100"/>
              <a:gd name="connsiteX6" fmla="*/ 252412 w 4583906"/>
              <a:gd name="connsiteY6" fmla="*/ 233362 h 1181100"/>
              <a:gd name="connsiteX7" fmla="*/ 373856 w 4583906"/>
              <a:gd name="connsiteY7" fmla="*/ 338137 h 1181100"/>
              <a:gd name="connsiteX8" fmla="*/ 645318 w 4583906"/>
              <a:gd name="connsiteY8" fmla="*/ 554831 h 1181100"/>
              <a:gd name="connsiteX9" fmla="*/ 914400 w 4583906"/>
              <a:gd name="connsiteY9" fmla="*/ 471487 h 1181100"/>
              <a:gd name="connsiteX10" fmla="*/ 1178718 w 4583906"/>
              <a:gd name="connsiteY10" fmla="*/ 466725 h 1181100"/>
              <a:gd name="connsiteX11" fmla="*/ 1445418 w 4583906"/>
              <a:gd name="connsiteY11" fmla="*/ 473869 h 1181100"/>
              <a:gd name="connsiteX12" fmla="*/ 1695450 w 4583906"/>
              <a:gd name="connsiteY12" fmla="*/ 490537 h 1181100"/>
              <a:gd name="connsiteX13" fmla="*/ 1966912 w 4583906"/>
              <a:gd name="connsiteY13" fmla="*/ 476250 h 1181100"/>
              <a:gd name="connsiteX14" fmla="*/ 2243137 w 4583906"/>
              <a:gd name="connsiteY14" fmla="*/ 481012 h 1181100"/>
              <a:gd name="connsiteX15" fmla="*/ 2500312 w 4583906"/>
              <a:gd name="connsiteY15" fmla="*/ 531019 h 1181100"/>
              <a:gd name="connsiteX16" fmla="*/ 2755106 w 4583906"/>
              <a:gd name="connsiteY16" fmla="*/ 476250 h 1181100"/>
              <a:gd name="connsiteX17" fmla="*/ 4076700 w 4583906"/>
              <a:gd name="connsiteY17" fmla="*/ 604837 h 1181100"/>
              <a:gd name="connsiteX18" fmla="*/ 4333875 w 4583906"/>
              <a:gd name="connsiteY18" fmla="*/ 616744 h 1181100"/>
              <a:gd name="connsiteX19" fmla="*/ 4583906 w 4583906"/>
              <a:gd name="connsiteY19" fmla="*/ 519113 h 1181100"/>
              <a:gd name="connsiteX0" fmla="*/ 0 w 4583906"/>
              <a:gd name="connsiteY0" fmla="*/ 1181100 h 1181100"/>
              <a:gd name="connsiteX1" fmla="*/ 28575 w 4583906"/>
              <a:gd name="connsiteY1" fmla="*/ 0 h 1181100"/>
              <a:gd name="connsiteX2" fmla="*/ 47625 w 4583906"/>
              <a:gd name="connsiteY2" fmla="*/ 342900 h 1181100"/>
              <a:gd name="connsiteX3" fmla="*/ 97631 w 4583906"/>
              <a:gd name="connsiteY3" fmla="*/ 373856 h 1181100"/>
              <a:gd name="connsiteX4" fmla="*/ 73818 w 4583906"/>
              <a:gd name="connsiteY4" fmla="*/ 528637 h 1181100"/>
              <a:gd name="connsiteX5" fmla="*/ 145256 w 4583906"/>
              <a:gd name="connsiteY5" fmla="*/ 383381 h 1181100"/>
              <a:gd name="connsiteX6" fmla="*/ 252412 w 4583906"/>
              <a:gd name="connsiteY6" fmla="*/ 233362 h 1181100"/>
              <a:gd name="connsiteX7" fmla="*/ 373856 w 4583906"/>
              <a:gd name="connsiteY7" fmla="*/ 338137 h 1181100"/>
              <a:gd name="connsiteX8" fmla="*/ 645318 w 4583906"/>
              <a:gd name="connsiteY8" fmla="*/ 554831 h 1181100"/>
              <a:gd name="connsiteX9" fmla="*/ 914400 w 4583906"/>
              <a:gd name="connsiteY9" fmla="*/ 471487 h 1181100"/>
              <a:gd name="connsiteX10" fmla="*/ 1178718 w 4583906"/>
              <a:gd name="connsiteY10" fmla="*/ 466725 h 1181100"/>
              <a:gd name="connsiteX11" fmla="*/ 1445418 w 4583906"/>
              <a:gd name="connsiteY11" fmla="*/ 473869 h 1181100"/>
              <a:gd name="connsiteX12" fmla="*/ 1695450 w 4583906"/>
              <a:gd name="connsiteY12" fmla="*/ 490537 h 1181100"/>
              <a:gd name="connsiteX13" fmla="*/ 1966912 w 4583906"/>
              <a:gd name="connsiteY13" fmla="*/ 476250 h 1181100"/>
              <a:gd name="connsiteX14" fmla="*/ 2243137 w 4583906"/>
              <a:gd name="connsiteY14" fmla="*/ 481012 h 1181100"/>
              <a:gd name="connsiteX15" fmla="*/ 2500312 w 4583906"/>
              <a:gd name="connsiteY15" fmla="*/ 531019 h 1181100"/>
              <a:gd name="connsiteX16" fmla="*/ 2755106 w 4583906"/>
              <a:gd name="connsiteY16" fmla="*/ 476250 h 1181100"/>
              <a:gd name="connsiteX17" fmla="*/ 3802856 w 4583906"/>
              <a:gd name="connsiteY17" fmla="*/ 609600 h 1181100"/>
              <a:gd name="connsiteX18" fmla="*/ 4076700 w 4583906"/>
              <a:gd name="connsiteY18" fmla="*/ 604837 h 1181100"/>
              <a:gd name="connsiteX19" fmla="*/ 4333875 w 4583906"/>
              <a:gd name="connsiteY19" fmla="*/ 616744 h 1181100"/>
              <a:gd name="connsiteX20" fmla="*/ 4583906 w 4583906"/>
              <a:gd name="connsiteY20" fmla="*/ 519113 h 1181100"/>
              <a:gd name="connsiteX0" fmla="*/ 0 w 4583906"/>
              <a:gd name="connsiteY0" fmla="*/ 1181100 h 1181100"/>
              <a:gd name="connsiteX1" fmla="*/ 28575 w 4583906"/>
              <a:gd name="connsiteY1" fmla="*/ 0 h 1181100"/>
              <a:gd name="connsiteX2" fmla="*/ 47625 w 4583906"/>
              <a:gd name="connsiteY2" fmla="*/ 342900 h 1181100"/>
              <a:gd name="connsiteX3" fmla="*/ 97631 w 4583906"/>
              <a:gd name="connsiteY3" fmla="*/ 373856 h 1181100"/>
              <a:gd name="connsiteX4" fmla="*/ 73818 w 4583906"/>
              <a:gd name="connsiteY4" fmla="*/ 528637 h 1181100"/>
              <a:gd name="connsiteX5" fmla="*/ 145256 w 4583906"/>
              <a:gd name="connsiteY5" fmla="*/ 383381 h 1181100"/>
              <a:gd name="connsiteX6" fmla="*/ 252412 w 4583906"/>
              <a:gd name="connsiteY6" fmla="*/ 233362 h 1181100"/>
              <a:gd name="connsiteX7" fmla="*/ 373856 w 4583906"/>
              <a:gd name="connsiteY7" fmla="*/ 338137 h 1181100"/>
              <a:gd name="connsiteX8" fmla="*/ 645318 w 4583906"/>
              <a:gd name="connsiteY8" fmla="*/ 554831 h 1181100"/>
              <a:gd name="connsiteX9" fmla="*/ 914400 w 4583906"/>
              <a:gd name="connsiteY9" fmla="*/ 471487 h 1181100"/>
              <a:gd name="connsiteX10" fmla="*/ 1178718 w 4583906"/>
              <a:gd name="connsiteY10" fmla="*/ 466725 h 1181100"/>
              <a:gd name="connsiteX11" fmla="*/ 1445418 w 4583906"/>
              <a:gd name="connsiteY11" fmla="*/ 473869 h 1181100"/>
              <a:gd name="connsiteX12" fmla="*/ 1695450 w 4583906"/>
              <a:gd name="connsiteY12" fmla="*/ 490537 h 1181100"/>
              <a:gd name="connsiteX13" fmla="*/ 1966912 w 4583906"/>
              <a:gd name="connsiteY13" fmla="*/ 476250 h 1181100"/>
              <a:gd name="connsiteX14" fmla="*/ 2243137 w 4583906"/>
              <a:gd name="connsiteY14" fmla="*/ 481012 h 1181100"/>
              <a:gd name="connsiteX15" fmla="*/ 2500312 w 4583906"/>
              <a:gd name="connsiteY15" fmla="*/ 531019 h 1181100"/>
              <a:gd name="connsiteX16" fmla="*/ 2755106 w 4583906"/>
              <a:gd name="connsiteY16" fmla="*/ 476250 h 1181100"/>
              <a:gd name="connsiteX17" fmla="*/ 3543300 w 4583906"/>
              <a:gd name="connsiteY17" fmla="*/ 578644 h 1181100"/>
              <a:gd name="connsiteX18" fmla="*/ 3802856 w 4583906"/>
              <a:gd name="connsiteY18" fmla="*/ 609600 h 1181100"/>
              <a:gd name="connsiteX19" fmla="*/ 4076700 w 4583906"/>
              <a:gd name="connsiteY19" fmla="*/ 604837 h 1181100"/>
              <a:gd name="connsiteX20" fmla="*/ 4333875 w 4583906"/>
              <a:gd name="connsiteY20" fmla="*/ 616744 h 1181100"/>
              <a:gd name="connsiteX21" fmla="*/ 4583906 w 4583906"/>
              <a:gd name="connsiteY21" fmla="*/ 519113 h 1181100"/>
              <a:gd name="connsiteX0" fmla="*/ 0 w 4583906"/>
              <a:gd name="connsiteY0" fmla="*/ 1181100 h 1181100"/>
              <a:gd name="connsiteX1" fmla="*/ 28575 w 4583906"/>
              <a:gd name="connsiteY1" fmla="*/ 0 h 1181100"/>
              <a:gd name="connsiteX2" fmla="*/ 47625 w 4583906"/>
              <a:gd name="connsiteY2" fmla="*/ 342900 h 1181100"/>
              <a:gd name="connsiteX3" fmla="*/ 97631 w 4583906"/>
              <a:gd name="connsiteY3" fmla="*/ 373856 h 1181100"/>
              <a:gd name="connsiteX4" fmla="*/ 73818 w 4583906"/>
              <a:gd name="connsiteY4" fmla="*/ 528637 h 1181100"/>
              <a:gd name="connsiteX5" fmla="*/ 145256 w 4583906"/>
              <a:gd name="connsiteY5" fmla="*/ 383381 h 1181100"/>
              <a:gd name="connsiteX6" fmla="*/ 252412 w 4583906"/>
              <a:gd name="connsiteY6" fmla="*/ 233362 h 1181100"/>
              <a:gd name="connsiteX7" fmla="*/ 373856 w 4583906"/>
              <a:gd name="connsiteY7" fmla="*/ 338137 h 1181100"/>
              <a:gd name="connsiteX8" fmla="*/ 645318 w 4583906"/>
              <a:gd name="connsiteY8" fmla="*/ 554831 h 1181100"/>
              <a:gd name="connsiteX9" fmla="*/ 914400 w 4583906"/>
              <a:gd name="connsiteY9" fmla="*/ 471487 h 1181100"/>
              <a:gd name="connsiteX10" fmla="*/ 1178718 w 4583906"/>
              <a:gd name="connsiteY10" fmla="*/ 466725 h 1181100"/>
              <a:gd name="connsiteX11" fmla="*/ 1445418 w 4583906"/>
              <a:gd name="connsiteY11" fmla="*/ 473869 h 1181100"/>
              <a:gd name="connsiteX12" fmla="*/ 1695450 w 4583906"/>
              <a:gd name="connsiteY12" fmla="*/ 490537 h 1181100"/>
              <a:gd name="connsiteX13" fmla="*/ 1966912 w 4583906"/>
              <a:gd name="connsiteY13" fmla="*/ 476250 h 1181100"/>
              <a:gd name="connsiteX14" fmla="*/ 2243137 w 4583906"/>
              <a:gd name="connsiteY14" fmla="*/ 481012 h 1181100"/>
              <a:gd name="connsiteX15" fmla="*/ 2500312 w 4583906"/>
              <a:gd name="connsiteY15" fmla="*/ 531019 h 1181100"/>
              <a:gd name="connsiteX16" fmla="*/ 2755106 w 4583906"/>
              <a:gd name="connsiteY16" fmla="*/ 476250 h 1181100"/>
              <a:gd name="connsiteX17" fmla="*/ 3271837 w 4583906"/>
              <a:gd name="connsiteY17" fmla="*/ 573881 h 1181100"/>
              <a:gd name="connsiteX18" fmla="*/ 3543300 w 4583906"/>
              <a:gd name="connsiteY18" fmla="*/ 578644 h 1181100"/>
              <a:gd name="connsiteX19" fmla="*/ 3802856 w 4583906"/>
              <a:gd name="connsiteY19" fmla="*/ 609600 h 1181100"/>
              <a:gd name="connsiteX20" fmla="*/ 4076700 w 4583906"/>
              <a:gd name="connsiteY20" fmla="*/ 604837 h 1181100"/>
              <a:gd name="connsiteX21" fmla="*/ 4333875 w 4583906"/>
              <a:gd name="connsiteY21" fmla="*/ 616744 h 1181100"/>
              <a:gd name="connsiteX22" fmla="*/ 4583906 w 4583906"/>
              <a:gd name="connsiteY22" fmla="*/ 519113 h 1181100"/>
              <a:gd name="connsiteX0" fmla="*/ 0 w 4583906"/>
              <a:gd name="connsiteY0" fmla="*/ 1181100 h 1181100"/>
              <a:gd name="connsiteX1" fmla="*/ 28575 w 4583906"/>
              <a:gd name="connsiteY1" fmla="*/ 0 h 1181100"/>
              <a:gd name="connsiteX2" fmla="*/ 47625 w 4583906"/>
              <a:gd name="connsiteY2" fmla="*/ 342900 h 1181100"/>
              <a:gd name="connsiteX3" fmla="*/ 97631 w 4583906"/>
              <a:gd name="connsiteY3" fmla="*/ 373856 h 1181100"/>
              <a:gd name="connsiteX4" fmla="*/ 73818 w 4583906"/>
              <a:gd name="connsiteY4" fmla="*/ 528637 h 1181100"/>
              <a:gd name="connsiteX5" fmla="*/ 145256 w 4583906"/>
              <a:gd name="connsiteY5" fmla="*/ 383381 h 1181100"/>
              <a:gd name="connsiteX6" fmla="*/ 252412 w 4583906"/>
              <a:gd name="connsiteY6" fmla="*/ 233362 h 1181100"/>
              <a:gd name="connsiteX7" fmla="*/ 373856 w 4583906"/>
              <a:gd name="connsiteY7" fmla="*/ 338137 h 1181100"/>
              <a:gd name="connsiteX8" fmla="*/ 645318 w 4583906"/>
              <a:gd name="connsiteY8" fmla="*/ 554831 h 1181100"/>
              <a:gd name="connsiteX9" fmla="*/ 914400 w 4583906"/>
              <a:gd name="connsiteY9" fmla="*/ 471487 h 1181100"/>
              <a:gd name="connsiteX10" fmla="*/ 1178718 w 4583906"/>
              <a:gd name="connsiteY10" fmla="*/ 466725 h 1181100"/>
              <a:gd name="connsiteX11" fmla="*/ 1445418 w 4583906"/>
              <a:gd name="connsiteY11" fmla="*/ 473869 h 1181100"/>
              <a:gd name="connsiteX12" fmla="*/ 1695450 w 4583906"/>
              <a:gd name="connsiteY12" fmla="*/ 490537 h 1181100"/>
              <a:gd name="connsiteX13" fmla="*/ 1966912 w 4583906"/>
              <a:gd name="connsiteY13" fmla="*/ 476250 h 1181100"/>
              <a:gd name="connsiteX14" fmla="*/ 2243137 w 4583906"/>
              <a:gd name="connsiteY14" fmla="*/ 481012 h 1181100"/>
              <a:gd name="connsiteX15" fmla="*/ 2500312 w 4583906"/>
              <a:gd name="connsiteY15" fmla="*/ 531019 h 1181100"/>
              <a:gd name="connsiteX16" fmla="*/ 2755106 w 4583906"/>
              <a:gd name="connsiteY16" fmla="*/ 476250 h 1181100"/>
              <a:gd name="connsiteX17" fmla="*/ 3002756 w 4583906"/>
              <a:gd name="connsiteY17" fmla="*/ 569119 h 1181100"/>
              <a:gd name="connsiteX18" fmla="*/ 3271837 w 4583906"/>
              <a:gd name="connsiteY18" fmla="*/ 573881 h 1181100"/>
              <a:gd name="connsiteX19" fmla="*/ 3543300 w 4583906"/>
              <a:gd name="connsiteY19" fmla="*/ 578644 h 1181100"/>
              <a:gd name="connsiteX20" fmla="*/ 3802856 w 4583906"/>
              <a:gd name="connsiteY20" fmla="*/ 609600 h 1181100"/>
              <a:gd name="connsiteX21" fmla="*/ 4076700 w 4583906"/>
              <a:gd name="connsiteY21" fmla="*/ 604837 h 1181100"/>
              <a:gd name="connsiteX22" fmla="*/ 4333875 w 4583906"/>
              <a:gd name="connsiteY22" fmla="*/ 616744 h 1181100"/>
              <a:gd name="connsiteX23" fmla="*/ 4583906 w 4583906"/>
              <a:gd name="connsiteY23" fmla="*/ 519113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3906" h="1181100">
                <a:moveTo>
                  <a:pt x="0" y="1181100"/>
                </a:moveTo>
                <a:lnTo>
                  <a:pt x="28575" y="0"/>
                </a:lnTo>
                <a:lnTo>
                  <a:pt x="47625" y="342900"/>
                </a:lnTo>
                <a:lnTo>
                  <a:pt x="97631" y="373856"/>
                </a:lnTo>
                <a:lnTo>
                  <a:pt x="73818" y="528637"/>
                </a:lnTo>
                <a:lnTo>
                  <a:pt x="145256" y="383381"/>
                </a:lnTo>
                <a:lnTo>
                  <a:pt x="252412" y="233362"/>
                </a:lnTo>
                <a:lnTo>
                  <a:pt x="373856" y="338137"/>
                </a:lnTo>
                <a:lnTo>
                  <a:pt x="645318" y="554831"/>
                </a:lnTo>
                <a:lnTo>
                  <a:pt x="914400" y="471487"/>
                </a:lnTo>
                <a:lnTo>
                  <a:pt x="1178718" y="466725"/>
                </a:lnTo>
                <a:lnTo>
                  <a:pt x="1445418" y="473869"/>
                </a:lnTo>
                <a:lnTo>
                  <a:pt x="1695450" y="490537"/>
                </a:lnTo>
                <a:lnTo>
                  <a:pt x="1966912" y="476250"/>
                </a:lnTo>
                <a:lnTo>
                  <a:pt x="2243137" y="481012"/>
                </a:lnTo>
                <a:lnTo>
                  <a:pt x="2500312" y="531019"/>
                </a:lnTo>
                <a:lnTo>
                  <a:pt x="2755106" y="476250"/>
                </a:lnTo>
                <a:lnTo>
                  <a:pt x="3002756" y="569119"/>
                </a:lnTo>
                <a:lnTo>
                  <a:pt x="3271837" y="573881"/>
                </a:lnTo>
                <a:lnTo>
                  <a:pt x="3543300" y="578644"/>
                </a:lnTo>
                <a:lnTo>
                  <a:pt x="3802856" y="609600"/>
                </a:lnTo>
                <a:lnTo>
                  <a:pt x="4076700" y="604837"/>
                </a:lnTo>
                <a:lnTo>
                  <a:pt x="4333875" y="616744"/>
                </a:lnTo>
                <a:lnTo>
                  <a:pt x="4583906" y="519113"/>
                </a:lnTo>
              </a:path>
            </a:pathLst>
          </a:custGeom>
          <a:noFill/>
          <a:ln w="28575"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225" name="Freeform 224"/>
          <p:cNvSpPr/>
          <p:nvPr/>
        </p:nvSpPr>
        <p:spPr bwMode="auto">
          <a:xfrm>
            <a:off x="2066925" y="2676525"/>
            <a:ext cx="4614863" cy="2397125"/>
          </a:xfrm>
          <a:custGeom>
            <a:avLst/>
            <a:gdLst>
              <a:gd name="connsiteX0" fmla="*/ 0 w 2888457"/>
              <a:gd name="connsiteY0" fmla="*/ 1014413 h 1014413"/>
              <a:gd name="connsiteX1" fmla="*/ 30957 w 2888457"/>
              <a:gd name="connsiteY1" fmla="*/ 495300 h 1014413"/>
              <a:gd name="connsiteX2" fmla="*/ 107157 w 2888457"/>
              <a:gd name="connsiteY2" fmla="*/ 485775 h 1014413"/>
              <a:gd name="connsiteX3" fmla="*/ 121444 w 2888457"/>
              <a:gd name="connsiteY3" fmla="*/ 454819 h 1014413"/>
              <a:gd name="connsiteX4" fmla="*/ 76200 w 2888457"/>
              <a:gd name="connsiteY4" fmla="*/ 388144 h 1014413"/>
              <a:gd name="connsiteX5" fmla="*/ 123825 w 2888457"/>
              <a:gd name="connsiteY5" fmla="*/ 226219 h 1014413"/>
              <a:gd name="connsiteX6" fmla="*/ 254794 w 2888457"/>
              <a:gd name="connsiteY6" fmla="*/ 0 h 1014413"/>
              <a:gd name="connsiteX7" fmla="*/ 390525 w 2888457"/>
              <a:gd name="connsiteY7" fmla="*/ 69057 h 1014413"/>
              <a:gd name="connsiteX8" fmla="*/ 650082 w 2888457"/>
              <a:gd name="connsiteY8" fmla="*/ 90488 h 1014413"/>
              <a:gd name="connsiteX9" fmla="*/ 895350 w 2888457"/>
              <a:gd name="connsiteY9" fmla="*/ 135732 h 1014413"/>
              <a:gd name="connsiteX10" fmla="*/ 1171575 w 2888457"/>
              <a:gd name="connsiteY10" fmla="*/ 123825 h 1014413"/>
              <a:gd name="connsiteX11" fmla="*/ 1433513 w 2888457"/>
              <a:gd name="connsiteY11" fmla="*/ 154782 h 1014413"/>
              <a:gd name="connsiteX12" fmla="*/ 1704975 w 2888457"/>
              <a:gd name="connsiteY12" fmla="*/ 150019 h 1014413"/>
              <a:gd name="connsiteX13" fmla="*/ 1962150 w 2888457"/>
              <a:gd name="connsiteY13" fmla="*/ 159544 h 1014413"/>
              <a:gd name="connsiteX14" fmla="*/ 2228850 w 2888457"/>
              <a:gd name="connsiteY14" fmla="*/ 183357 h 1014413"/>
              <a:gd name="connsiteX15" fmla="*/ 2507457 w 2888457"/>
              <a:gd name="connsiteY15" fmla="*/ 278607 h 1014413"/>
              <a:gd name="connsiteX16" fmla="*/ 2771775 w 2888457"/>
              <a:gd name="connsiteY16" fmla="*/ 185738 h 1014413"/>
              <a:gd name="connsiteX17" fmla="*/ 2888457 w 2888457"/>
              <a:gd name="connsiteY17" fmla="*/ 183357 h 1014413"/>
              <a:gd name="connsiteX0" fmla="*/ 0 w 2888457"/>
              <a:gd name="connsiteY0" fmla="*/ 1404937 h 1404937"/>
              <a:gd name="connsiteX1" fmla="*/ 30957 w 2888457"/>
              <a:gd name="connsiteY1" fmla="*/ 885824 h 1404937"/>
              <a:gd name="connsiteX2" fmla="*/ 107157 w 2888457"/>
              <a:gd name="connsiteY2" fmla="*/ 876299 h 1404937"/>
              <a:gd name="connsiteX3" fmla="*/ 121444 w 2888457"/>
              <a:gd name="connsiteY3" fmla="*/ 845343 h 1404937"/>
              <a:gd name="connsiteX4" fmla="*/ 76200 w 2888457"/>
              <a:gd name="connsiteY4" fmla="*/ 778668 h 1404937"/>
              <a:gd name="connsiteX5" fmla="*/ 123825 w 2888457"/>
              <a:gd name="connsiteY5" fmla="*/ 616743 h 1404937"/>
              <a:gd name="connsiteX6" fmla="*/ 254794 w 2888457"/>
              <a:gd name="connsiteY6" fmla="*/ 390524 h 1404937"/>
              <a:gd name="connsiteX7" fmla="*/ 390525 w 2888457"/>
              <a:gd name="connsiteY7" fmla="*/ 459581 h 1404937"/>
              <a:gd name="connsiteX8" fmla="*/ 640557 w 2888457"/>
              <a:gd name="connsiteY8" fmla="*/ 0 h 1404937"/>
              <a:gd name="connsiteX9" fmla="*/ 895350 w 2888457"/>
              <a:gd name="connsiteY9" fmla="*/ 526256 h 1404937"/>
              <a:gd name="connsiteX10" fmla="*/ 1171575 w 2888457"/>
              <a:gd name="connsiteY10" fmla="*/ 514349 h 1404937"/>
              <a:gd name="connsiteX11" fmla="*/ 1433513 w 2888457"/>
              <a:gd name="connsiteY11" fmla="*/ 545306 h 1404937"/>
              <a:gd name="connsiteX12" fmla="*/ 1704975 w 2888457"/>
              <a:gd name="connsiteY12" fmla="*/ 540543 h 1404937"/>
              <a:gd name="connsiteX13" fmla="*/ 1962150 w 2888457"/>
              <a:gd name="connsiteY13" fmla="*/ 550068 h 1404937"/>
              <a:gd name="connsiteX14" fmla="*/ 2228850 w 2888457"/>
              <a:gd name="connsiteY14" fmla="*/ 573881 h 1404937"/>
              <a:gd name="connsiteX15" fmla="*/ 2507457 w 2888457"/>
              <a:gd name="connsiteY15" fmla="*/ 669131 h 1404937"/>
              <a:gd name="connsiteX16" fmla="*/ 2771775 w 2888457"/>
              <a:gd name="connsiteY16" fmla="*/ 576262 h 1404937"/>
              <a:gd name="connsiteX17" fmla="*/ 2888457 w 2888457"/>
              <a:gd name="connsiteY17" fmla="*/ 573881 h 1404937"/>
              <a:gd name="connsiteX0" fmla="*/ 0 w 2888457"/>
              <a:gd name="connsiteY0" fmla="*/ 1404937 h 1404937"/>
              <a:gd name="connsiteX1" fmla="*/ 30957 w 2888457"/>
              <a:gd name="connsiteY1" fmla="*/ 885824 h 1404937"/>
              <a:gd name="connsiteX2" fmla="*/ 107157 w 2888457"/>
              <a:gd name="connsiteY2" fmla="*/ 876299 h 1404937"/>
              <a:gd name="connsiteX3" fmla="*/ 121444 w 2888457"/>
              <a:gd name="connsiteY3" fmla="*/ 845343 h 1404937"/>
              <a:gd name="connsiteX4" fmla="*/ 76200 w 2888457"/>
              <a:gd name="connsiteY4" fmla="*/ 778668 h 1404937"/>
              <a:gd name="connsiteX5" fmla="*/ 123825 w 2888457"/>
              <a:gd name="connsiteY5" fmla="*/ 616743 h 1404937"/>
              <a:gd name="connsiteX6" fmla="*/ 254794 w 2888457"/>
              <a:gd name="connsiteY6" fmla="*/ 390524 h 1404937"/>
              <a:gd name="connsiteX7" fmla="*/ 390525 w 2888457"/>
              <a:gd name="connsiteY7" fmla="*/ 459581 h 1404937"/>
              <a:gd name="connsiteX8" fmla="*/ 640557 w 2888457"/>
              <a:gd name="connsiteY8" fmla="*/ 0 h 1404937"/>
              <a:gd name="connsiteX9" fmla="*/ 897731 w 2888457"/>
              <a:gd name="connsiteY9" fmla="*/ 28575 h 1404937"/>
              <a:gd name="connsiteX10" fmla="*/ 1171575 w 2888457"/>
              <a:gd name="connsiteY10" fmla="*/ 514349 h 1404937"/>
              <a:gd name="connsiteX11" fmla="*/ 1433513 w 2888457"/>
              <a:gd name="connsiteY11" fmla="*/ 545306 h 1404937"/>
              <a:gd name="connsiteX12" fmla="*/ 1704975 w 2888457"/>
              <a:gd name="connsiteY12" fmla="*/ 540543 h 1404937"/>
              <a:gd name="connsiteX13" fmla="*/ 1962150 w 2888457"/>
              <a:gd name="connsiteY13" fmla="*/ 550068 h 1404937"/>
              <a:gd name="connsiteX14" fmla="*/ 2228850 w 2888457"/>
              <a:gd name="connsiteY14" fmla="*/ 573881 h 1404937"/>
              <a:gd name="connsiteX15" fmla="*/ 2507457 w 2888457"/>
              <a:gd name="connsiteY15" fmla="*/ 669131 h 1404937"/>
              <a:gd name="connsiteX16" fmla="*/ 2771775 w 2888457"/>
              <a:gd name="connsiteY16" fmla="*/ 576262 h 1404937"/>
              <a:gd name="connsiteX17" fmla="*/ 2888457 w 2888457"/>
              <a:gd name="connsiteY17" fmla="*/ 573881 h 1404937"/>
              <a:gd name="connsiteX0" fmla="*/ 0 w 2888457"/>
              <a:gd name="connsiteY0" fmla="*/ 1404937 h 1404937"/>
              <a:gd name="connsiteX1" fmla="*/ 30957 w 2888457"/>
              <a:gd name="connsiteY1" fmla="*/ 885824 h 1404937"/>
              <a:gd name="connsiteX2" fmla="*/ 107157 w 2888457"/>
              <a:gd name="connsiteY2" fmla="*/ 876299 h 1404937"/>
              <a:gd name="connsiteX3" fmla="*/ 121444 w 2888457"/>
              <a:gd name="connsiteY3" fmla="*/ 845343 h 1404937"/>
              <a:gd name="connsiteX4" fmla="*/ 76200 w 2888457"/>
              <a:gd name="connsiteY4" fmla="*/ 778668 h 1404937"/>
              <a:gd name="connsiteX5" fmla="*/ 123825 w 2888457"/>
              <a:gd name="connsiteY5" fmla="*/ 616743 h 1404937"/>
              <a:gd name="connsiteX6" fmla="*/ 254794 w 2888457"/>
              <a:gd name="connsiteY6" fmla="*/ 390524 h 1404937"/>
              <a:gd name="connsiteX7" fmla="*/ 390525 w 2888457"/>
              <a:gd name="connsiteY7" fmla="*/ 459581 h 1404937"/>
              <a:gd name="connsiteX8" fmla="*/ 640557 w 2888457"/>
              <a:gd name="connsiteY8" fmla="*/ 0 h 1404937"/>
              <a:gd name="connsiteX9" fmla="*/ 897731 w 2888457"/>
              <a:gd name="connsiteY9" fmla="*/ 28575 h 1404937"/>
              <a:gd name="connsiteX10" fmla="*/ 1162050 w 2888457"/>
              <a:gd name="connsiteY10" fmla="*/ 40480 h 1404937"/>
              <a:gd name="connsiteX11" fmla="*/ 1433513 w 2888457"/>
              <a:gd name="connsiteY11" fmla="*/ 545306 h 1404937"/>
              <a:gd name="connsiteX12" fmla="*/ 1704975 w 2888457"/>
              <a:gd name="connsiteY12" fmla="*/ 540543 h 1404937"/>
              <a:gd name="connsiteX13" fmla="*/ 1962150 w 2888457"/>
              <a:gd name="connsiteY13" fmla="*/ 550068 h 1404937"/>
              <a:gd name="connsiteX14" fmla="*/ 2228850 w 2888457"/>
              <a:gd name="connsiteY14" fmla="*/ 573881 h 1404937"/>
              <a:gd name="connsiteX15" fmla="*/ 2507457 w 2888457"/>
              <a:gd name="connsiteY15" fmla="*/ 669131 h 1404937"/>
              <a:gd name="connsiteX16" fmla="*/ 2771775 w 2888457"/>
              <a:gd name="connsiteY16" fmla="*/ 576262 h 1404937"/>
              <a:gd name="connsiteX17" fmla="*/ 2888457 w 2888457"/>
              <a:gd name="connsiteY17" fmla="*/ 573881 h 1404937"/>
              <a:gd name="connsiteX0" fmla="*/ 0 w 2888457"/>
              <a:gd name="connsiteY0" fmla="*/ 1404937 h 1404937"/>
              <a:gd name="connsiteX1" fmla="*/ 30957 w 2888457"/>
              <a:gd name="connsiteY1" fmla="*/ 885824 h 1404937"/>
              <a:gd name="connsiteX2" fmla="*/ 107157 w 2888457"/>
              <a:gd name="connsiteY2" fmla="*/ 876299 h 1404937"/>
              <a:gd name="connsiteX3" fmla="*/ 121444 w 2888457"/>
              <a:gd name="connsiteY3" fmla="*/ 845343 h 1404937"/>
              <a:gd name="connsiteX4" fmla="*/ 76200 w 2888457"/>
              <a:gd name="connsiteY4" fmla="*/ 778668 h 1404937"/>
              <a:gd name="connsiteX5" fmla="*/ 123825 w 2888457"/>
              <a:gd name="connsiteY5" fmla="*/ 616743 h 1404937"/>
              <a:gd name="connsiteX6" fmla="*/ 254794 w 2888457"/>
              <a:gd name="connsiteY6" fmla="*/ 390524 h 1404937"/>
              <a:gd name="connsiteX7" fmla="*/ 390525 w 2888457"/>
              <a:gd name="connsiteY7" fmla="*/ 459581 h 1404937"/>
              <a:gd name="connsiteX8" fmla="*/ 640557 w 2888457"/>
              <a:gd name="connsiteY8" fmla="*/ 0 h 1404937"/>
              <a:gd name="connsiteX9" fmla="*/ 897731 w 2888457"/>
              <a:gd name="connsiteY9" fmla="*/ 28575 h 1404937"/>
              <a:gd name="connsiteX10" fmla="*/ 1162050 w 2888457"/>
              <a:gd name="connsiteY10" fmla="*/ 40480 h 1404937"/>
              <a:gd name="connsiteX11" fmla="*/ 1433513 w 2888457"/>
              <a:gd name="connsiteY11" fmla="*/ 35718 h 1404937"/>
              <a:gd name="connsiteX12" fmla="*/ 1704975 w 2888457"/>
              <a:gd name="connsiteY12" fmla="*/ 540543 h 1404937"/>
              <a:gd name="connsiteX13" fmla="*/ 1962150 w 2888457"/>
              <a:gd name="connsiteY13" fmla="*/ 550068 h 1404937"/>
              <a:gd name="connsiteX14" fmla="*/ 2228850 w 2888457"/>
              <a:gd name="connsiteY14" fmla="*/ 573881 h 1404937"/>
              <a:gd name="connsiteX15" fmla="*/ 2507457 w 2888457"/>
              <a:gd name="connsiteY15" fmla="*/ 669131 h 1404937"/>
              <a:gd name="connsiteX16" fmla="*/ 2771775 w 2888457"/>
              <a:gd name="connsiteY16" fmla="*/ 576262 h 1404937"/>
              <a:gd name="connsiteX17" fmla="*/ 2888457 w 2888457"/>
              <a:gd name="connsiteY17" fmla="*/ 573881 h 1404937"/>
              <a:gd name="connsiteX0" fmla="*/ 0 w 2888457"/>
              <a:gd name="connsiteY0" fmla="*/ 1404937 h 1404937"/>
              <a:gd name="connsiteX1" fmla="*/ 30957 w 2888457"/>
              <a:gd name="connsiteY1" fmla="*/ 885824 h 1404937"/>
              <a:gd name="connsiteX2" fmla="*/ 107157 w 2888457"/>
              <a:gd name="connsiteY2" fmla="*/ 876299 h 1404937"/>
              <a:gd name="connsiteX3" fmla="*/ 121444 w 2888457"/>
              <a:gd name="connsiteY3" fmla="*/ 845343 h 1404937"/>
              <a:gd name="connsiteX4" fmla="*/ 76200 w 2888457"/>
              <a:gd name="connsiteY4" fmla="*/ 778668 h 1404937"/>
              <a:gd name="connsiteX5" fmla="*/ 123825 w 2888457"/>
              <a:gd name="connsiteY5" fmla="*/ 616743 h 1404937"/>
              <a:gd name="connsiteX6" fmla="*/ 254794 w 2888457"/>
              <a:gd name="connsiteY6" fmla="*/ 390524 h 1404937"/>
              <a:gd name="connsiteX7" fmla="*/ 390525 w 2888457"/>
              <a:gd name="connsiteY7" fmla="*/ 459581 h 1404937"/>
              <a:gd name="connsiteX8" fmla="*/ 640557 w 2888457"/>
              <a:gd name="connsiteY8" fmla="*/ 0 h 1404937"/>
              <a:gd name="connsiteX9" fmla="*/ 897731 w 2888457"/>
              <a:gd name="connsiteY9" fmla="*/ 28575 h 1404937"/>
              <a:gd name="connsiteX10" fmla="*/ 1162050 w 2888457"/>
              <a:gd name="connsiteY10" fmla="*/ 40480 h 1404937"/>
              <a:gd name="connsiteX11" fmla="*/ 1433513 w 2888457"/>
              <a:gd name="connsiteY11" fmla="*/ 35718 h 1404937"/>
              <a:gd name="connsiteX12" fmla="*/ 1695450 w 2888457"/>
              <a:gd name="connsiteY12" fmla="*/ 142874 h 1404937"/>
              <a:gd name="connsiteX13" fmla="*/ 1962150 w 2888457"/>
              <a:gd name="connsiteY13" fmla="*/ 550068 h 1404937"/>
              <a:gd name="connsiteX14" fmla="*/ 2228850 w 2888457"/>
              <a:gd name="connsiteY14" fmla="*/ 573881 h 1404937"/>
              <a:gd name="connsiteX15" fmla="*/ 2507457 w 2888457"/>
              <a:gd name="connsiteY15" fmla="*/ 669131 h 1404937"/>
              <a:gd name="connsiteX16" fmla="*/ 2771775 w 2888457"/>
              <a:gd name="connsiteY16" fmla="*/ 576262 h 1404937"/>
              <a:gd name="connsiteX17" fmla="*/ 2888457 w 2888457"/>
              <a:gd name="connsiteY17" fmla="*/ 573881 h 1404937"/>
              <a:gd name="connsiteX0" fmla="*/ 0 w 2888457"/>
              <a:gd name="connsiteY0" fmla="*/ 1404937 h 1404937"/>
              <a:gd name="connsiteX1" fmla="*/ 30957 w 2888457"/>
              <a:gd name="connsiteY1" fmla="*/ 885824 h 1404937"/>
              <a:gd name="connsiteX2" fmla="*/ 107157 w 2888457"/>
              <a:gd name="connsiteY2" fmla="*/ 876299 h 1404937"/>
              <a:gd name="connsiteX3" fmla="*/ 121444 w 2888457"/>
              <a:gd name="connsiteY3" fmla="*/ 845343 h 1404937"/>
              <a:gd name="connsiteX4" fmla="*/ 76200 w 2888457"/>
              <a:gd name="connsiteY4" fmla="*/ 778668 h 1404937"/>
              <a:gd name="connsiteX5" fmla="*/ 123825 w 2888457"/>
              <a:gd name="connsiteY5" fmla="*/ 616743 h 1404937"/>
              <a:gd name="connsiteX6" fmla="*/ 254794 w 2888457"/>
              <a:gd name="connsiteY6" fmla="*/ 390524 h 1404937"/>
              <a:gd name="connsiteX7" fmla="*/ 390525 w 2888457"/>
              <a:gd name="connsiteY7" fmla="*/ 459581 h 1404937"/>
              <a:gd name="connsiteX8" fmla="*/ 640557 w 2888457"/>
              <a:gd name="connsiteY8" fmla="*/ 0 h 1404937"/>
              <a:gd name="connsiteX9" fmla="*/ 897731 w 2888457"/>
              <a:gd name="connsiteY9" fmla="*/ 28575 h 1404937"/>
              <a:gd name="connsiteX10" fmla="*/ 1162050 w 2888457"/>
              <a:gd name="connsiteY10" fmla="*/ 40480 h 1404937"/>
              <a:gd name="connsiteX11" fmla="*/ 1433513 w 2888457"/>
              <a:gd name="connsiteY11" fmla="*/ 35718 h 1404937"/>
              <a:gd name="connsiteX12" fmla="*/ 1695450 w 2888457"/>
              <a:gd name="connsiteY12" fmla="*/ 142874 h 1404937"/>
              <a:gd name="connsiteX13" fmla="*/ 1962150 w 2888457"/>
              <a:gd name="connsiteY13" fmla="*/ 171449 h 1404937"/>
              <a:gd name="connsiteX14" fmla="*/ 2228850 w 2888457"/>
              <a:gd name="connsiteY14" fmla="*/ 573881 h 1404937"/>
              <a:gd name="connsiteX15" fmla="*/ 2507457 w 2888457"/>
              <a:gd name="connsiteY15" fmla="*/ 669131 h 1404937"/>
              <a:gd name="connsiteX16" fmla="*/ 2771775 w 2888457"/>
              <a:gd name="connsiteY16" fmla="*/ 576262 h 1404937"/>
              <a:gd name="connsiteX17" fmla="*/ 2888457 w 2888457"/>
              <a:gd name="connsiteY17" fmla="*/ 573881 h 1404937"/>
              <a:gd name="connsiteX0" fmla="*/ 0 w 2888457"/>
              <a:gd name="connsiteY0" fmla="*/ 1404937 h 1404937"/>
              <a:gd name="connsiteX1" fmla="*/ 30957 w 2888457"/>
              <a:gd name="connsiteY1" fmla="*/ 885824 h 1404937"/>
              <a:gd name="connsiteX2" fmla="*/ 107157 w 2888457"/>
              <a:gd name="connsiteY2" fmla="*/ 876299 h 1404937"/>
              <a:gd name="connsiteX3" fmla="*/ 121444 w 2888457"/>
              <a:gd name="connsiteY3" fmla="*/ 845343 h 1404937"/>
              <a:gd name="connsiteX4" fmla="*/ 76200 w 2888457"/>
              <a:gd name="connsiteY4" fmla="*/ 778668 h 1404937"/>
              <a:gd name="connsiteX5" fmla="*/ 123825 w 2888457"/>
              <a:gd name="connsiteY5" fmla="*/ 616743 h 1404937"/>
              <a:gd name="connsiteX6" fmla="*/ 254794 w 2888457"/>
              <a:gd name="connsiteY6" fmla="*/ 390524 h 1404937"/>
              <a:gd name="connsiteX7" fmla="*/ 390525 w 2888457"/>
              <a:gd name="connsiteY7" fmla="*/ 459581 h 1404937"/>
              <a:gd name="connsiteX8" fmla="*/ 640557 w 2888457"/>
              <a:gd name="connsiteY8" fmla="*/ 0 h 1404937"/>
              <a:gd name="connsiteX9" fmla="*/ 897731 w 2888457"/>
              <a:gd name="connsiteY9" fmla="*/ 28575 h 1404937"/>
              <a:gd name="connsiteX10" fmla="*/ 1162050 w 2888457"/>
              <a:gd name="connsiteY10" fmla="*/ 40480 h 1404937"/>
              <a:gd name="connsiteX11" fmla="*/ 1433513 w 2888457"/>
              <a:gd name="connsiteY11" fmla="*/ 35718 h 1404937"/>
              <a:gd name="connsiteX12" fmla="*/ 1695450 w 2888457"/>
              <a:gd name="connsiteY12" fmla="*/ 142874 h 1404937"/>
              <a:gd name="connsiteX13" fmla="*/ 1962150 w 2888457"/>
              <a:gd name="connsiteY13" fmla="*/ 171449 h 1404937"/>
              <a:gd name="connsiteX14" fmla="*/ 2216944 w 2888457"/>
              <a:gd name="connsiteY14" fmla="*/ 140493 h 1404937"/>
              <a:gd name="connsiteX15" fmla="*/ 2507457 w 2888457"/>
              <a:gd name="connsiteY15" fmla="*/ 669131 h 1404937"/>
              <a:gd name="connsiteX16" fmla="*/ 2771775 w 2888457"/>
              <a:gd name="connsiteY16" fmla="*/ 576262 h 1404937"/>
              <a:gd name="connsiteX17" fmla="*/ 2888457 w 2888457"/>
              <a:gd name="connsiteY17" fmla="*/ 573881 h 1404937"/>
              <a:gd name="connsiteX0" fmla="*/ 0 w 2888457"/>
              <a:gd name="connsiteY0" fmla="*/ 1404937 h 1404937"/>
              <a:gd name="connsiteX1" fmla="*/ 30957 w 2888457"/>
              <a:gd name="connsiteY1" fmla="*/ 885824 h 1404937"/>
              <a:gd name="connsiteX2" fmla="*/ 107157 w 2888457"/>
              <a:gd name="connsiteY2" fmla="*/ 876299 h 1404937"/>
              <a:gd name="connsiteX3" fmla="*/ 121444 w 2888457"/>
              <a:gd name="connsiteY3" fmla="*/ 845343 h 1404937"/>
              <a:gd name="connsiteX4" fmla="*/ 76200 w 2888457"/>
              <a:gd name="connsiteY4" fmla="*/ 778668 h 1404937"/>
              <a:gd name="connsiteX5" fmla="*/ 123825 w 2888457"/>
              <a:gd name="connsiteY5" fmla="*/ 616743 h 1404937"/>
              <a:gd name="connsiteX6" fmla="*/ 254794 w 2888457"/>
              <a:gd name="connsiteY6" fmla="*/ 390524 h 1404937"/>
              <a:gd name="connsiteX7" fmla="*/ 390525 w 2888457"/>
              <a:gd name="connsiteY7" fmla="*/ 459581 h 1404937"/>
              <a:gd name="connsiteX8" fmla="*/ 640557 w 2888457"/>
              <a:gd name="connsiteY8" fmla="*/ 0 h 1404937"/>
              <a:gd name="connsiteX9" fmla="*/ 897731 w 2888457"/>
              <a:gd name="connsiteY9" fmla="*/ 28575 h 1404937"/>
              <a:gd name="connsiteX10" fmla="*/ 1162050 w 2888457"/>
              <a:gd name="connsiteY10" fmla="*/ 40480 h 1404937"/>
              <a:gd name="connsiteX11" fmla="*/ 1433513 w 2888457"/>
              <a:gd name="connsiteY11" fmla="*/ 35718 h 1404937"/>
              <a:gd name="connsiteX12" fmla="*/ 1695450 w 2888457"/>
              <a:gd name="connsiteY12" fmla="*/ 142874 h 1404937"/>
              <a:gd name="connsiteX13" fmla="*/ 1962150 w 2888457"/>
              <a:gd name="connsiteY13" fmla="*/ 171449 h 1404937"/>
              <a:gd name="connsiteX14" fmla="*/ 2216944 w 2888457"/>
              <a:gd name="connsiteY14" fmla="*/ 140493 h 1404937"/>
              <a:gd name="connsiteX15" fmla="*/ 2495551 w 2888457"/>
              <a:gd name="connsiteY15" fmla="*/ 154781 h 1404937"/>
              <a:gd name="connsiteX16" fmla="*/ 2771775 w 2888457"/>
              <a:gd name="connsiteY16" fmla="*/ 576262 h 1404937"/>
              <a:gd name="connsiteX17" fmla="*/ 2888457 w 2888457"/>
              <a:gd name="connsiteY17" fmla="*/ 573881 h 1404937"/>
              <a:gd name="connsiteX0" fmla="*/ 0 w 4602957"/>
              <a:gd name="connsiteY0" fmla="*/ 1404937 h 1404937"/>
              <a:gd name="connsiteX1" fmla="*/ 30957 w 4602957"/>
              <a:gd name="connsiteY1" fmla="*/ 885824 h 1404937"/>
              <a:gd name="connsiteX2" fmla="*/ 107157 w 4602957"/>
              <a:gd name="connsiteY2" fmla="*/ 876299 h 1404937"/>
              <a:gd name="connsiteX3" fmla="*/ 121444 w 4602957"/>
              <a:gd name="connsiteY3" fmla="*/ 845343 h 1404937"/>
              <a:gd name="connsiteX4" fmla="*/ 76200 w 4602957"/>
              <a:gd name="connsiteY4" fmla="*/ 778668 h 1404937"/>
              <a:gd name="connsiteX5" fmla="*/ 123825 w 4602957"/>
              <a:gd name="connsiteY5" fmla="*/ 616743 h 1404937"/>
              <a:gd name="connsiteX6" fmla="*/ 254794 w 4602957"/>
              <a:gd name="connsiteY6" fmla="*/ 390524 h 1404937"/>
              <a:gd name="connsiteX7" fmla="*/ 390525 w 4602957"/>
              <a:gd name="connsiteY7" fmla="*/ 459581 h 1404937"/>
              <a:gd name="connsiteX8" fmla="*/ 640557 w 4602957"/>
              <a:gd name="connsiteY8" fmla="*/ 0 h 1404937"/>
              <a:gd name="connsiteX9" fmla="*/ 897731 w 4602957"/>
              <a:gd name="connsiteY9" fmla="*/ 28575 h 1404937"/>
              <a:gd name="connsiteX10" fmla="*/ 1162050 w 4602957"/>
              <a:gd name="connsiteY10" fmla="*/ 40480 h 1404937"/>
              <a:gd name="connsiteX11" fmla="*/ 1433513 w 4602957"/>
              <a:gd name="connsiteY11" fmla="*/ 35718 h 1404937"/>
              <a:gd name="connsiteX12" fmla="*/ 1695450 w 4602957"/>
              <a:gd name="connsiteY12" fmla="*/ 142874 h 1404937"/>
              <a:gd name="connsiteX13" fmla="*/ 1962150 w 4602957"/>
              <a:gd name="connsiteY13" fmla="*/ 171449 h 1404937"/>
              <a:gd name="connsiteX14" fmla="*/ 2216944 w 4602957"/>
              <a:gd name="connsiteY14" fmla="*/ 140493 h 1404937"/>
              <a:gd name="connsiteX15" fmla="*/ 2495551 w 4602957"/>
              <a:gd name="connsiteY15" fmla="*/ 154781 h 1404937"/>
              <a:gd name="connsiteX16" fmla="*/ 2771775 w 4602957"/>
              <a:gd name="connsiteY16" fmla="*/ 576262 h 1404937"/>
              <a:gd name="connsiteX17" fmla="*/ 4602957 w 4602957"/>
              <a:gd name="connsiteY17" fmla="*/ 550068 h 1404937"/>
              <a:gd name="connsiteX0" fmla="*/ 0 w 4602957"/>
              <a:gd name="connsiteY0" fmla="*/ 1404937 h 1404937"/>
              <a:gd name="connsiteX1" fmla="*/ 30957 w 4602957"/>
              <a:gd name="connsiteY1" fmla="*/ 885824 h 1404937"/>
              <a:gd name="connsiteX2" fmla="*/ 107157 w 4602957"/>
              <a:gd name="connsiteY2" fmla="*/ 876299 h 1404937"/>
              <a:gd name="connsiteX3" fmla="*/ 121444 w 4602957"/>
              <a:gd name="connsiteY3" fmla="*/ 845343 h 1404937"/>
              <a:gd name="connsiteX4" fmla="*/ 76200 w 4602957"/>
              <a:gd name="connsiteY4" fmla="*/ 778668 h 1404937"/>
              <a:gd name="connsiteX5" fmla="*/ 123825 w 4602957"/>
              <a:gd name="connsiteY5" fmla="*/ 616743 h 1404937"/>
              <a:gd name="connsiteX6" fmla="*/ 254794 w 4602957"/>
              <a:gd name="connsiteY6" fmla="*/ 390524 h 1404937"/>
              <a:gd name="connsiteX7" fmla="*/ 390525 w 4602957"/>
              <a:gd name="connsiteY7" fmla="*/ 459581 h 1404937"/>
              <a:gd name="connsiteX8" fmla="*/ 640557 w 4602957"/>
              <a:gd name="connsiteY8" fmla="*/ 0 h 1404937"/>
              <a:gd name="connsiteX9" fmla="*/ 897731 w 4602957"/>
              <a:gd name="connsiteY9" fmla="*/ 28575 h 1404937"/>
              <a:gd name="connsiteX10" fmla="*/ 1162050 w 4602957"/>
              <a:gd name="connsiteY10" fmla="*/ 40480 h 1404937"/>
              <a:gd name="connsiteX11" fmla="*/ 1433513 w 4602957"/>
              <a:gd name="connsiteY11" fmla="*/ 35718 h 1404937"/>
              <a:gd name="connsiteX12" fmla="*/ 1695450 w 4602957"/>
              <a:gd name="connsiteY12" fmla="*/ 142874 h 1404937"/>
              <a:gd name="connsiteX13" fmla="*/ 1962150 w 4602957"/>
              <a:gd name="connsiteY13" fmla="*/ 171449 h 1404937"/>
              <a:gd name="connsiteX14" fmla="*/ 2216944 w 4602957"/>
              <a:gd name="connsiteY14" fmla="*/ 140493 h 1404937"/>
              <a:gd name="connsiteX15" fmla="*/ 2495551 w 4602957"/>
              <a:gd name="connsiteY15" fmla="*/ 154781 h 1404937"/>
              <a:gd name="connsiteX16" fmla="*/ 2771775 w 4602957"/>
              <a:gd name="connsiteY16" fmla="*/ 576262 h 1404937"/>
              <a:gd name="connsiteX17" fmla="*/ 4329113 w 4602957"/>
              <a:gd name="connsiteY17" fmla="*/ 376237 h 1404937"/>
              <a:gd name="connsiteX18" fmla="*/ 4602957 w 4602957"/>
              <a:gd name="connsiteY18" fmla="*/ 550068 h 1404937"/>
              <a:gd name="connsiteX0" fmla="*/ 0 w 4602957"/>
              <a:gd name="connsiteY0" fmla="*/ 1404937 h 1404937"/>
              <a:gd name="connsiteX1" fmla="*/ 30957 w 4602957"/>
              <a:gd name="connsiteY1" fmla="*/ 885824 h 1404937"/>
              <a:gd name="connsiteX2" fmla="*/ 107157 w 4602957"/>
              <a:gd name="connsiteY2" fmla="*/ 876299 h 1404937"/>
              <a:gd name="connsiteX3" fmla="*/ 121444 w 4602957"/>
              <a:gd name="connsiteY3" fmla="*/ 845343 h 1404937"/>
              <a:gd name="connsiteX4" fmla="*/ 76200 w 4602957"/>
              <a:gd name="connsiteY4" fmla="*/ 778668 h 1404937"/>
              <a:gd name="connsiteX5" fmla="*/ 123825 w 4602957"/>
              <a:gd name="connsiteY5" fmla="*/ 616743 h 1404937"/>
              <a:gd name="connsiteX6" fmla="*/ 254794 w 4602957"/>
              <a:gd name="connsiteY6" fmla="*/ 390524 h 1404937"/>
              <a:gd name="connsiteX7" fmla="*/ 390525 w 4602957"/>
              <a:gd name="connsiteY7" fmla="*/ 459581 h 1404937"/>
              <a:gd name="connsiteX8" fmla="*/ 640557 w 4602957"/>
              <a:gd name="connsiteY8" fmla="*/ 0 h 1404937"/>
              <a:gd name="connsiteX9" fmla="*/ 897731 w 4602957"/>
              <a:gd name="connsiteY9" fmla="*/ 28575 h 1404937"/>
              <a:gd name="connsiteX10" fmla="*/ 1162050 w 4602957"/>
              <a:gd name="connsiteY10" fmla="*/ 40480 h 1404937"/>
              <a:gd name="connsiteX11" fmla="*/ 1433513 w 4602957"/>
              <a:gd name="connsiteY11" fmla="*/ 35718 h 1404937"/>
              <a:gd name="connsiteX12" fmla="*/ 1695450 w 4602957"/>
              <a:gd name="connsiteY12" fmla="*/ 142874 h 1404937"/>
              <a:gd name="connsiteX13" fmla="*/ 1962150 w 4602957"/>
              <a:gd name="connsiteY13" fmla="*/ 171449 h 1404937"/>
              <a:gd name="connsiteX14" fmla="*/ 2216944 w 4602957"/>
              <a:gd name="connsiteY14" fmla="*/ 140493 h 1404937"/>
              <a:gd name="connsiteX15" fmla="*/ 2495551 w 4602957"/>
              <a:gd name="connsiteY15" fmla="*/ 154781 h 1404937"/>
              <a:gd name="connsiteX16" fmla="*/ 2755106 w 4602957"/>
              <a:gd name="connsiteY16" fmla="*/ 157162 h 1404937"/>
              <a:gd name="connsiteX17" fmla="*/ 4329113 w 4602957"/>
              <a:gd name="connsiteY17" fmla="*/ 376237 h 1404937"/>
              <a:gd name="connsiteX18" fmla="*/ 4602957 w 4602957"/>
              <a:gd name="connsiteY18" fmla="*/ 550068 h 1404937"/>
              <a:gd name="connsiteX0" fmla="*/ 0 w 4602957"/>
              <a:gd name="connsiteY0" fmla="*/ 1404937 h 1404937"/>
              <a:gd name="connsiteX1" fmla="*/ 30957 w 4602957"/>
              <a:gd name="connsiteY1" fmla="*/ 885824 h 1404937"/>
              <a:gd name="connsiteX2" fmla="*/ 107157 w 4602957"/>
              <a:gd name="connsiteY2" fmla="*/ 876299 h 1404937"/>
              <a:gd name="connsiteX3" fmla="*/ 121444 w 4602957"/>
              <a:gd name="connsiteY3" fmla="*/ 845343 h 1404937"/>
              <a:gd name="connsiteX4" fmla="*/ 76200 w 4602957"/>
              <a:gd name="connsiteY4" fmla="*/ 778668 h 1404937"/>
              <a:gd name="connsiteX5" fmla="*/ 123825 w 4602957"/>
              <a:gd name="connsiteY5" fmla="*/ 616743 h 1404937"/>
              <a:gd name="connsiteX6" fmla="*/ 254794 w 4602957"/>
              <a:gd name="connsiteY6" fmla="*/ 390524 h 1404937"/>
              <a:gd name="connsiteX7" fmla="*/ 390525 w 4602957"/>
              <a:gd name="connsiteY7" fmla="*/ 459581 h 1404937"/>
              <a:gd name="connsiteX8" fmla="*/ 640557 w 4602957"/>
              <a:gd name="connsiteY8" fmla="*/ 0 h 1404937"/>
              <a:gd name="connsiteX9" fmla="*/ 897731 w 4602957"/>
              <a:gd name="connsiteY9" fmla="*/ 28575 h 1404937"/>
              <a:gd name="connsiteX10" fmla="*/ 1162050 w 4602957"/>
              <a:gd name="connsiteY10" fmla="*/ 40480 h 1404937"/>
              <a:gd name="connsiteX11" fmla="*/ 1433513 w 4602957"/>
              <a:gd name="connsiteY11" fmla="*/ 35718 h 1404937"/>
              <a:gd name="connsiteX12" fmla="*/ 1695450 w 4602957"/>
              <a:gd name="connsiteY12" fmla="*/ 142874 h 1404937"/>
              <a:gd name="connsiteX13" fmla="*/ 1962150 w 4602957"/>
              <a:gd name="connsiteY13" fmla="*/ 171449 h 1404937"/>
              <a:gd name="connsiteX14" fmla="*/ 2216944 w 4602957"/>
              <a:gd name="connsiteY14" fmla="*/ 140493 h 1404937"/>
              <a:gd name="connsiteX15" fmla="*/ 2495551 w 4602957"/>
              <a:gd name="connsiteY15" fmla="*/ 154781 h 1404937"/>
              <a:gd name="connsiteX16" fmla="*/ 2755106 w 4602957"/>
              <a:gd name="connsiteY16" fmla="*/ 157162 h 1404937"/>
              <a:gd name="connsiteX17" fmla="*/ 3007519 w 4602957"/>
              <a:gd name="connsiteY17" fmla="*/ 204787 h 1404937"/>
              <a:gd name="connsiteX18" fmla="*/ 4329113 w 4602957"/>
              <a:gd name="connsiteY18" fmla="*/ 376237 h 1404937"/>
              <a:gd name="connsiteX19" fmla="*/ 4602957 w 4602957"/>
              <a:gd name="connsiteY19" fmla="*/ 550068 h 1404937"/>
              <a:gd name="connsiteX0" fmla="*/ 0 w 4602957"/>
              <a:gd name="connsiteY0" fmla="*/ 1404937 h 1404937"/>
              <a:gd name="connsiteX1" fmla="*/ 30957 w 4602957"/>
              <a:gd name="connsiteY1" fmla="*/ 885824 h 1404937"/>
              <a:gd name="connsiteX2" fmla="*/ 107157 w 4602957"/>
              <a:gd name="connsiteY2" fmla="*/ 876299 h 1404937"/>
              <a:gd name="connsiteX3" fmla="*/ 121444 w 4602957"/>
              <a:gd name="connsiteY3" fmla="*/ 845343 h 1404937"/>
              <a:gd name="connsiteX4" fmla="*/ 76200 w 4602957"/>
              <a:gd name="connsiteY4" fmla="*/ 778668 h 1404937"/>
              <a:gd name="connsiteX5" fmla="*/ 123825 w 4602957"/>
              <a:gd name="connsiteY5" fmla="*/ 616743 h 1404937"/>
              <a:gd name="connsiteX6" fmla="*/ 254794 w 4602957"/>
              <a:gd name="connsiteY6" fmla="*/ 390524 h 1404937"/>
              <a:gd name="connsiteX7" fmla="*/ 390525 w 4602957"/>
              <a:gd name="connsiteY7" fmla="*/ 459581 h 1404937"/>
              <a:gd name="connsiteX8" fmla="*/ 640557 w 4602957"/>
              <a:gd name="connsiteY8" fmla="*/ 0 h 1404937"/>
              <a:gd name="connsiteX9" fmla="*/ 897731 w 4602957"/>
              <a:gd name="connsiteY9" fmla="*/ 28575 h 1404937"/>
              <a:gd name="connsiteX10" fmla="*/ 1162050 w 4602957"/>
              <a:gd name="connsiteY10" fmla="*/ 40480 h 1404937"/>
              <a:gd name="connsiteX11" fmla="*/ 1433513 w 4602957"/>
              <a:gd name="connsiteY11" fmla="*/ 35718 h 1404937"/>
              <a:gd name="connsiteX12" fmla="*/ 1695450 w 4602957"/>
              <a:gd name="connsiteY12" fmla="*/ 142874 h 1404937"/>
              <a:gd name="connsiteX13" fmla="*/ 1962150 w 4602957"/>
              <a:gd name="connsiteY13" fmla="*/ 171449 h 1404937"/>
              <a:gd name="connsiteX14" fmla="*/ 2216944 w 4602957"/>
              <a:gd name="connsiteY14" fmla="*/ 140493 h 1404937"/>
              <a:gd name="connsiteX15" fmla="*/ 2495551 w 4602957"/>
              <a:gd name="connsiteY15" fmla="*/ 154781 h 1404937"/>
              <a:gd name="connsiteX16" fmla="*/ 2755106 w 4602957"/>
              <a:gd name="connsiteY16" fmla="*/ 157162 h 1404937"/>
              <a:gd name="connsiteX17" fmla="*/ 3007519 w 4602957"/>
              <a:gd name="connsiteY17" fmla="*/ 204787 h 1404937"/>
              <a:gd name="connsiteX18" fmla="*/ 3267075 w 4602957"/>
              <a:gd name="connsiteY18" fmla="*/ 230981 h 1404937"/>
              <a:gd name="connsiteX19" fmla="*/ 4329113 w 4602957"/>
              <a:gd name="connsiteY19" fmla="*/ 376237 h 1404937"/>
              <a:gd name="connsiteX20" fmla="*/ 4602957 w 4602957"/>
              <a:gd name="connsiteY20" fmla="*/ 550068 h 1404937"/>
              <a:gd name="connsiteX0" fmla="*/ 0 w 4602957"/>
              <a:gd name="connsiteY0" fmla="*/ 1404937 h 1404937"/>
              <a:gd name="connsiteX1" fmla="*/ 30957 w 4602957"/>
              <a:gd name="connsiteY1" fmla="*/ 885824 h 1404937"/>
              <a:gd name="connsiteX2" fmla="*/ 107157 w 4602957"/>
              <a:gd name="connsiteY2" fmla="*/ 876299 h 1404937"/>
              <a:gd name="connsiteX3" fmla="*/ 121444 w 4602957"/>
              <a:gd name="connsiteY3" fmla="*/ 845343 h 1404937"/>
              <a:gd name="connsiteX4" fmla="*/ 76200 w 4602957"/>
              <a:gd name="connsiteY4" fmla="*/ 778668 h 1404937"/>
              <a:gd name="connsiteX5" fmla="*/ 123825 w 4602957"/>
              <a:gd name="connsiteY5" fmla="*/ 616743 h 1404937"/>
              <a:gd name="connsiteX6" fmla="*/ 254794 w 4602957"/>
              <a:gd name="connsiteY6" fmla="*/ 390524 h 1404937"/>
              <a:gd name="connsiteX7" fmla="*/ 390525 w 4602957"/>
              <a:gd name="connsiteY7" fmla="*/ 459581 h 1404937"/>
              <a:gd name="connsiteX8" fmla="*/ 640557 w 4602957"/>
              <a:gd name="connsiteY8" fmla="*/ 0 h 1404937"/>
              <a:gd name="connsiteX9" fmla="*/ 897731 w 4602957"/>
              <a:gd name="connsiteY9" fmla="*/ 28575 h 1404937"/>
              <a:gd name="connsiteX10" fmla="*/ 1162050 w 4602957"/>
              <a:gd name="connsiteY10" fmla="*/ 40480 h 1404937"/>
              <a:gd name="connsiteX11" fmla="*/ 1433513 w 4602957"/>
              <a:gd name="connsiteY11" fmla="*/ 35718 h 1404937"/>
              <a:gd name="connsiteX12" fmla="*/ 1695450 w 4602957"/>
              <a:gd name="connsiteY12" fmla="*/ 142874 h 1404937"/>
              <a:gd name="connsiteX13" fmla="*/ 1962150 w 4602957"/>
              <a:gd name="connsiteY13" fmla="*/ 171449 h 1404937"/>
              <a:gd name="connsiteX14" fmla="*/ 2216944 w 4602957"/>
              <a:gd name="connsiteY14" fmla="*/ 140493 h 1404937"/>
              <a:gd name="connsiteX15" fmla="*/ 2495551 w 4602957"/>
              <a:gd name="connsiteY15" fmla="*/ 154781 h 1404937"/>
              <a:gd name="connsiteX16" fmla="*/ 2755106 w 4602957"/>
              <a:gd name="connsiteY16" fmla="*/ 157162 h 1404937"/>
              <a:gd name="connsiteX17" fmla="*/ 3007519 w 4602957"/>
              <a:gd name="connsiteY17" fmla="*/ 204787 h 1404937"/>
              <a:gd name="connsiteX18" fmla="*/ 3267075 w 4602957"/>
              <a:gd name="connsiteY18" fmla="*/ 230981 h 1404937"/>
              <a:gd name="connsiteX19" fmla="*/ 3524250 w 4602957"/>
              <a:gd name="connsiteY19" fmla="*/ 276224 h 1404937"/>
              <a:gd name="connsiteX20" fmla="*/ 4329113 w 4602957"/>
              <a:gd name="connsiteY20" fmla="*/ 376237 h 1404937"/>
              <a:gd name="connsiteX21" fmla="*/ 4602957 w 4602957"/>
              <a:gd name="connsiteY21" fmla="*/ 550068 h 1404937"/>
              <a:gd name="connsiteX0" fmla="*/ 0 w 4602957"/>
              <a:gd name="connsiteY0" fmla="*/ 1404937 h 1404937"/>
              <a:gd name="connsiteX1" fmla="*/ 30957 w 4602957"/>
              <a:gd name="connsiteY1" fmla="*/ 885824 h 1404937"/>
              <a:gd name="connsiteX2" fmla="*/ 107157 w 4602957"/>
              <a:gd name="connsiteY2" fmla="*/ 876299 h 1404937"/>
              <a:gd name="connsiteX3" fmla="*/ 121444 w 4602957"/>
              <a:gd name="connsiteY3" fmla="*/ 845343 h 1404937"/>
              <a:gd name="connsiteX4" fmla="*/ 76200 w 4602957"/>
              <a:gd name="connsiteY4" fmla="*/ 778668 h 1404937"/>
              <a:gd name="connsiteX5" fmla="*/ 123825 w 4602957"/>
              <a:gd name="connsiteY5" fmla="*/ 616743 h 1404937"/>
              <a:gd name="connsiteX6" fmla="*/ 254794 w 4602957"/>
              <a:gd name="connsiteY6" fmla="*/ 390524 h 1404937"/>
              <a:gd name="connsiteX7" fmla="*/ 390525 w 4602957"/>
              <a:gd name="connsiteY7" fmla="*/ 459581 h 1404937"/>
              <a:gd name="connsiteX8" fmla="*/ 640557 w 4602957"/>
              <a:gd name="connsiteY8" fmla="*/ 0 h 1404937"/>
              <a:gd name="connsiteX9" fmla="*/ 897731 w 4602957"/>
              <a:gd name="connsiteY9" fmla="*/ 28575 h 1404937"/>
              <a:gd name="connsiteX10" fmla="*/ 1162050 w 4602957"/>
              <a:gd name="connsiteY10" fmla="*/ 40480 h 1404937"/>
              <a:gd name="connsiteX11" fmla="*/ 1433513 w 4602957"/>
              <a:gd name="connsiteY11" fmla="*/ 35718 h 1404937"/>
              <a:gd name="connsiteX12" fmla="*/ 1695450 w 4602957"/>
              <a:gd name="connsiteY12" fmla="*/ 142874 h 1404937"/>
              <a:gd name="connsiteX13" fmla="*/ 1962150 w 4602957"/>
              <a:gd name="connsiteY13" fmla="*/ 171449 h 1404937"/>
              <a:gd name="connsiteX14" fmla="*/ 2216944 w 4602957"/>
              <a:gd name="connsiteY14" fmla="*/ 140493 h 1404937"/>
              <a:gd name="connsiteX15" fmla="*/ 2495551 w 4602957"/>
              <a:gd name="connsiteY15" fmla="*/ 154781 h 1404937"/>
              <a:gd name="connsiteX16" fmla="*/ 2755106 w 4602957"/>
              <a:gd name="connsiteY16" fmla="*/ 157162 h 1404937"/>
              <a:gd name="connsiteX17" fmla="*/ 3007519 w 4602957"/>
              <a:gd name="connsiteY17" fmla="*/ 204787 h 1404937"/>
              <a:gd name="connsiteX18" fmla="*/ 3267075 w 4602957"/>
              <a:gd name="connsiteY18" fmla="*/ 230981 h 1404937"/>
              <a:gd name="connsiteX19" fmla="*/ 3524250 w 4602957"/>
              <a:gd name="connsiteY19" fmla="*/ 276224 h 1404937"/>
              <a:gd name="connsiteX20" fmla="*/ 3800475 w 4602957"/>
              <a:gd name="connsiteY20" fmla="*/ 316706 h 1404937"/>
              <a:gd name="connsiteX21" fmla="*/ 4329113 w 4602957"/>
              <a:gd name="connsiteY21" fmla="*/ 376237 h 1404937"/>
              <a:gd name="connsiteX22" fmla="*/ 4602957 w 4602957"/>
              <a:gd name="connsiteY22" fmla="*/ 550068 h 1404937"/>
              <a:gd name="connsiteX0" fmla="*/ 0 w 4602957"/>
              <a:gd name="connsiteY0" fmla="*/ 1404937 h 1404937"/>
              <a:gd name="connsiteX1" fmla="*/ 30957 w 4602957"/>
              <a:gd name="connsiteY1" fmla="*/ 885824 h 1404937"/>
              <a:gd name="connsiteX2" fmla="*/ 107157 w 4602957"/>
              <a:gd name="connsiteY2" fmla="*/ 876299 h 1404937"/>
              <a:gd name="connsiteX3" fmla="*/ 121444 w 4602957"/>
              <a:gd name="connsiteY3" fmla="*/ 845343 h 1404937"/>
              <a:gd name="connsiteX4" fmla="*/ 76200 w 4602957"/>
              <a:gd name="connsiteY4" fmla="*/ 778668 h 1404937"/>
              <a:gd name="connsiteX5" fmla="*/ 123825 w 4602957"/>
              <a:gd name="connsiteY5" fmla="*/ 616743 h 1404937"/>
              <a:gd name="connsiteX6" fmla="*/ 254794 w 4602957"/>
              <a:gd name="connsiteY6" fmla="*/ 390524 h 1404937"/>
              <a:gd name="connsiteX7" fmla="*/ 390525 w 4602957"/>
              <a:gd name="connsiteY7" fmla="*/ 459581 h 1404937"/>
              <a:gd name="connsiteX8" fmla="*/ 640557 w 4602957"/>
              <a:gd name="connsiteY8" fmla="*/ 0 h 1404937"/>
              <a:gd name="connsiteX9" fmla="*/ 897731 w 4602957"/>
              <a:gd name="connsiteY9" fmla="*/ 28575 h 1404937"/>
              <a:gd name="connsiteX10" fmla="*/ 1162050 w 4602957"/>
              <a:gd name="connsiteY10" fmla="*/ 40480 h 1404937"/>
              <a:gd name="connsiteX11" fmla="*/ 1433513 w 4602957"/>
              <a:gd name="connsiteY11" fmla="*/ 35718 h 1404937"/>
              <a:gd name="connsiteX12" fmla="*/ 1695450 w 4602957"/>
              <a:gd name="connsiteY12" fmla="*/ 142874 h 1404937"/>
              <a:gd name="connsiteX13" fmla="*/ 1962150 w 4602957"/>
              <a:gd name="connsiteY13" fmla="*/ 171449 h 1404937"/>
              <a:gd name="connsiteX14" fmla="*/ 2216944 w 4602957"/>
              <a:gd name="connsiteY14" fmla="*/ 140493 h 1404937"/>
              <a:gd name="connsiteX15" fmla="*/ 2495551 w 4602957"/>
              <a:gd name="connsiteY15" fmla="*/ 154781 h 1404937"/>
              <a:gd name="connsiteX16" fmla="*/ 2755106 w 4602957"/>
              <a:gd name="connsiteY16" fmla="*/ 157162 h 1404937"/>
              <a:gd name="connsiteX17" fmla="*/ 3007519 w 4602957"/>
              <a:gd name="connsiteY17" fmla="*/ 204787 h 1404937"/>
              <a:gd name="connsiteX18" fmla="*/ 3267075 w 4602957"/>
              <a:gd name="connsiteY18" fmla="*/ 230981 h 1404937"/>
              <a:gd name="connsiteX19" fmla="*/ 3524250 w 4602957"/>
              <a:gd name="connsiteY19" fmla="*/ 276224 h 1404937"/>
              <a:gd name="connsiteX20" fmla="*/ 3800475 w 4602957"/>
              <a:gd name="connsiteY20" fmla="*/ 316706 h 1404937"/>
              <a:gd name="connsiteX21" fmla="*/ 4055269 w 4602957"/>
              <a:gd name="connsiteY21" fmla="*/ 292893 h 1404937"/>
              <a:gd name="connsiteX22" fmla="*/ 4329113 w 4602957"/>
              <a:gd name="connsiteY22" fmla="*/ 376237 h 1404937"/>
              <a:gd name="connsiteX23" fmla="*/ 4602957 w 4602957"/>
              <a:gd name="connsiteY23" fmla="*/ 550068 h 1404937"/>
              <a:gd name="connsiteX0" fmla="*/ 11386 w 4614343"/>
              <a:gd name="connsiteY0" fmla="*/ 1404937 h 2397600"/>
              <a:gd name="connsiteX1" fmla="*/ 0 w 4614343"/>
              <a:gd name="connsiteY1" fmla="*/ 2397600 h 2397600"/>
              <a:gd name="connsiteX2" fmla="*/ 42343 w 4614343"/>
              <a:gd name="connsiteY2" fmla="*/ 885824 h 2397600"/>
              <a:gd name="connsiteX3" fmla="*/ 118543 w 4614343"/>
              <a:gd name="connsiteY3" fmla="*/ 876299 h 2397600"/>
              <a:gd name="connsiteX4" fmla="*/ 132830 w 4614343"/>
              <a:gd name="connsiteY4" fmla="*/ 845343 h 2397600"/>
              <a:gd name="connsiteX5" fmla="*/ 87586 w 4614343"/>
              <a:gd name="connsiteY5" fmla="*/ 778668 h 2397600"/>
              <a:gd name="connsiteX6" fmla="*/ 135211 w 4614343"/>
              <a:gd name="connsiteY6" fmla="*/ 616743 h 2397600"/>
              <a:gd name="connsiteX7" fmla="*/ 266180 w 4614343"/>
              <a:gd name="connsiteY7" fmla="*/ 390524 h 2397600"/>
              <a:gd name="connsiteX8" fmla="*/ 401911 w 4614343"/>
              <a:gd name="connsiteY8" fmla="*/ 459581 h 2397600"/>
              <a:gd name="connsiteX9" fmla="*/ 651943 w 4614343"/>
              <a:gd name="connsiteY9" fmla="*/ 0 h 2397600"/>
              <a:gd name="connsiteX10" fmla="*/ 909117 w 4614343"/>
              <a:gd name="connsiteY10" fmla="*/ 28575 h 2397600"/>
              <a:gd name="connsiteX11" fmla="*/ 1173436 w 4614343"/>
              <a:gd name="connsiteY11" fmla="*/ 40480 h 2397600"/>
              <a:gd name="connsiteX12" fmla="*/ 1444899 w 4614343"/>
              <a:gd name="connsiteY12" fmla="*/ 35718 h 2397600"/>
              <a:gd name="connsiteX13" fmla="*/ 1706836 w 4614343"/>
              <a:gd name="connsiteY13" fmla="*/ 142874 h 2397600"/>
              <a:gd name="connsiteX14" fmla="*/ 1973536 w 4614343"/>
              <a:gd name="connsiteY14" fmla="*/ 171449 h 2397600"/>
              <a:gd name="connsiteX15" fmla="*/ 2228330 w 4614343"/>
              <a:gd name="connsiteY15" fmla="*/ 140493 h 2397600"/>
              <a:gd name="connsiteX16" fmla="*/ 2506937 w 4614343"/>
              <a:gd name="connsiteY16" fmla="*/ 154781 h 2397600"/>
              <a:gd name="connsiteX17" fmla="*/ 2766492 w 4614343"/>
              <a:gd name="connsiteY17" fmla="*/ 157162 h 2397600"/>
              <a:gd name="connsiteX18" fmla="*/ 3018905 w 4614343"/>
              <a:gd name="connsiteY18" fmla="*/ 204787 h 2397600"/>
              <a:gd name="connsiteX19" fmla="*/ 3278461 w 4614343"/>
              <a:gd name="connsiteY19" fmla="*/ 230981 h 2397600"/>
              <a:gd name="connsiteX20" fmla="*/ 3535636 w 4614343"/>
              <a:gd name="connsiteY20" fmla="*/ 276224 h 2397600"/>
              <a:gd name="connsiteX21" fmla="*/ 3811861 w 4614343"/>
              <a:gd name="connsiteY21" fmla="*/ 316706 h 2397600"/>
              <a:gd name="connsiteX22" fmla="*/ 4066655 w 4614343"/>
              <a:gd name="connsiteY22" fmla="*/ 292893 h 2397600"/>
              <a:gd name="connsiteX23" fmla="*/ 4340499 w 4614343"/>
              <a:gd name="connsiteY23" fmla="*/ 376237 h 2397600"/>
              <a:gd name="connsiteX24" fmla="*/ 4614343 w 4614343"/>
              <a:gd name="connsiteY24" fmla="*/ 550068 h 23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14343" h="2397600">
                <a:moveTo>
                  <a:pt x="11386" y="1404937"/>
                </a:moveTo>
                <a:lnTo>
                  <a:pt x="0" y="2397600"/>
                </a:lnTo>
                <a:lnTo>
                  <a:pt x="42343" y="885824"/>
                </a:lnTo>
                <a:lnTo>
                  <a:pt x="118543" y="876299"/>
                </a:lnTo>
                <a:lnTo>
                  <a:pt x="132830" y="845343"/>
                </a:lnTo>
                <a:lnTo>
                  <a:pt x="87586" y="778668"/>
                </a:lnTo>
                <a:lnTo>
                  <a:pt x="135211" y="616743"/>
                </a:lnTo>
                <a:lnTo>
                  <a:pt x="266180" y="390524"/>
                </a:lnTo>
                <a:lnTo>
                  <a:pt x="401911" y="459581"/>
                </a:lnTo>
                <a:lnTo>
                  <a:pt x="651943" y="0"/>
                </a:lnTo>
                <a:lnTo>
                  <a:pt x="909117" y="28575"/>
                </a:lnTo>
                <a:lnTo>
                  <a:pt x="1173436" y="40480"/>
                </a:lnTo>
                <a:lnTo>
                  <a:pt x="1444899" y="35718"/>
                </a:lnTo>
                <a:lnTo>
                  <a:pt x="1706836" y="142874"/>
                </a:lnTo>
                <a:lnTo>
                  <a:pt x="1973536" y="171449"/>
                </a:lnTo>
                <a:lnTo>
                  <a:pt x="2228330" y="140493"/>
                </a:lnTo>
                <a:lnTo>
                  <a:pt x="2506937" y="154781"/>
                </a:lnTo>
                <a:lnTo>
                  <a:pt x="2766492" y="157162"/>
                </a:lnTo>
                <a:lnTo>
                  <a:pt x="3018905" y="204787"/>
                </a:lnTo>
                <a:lnTo>
                  <a:pt x="3278461" y="230981"/>
                </a:lnTo>
                <a:lnTo>
                  <a:pt x="3535636" y="276224"/>
                </a:lnTo>
                <a:lnTo>
                  <a:pt x="3811861" y="316706"/>
                </a:lnTo>
                <a:lnTo>
                  <a:pt x="4066655" y="292893"/>
                </a:lnTo>
                <a:lnTo>
                  <a:pt x="4340499" y="376237"/>
                </a:lnTo>
                <a:lnTo>
                  <a:pt x="4614343" y="550068"/>
                </a:lnTo>
              </a:path>
            </a:pathLst>
          </a:custGeom>
          <a:noFill/>
          <a:ln w="28575"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2" name="Title 1"/>
          <p:cNvSpPr>
            <a:spLocks noGrp="1"/>
          </p:cNvSpPr>
          <p:nvPr>
            <p:ph type="title"/>
          </p:nvPr>
        </p:nvSpPr>
        <p:spPr>
          <a:xfrm>
            <a:off x="457200" y="612775"/>
            <a:ext cx="8229600" cy="882650"/>
          </a:xfrm>
        </p:spPr>
        <p:txBody>
          <a:bodyPr/>
          <a:lstStyle/>
          <a:p>
            <a:pPr>
              <a:defRPr/>
            </a:pPr>
            <a:r>
              <a:rPr lang="en-US" dirty="0" err="1" smtClean="0"/>
              <a:t>NuvaRing</a:t>
            </a:r>
            <a:r>
              <a:rPr lang="sl-SI" dirty="0" smtClean="0"/>
              <a:t> </a:t>
            </a:r>
            <a:r>
              <a:rPr lang="sl-SI" dirty="0" err="1" smtClean="0"/>
              <a:t>omogučuje</a:t>
            </a:r>
            <a:r>
              <a:rPr lang="sl-SI" dirty="0" smtClean="0"/>
              <a:t> </a:t>
            </a:r>
            <a:r>
              <a:rPr lang="sl-SI" dirty="0" err="1" smtClean="0"/>
              <a:t>konstantnu</a:t>
            </a:r>
            <a:r>
              <a:rPr lang="sl-SI" dirty="0" smtClean="0"/>
              <a:t> i </a:t>
            </a:r>
            <a:r>
              <a:rPr lang="sl-SI" dirty="0" err="1" smtClean="0"/>
              <a:t>stabilnu</a:t>
            </a:r>
            <a:r>
              <a:rPr lang="sl-SI" dirty="0" smtClean="0"/>
              <a:t> </a:t>
            </a:r>
            <a:r>
              <a:rPr lang="sl-SI" dirty="0" err="1" smtClean="0"/>
              <a:t>razinu</a:t>
            </a:r>
            <a:r>
              <a:rPr lang="sl-SI" dirty="0" smtClean="0"/>
              <a:t> e</a:t>
            </a:r>
            <a:r>
              <a:rPr lang="en-US" dirty="0" err="1" smtClean="0"/>
              <a:t>tonogestrel</a:t>
            </a:r>
            <a:r>
              <a:rPr lang="sl-SI" dirty="0" smtClean="0"/>
              <a:t>a i e</a:t>
            </a:r>
            <a:r>
              <a:rPr lang="en-US" dirty="0" smtClean="0"/>
              <a:t>thin</a:t>
            </a:r>
            <a:r>
              <a:rPr lang="sl-SI" dirty="0" smtClean="0"/>
              <a:t>i</a:t>
            </a:r>
            <a:r>
              <a:rPr lang="en-US" dirty="0" smtClean="0"/>
              <a:t>l </a:t>
            </a:r>
            <a:r>
              <a:rPr lang="sl-SI" dirty="0"/>
              <a:t>e</a:t>
            </a:r>
            <a:r>
              <a:rPr lang="en-US" dirty="0" err="1" smtClean="0"/>
              <a:t>stradiol</a:t>
            </a:r>
            <a:r>
              <a:rPr lang="sl-SI" dirty="0" smtClean="0"/>
              <a:t>a</a:t>
            </a:r>
            <a:r>
              <a:rPr lang="en-US" baseline="30000" dirty="0" smtClean="0"/>
              <a:t>1</a:t>
            </a:r>
          </a:p>
        </p:txBody>
      </p:sp>
      <p:sp>
        <p:nvSpPr>
          <p:cNvPr id="44038" name="Rectangle 5"/>
          <p:cNvSpPr>
            <a:spLocks noChangeArrowheads="1"/>
          </p:cNvSpPr>
          <p:nvPr/>
        </p:nvSpPr>
        <p:spPr bwMode="auto">
          <a:xfrm>
            <a:off x="457200" y="6176963"/>
            <a:ext cx="80962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914400">
              <a:lnSpc>
                <a:spcPct val="100000"/>
              </a:lnSpc>
              <a:buClrTx/>
              <a:buSzTx/>
              <a:buFontTx/>
              <a:buNone/>
              <a:defRPr/>
            </a:pPr>
            <a:r>
              <a:rPr lang="en-US" sz="1000">
                <a:solidFill>
                  <a:srgbClr val="000000"/>
                </a:solidFill>
                <a:latin typeface="Arial" pitchFamily="34" charset="0"/>
                <a:ea typeface="+mn-ea"/>
                <a:cs typeface="+mn-cs"/>
              </a:rPr>
              <a:t>ENG=etonogestrel; EE=ethinyl estradiol.</a:t>
            </a:r>
          </a:p>
          <a:p>
            <a:pPr defTabSz="914400">
              <a:lnSpc>
                <a:spcPct val="100000"/>
              </a:lnSpc>
              <a:spcBef>
                <a:spcPts val="300"/>
              </a:spcBef>
              <a:buClrTx/>
              <a:buSzTx/>
              <a:buFontTx/>
              <a:buNone/>
              <a:defRPr/>
            </a:pPr>
            <a:r>
              <a:rPr lang="en-US" sz="1000" b="1">
                <a:solidFill>
                  <a:srgbClr val="000000"/>
                </a:solidFill>
                <a:latin typeface="Arial" pitchFamily="34" charset="0"/>
                <a:ea typeface="+mn-ea"/>
                <a:cs typeface="+mn-cs"/>
              </a:rPr>
              <a:t>1. </a:t>
            </a:r>
            <a:r>
              <a:rPr lang="en-US" sz="1000">
                <a:solidFill>
                  <a:srgbClr val="000000"/>
                </a:solidFill>
                <a:latin typeface="Arial" pitchFamily="34" charset="0"/>
                <a:ea typeface="+mn-ea"/>
                <a:cs typeface="+mn-cs"/>
              </a:rPr>
              <a:t>Timmer CJ et al. </a:t>
            </a:r>
            <a:r>
              <a:rPr lang="en-US" sz="1000" i="1">
                <a:solidFill>
                  <a:srgbClr val="000000"/>
                </a:solidFill>
                <a:latin typeface="Arial" pitchFamily="34" charset="0"/>
                <a:ea typeface="+mn-ea"/>
                <a:cs typeface="+mn-cs"/>
              </a:rPr>
              <a:t>Clin Pharmacokinet. </a:t>
            </a:r>
            <a:r>
              <a:rPr lang="en-US" sz="1000">
                <a:solidFill>
                  <a:srgbClr val="000000"/>
                </a:solidFill>
                <a:latin typeface="Arial" pitchFamily="34" charset="0"/>
                <a:ea typeface="+mn-ea"/>
                <a:cs typeface="+mn-cs"/>
              </a:rPr>
              <a:t>2000;39(3):233–242.</a:t>
            </a:r>
            <a:endParaRPr lang="en-US" altLang="en-GB" sz="1000">
              <a:solidFill>
                <a:srgbClr val="000000"/>
              </a:solidFill>
              <a:latin typeface="Arial" pitchFamily="34" charset="0"/>
              <a:ea typeface="+mn-ea"/>
              <a:cs typeface="+mn-cs"/>
            </a:endParaRPr>
          </a:p>
        </p:txBody>
      </p:sp>
      <p:sp>
        <p:nvSpPr>
          <p:cNvPr id="44039" name="Rectangle 5"/>
          <p:cNvSpPr>
            <a:spLocks noChangeArrowheads="1"/>
          </p:cNvSpPr>
          <p:nvPr/>
        </p:nvSpPr>
        <p:spPr bwMode="auto">
          <a:xfrm rot="-5400000">
            <a:off x="-686593" y="3648869"/>
            <a:ext cx="3316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lnSpc>
                <a:spcPct val="100000"/>
              </a:lnSpc>
              <a:buClrTx/>
              <a:buSzTx/>
              <a:buFontTx/>
              <a:buNone/>
              <a:defRPr/>
            </a:pPr>
            <a:r>
              <a:rPr lang="en-US" b="1">
                <a:solidFill>
                  <a:srgbClr val="000000"/>
                </a:solidFill>
                <a:latin typeface="Arial" pitchFamily="34" charset="0"/>
                <a:ea typeface="+mn-ea"/>
                <a:cs typeface="+mn-cs"/>
              </a:rPr>
              <a:t>Etonogestrel, ng/L</a:t>
            </a:r>
          </a:p>
        </p:txBody>
      </p:sp>
      <p:sp>
        <p:nvSpPr>
          <p:cNvPr id="44040" name="Rectangle 9"/>
          <p:cNvSpPr>
            <a:spLocks noChangeArrowheads="1"/>
          </p:cNvSpPr>
          <p:nvPr/>
        </p:nvSpPr>
        <p:spPr bwMode="auto">
          <a:xfrm>
            <a:off x="1366838" y="3702050"/>
            <a:ext cx="3873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5720" bIns="0">
            <a:spAutoFit/>
          </a:bodyPr>
          <a:lstStyle/>
          <a:p>
            <a:pPr algn="r" defTabSz="914400">
              <a:lnSpc>
                <a:spcPct val="100000"/>
              </a:lnSpc>
              <a:buClrTx/>
              <a:buSzTx/>
              <a:buFontTx/>
              <a:buNone/>
              <a:defRPr/>
            </a:pPr>
            <a:r>
              <a:rPr lang="en-US" sz="1600">
                <a:solidFill>
                  <a:srgbClr val="000000"/>
                </a:solidFill>
                <a:latin typeface="Arial" pitchFamily="34" charset="0"/>
                <a:ea typeface="+mn-ea"/>
                <a:cs typeface="+mn-cs"/>
              </a:rPr>
              <a:t>500</a:t>
            </a:r>
          </a:p>
        </p:txBody>
      </p:sp>
      <p:sp>
        <p:nvSpPr>
          <p:cNvPr id="44041" name="Rectangle 10"/>
          <p:cNvSpPr>
            <a:spLocks noChangeArrowheads="1"/>
          </p:cNvSpPr>
          <p:nvPr/>
        </p:nvSpPr>
        <p:spPr bwMode="auto">
          <a:xfrm>
            <a:off x="1195388" y="3179763"/>
            <a:ext cx="558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5720" bIns="0">
            <a:spAutoFit/>
          </a:bodyPr>
          <a:lstStyle/>
          <a:p>
            <a:pPr algn="r" defTabSz="914400">
              <a:lnSpc>
                <a:spcPct val="100000"/>
              </a:lnSpc>
              <a:buClrTx/>
              <a:buSzTx/>
              <a:buFontTx/>
              <a:buNone/>
              <a:defRPr/>
            </a:pPr>
            <a:r>
              <a:rPr lang="en-US" sz="1600">
                <a:solidFill>
                  <a:srgbClr val="000000"/>
                </a:solidFill>
                <a:latin typeface="Arial" pitchFamily="34" charset="0"/>
                <a:ea typeface="+mn-ea"/>
                <a:cs typeface="+mn-cs"/>
              </a:rPr>
              <a:t>1,000</a:t>
            </a:r>
          </a:p>
        </p:txBody>
      </p:sp>
      <p:sp>
        <p:nvSpPr>
          <p:cNvPr id="44042" name="Rectangle 11"/>
          <p:cNvSpPr>
            <a:spLocks noChangeArrowheads="1"/>
          </p:cNvSpPr>
          <p:nvPr/>
        </p:nvSpPr>
        <p:spPr bwMode="auto">
          <a:xfrm>
            <a:off x="1195388" y="2655888"/>
            <a:ext cx="558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5720" bIns="0">
            <a:spAutoFit/>
          </a:bodyPr>
          <a:lstStyle/>
          <a:p>
            <a:pPr algn="r" defTabSz="914400">
              <a:lnSpc>
                <a:spcPct val="100000"/>
              </a:lnSpc>
              <a:buClrTx/>
              <a:buSzTx/>
              <a:buFontTx/>
              <a:buNone/>
              <a:defRPr/>
            </a:pPr>
            <a:r>
              <a:rPr lang="en-US" sz="1600">
                <a:solidFill>
                  <a:srgbClr val="000000"/>
                </a:solidFill>
                <a:latin typeface="Arial" pitchFamily="34" charset="0"/>
                <a:ea typeface="+mn-ea"/>
                <a:cs typeface="+mn-cs"/>
              </a:rPr>
              <a:t>1,500</a:t>
            </a:r>
          </a:p>
        </p:txBody>
      </p:sp>
      <p:sp>
        <p:nvSpPr>
          <p:cNvPr id="44043" name="Rectangle 12"/>
          <p:cNvSpPr>
            <a:spLocks noChangeArrowheads="1"/>
          </p:cNvSpPr>
          <p:nvPr/>
        </p:nvSpPr>
        <p:spPr bwMode="auto">
          <a:xfrm>
            <a:off x="1195388" y="2132013"/>
            <a:ext cx="558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5720" bIns="0">
            <a:spAutoFit/>
          </a:bodyPr>
          <a:lstStyle/>
          <a:p>
            <a:pPr algn="r" defTabSz="914400">
              <a:lnSpc>
                <a:spcPct val="100000"/>
              </a:lnSpc>
              <a:buClrTx/>
              <a:buSzTx/>
              <a:buFontTx/>
              <a:buNone/>
              <a:defRPr/>
            </a:pPr>
            <a:r>
              <a:rPr lang="en-US" sz="1600">
                <a:solidFill>
                  <a:srgbClr val="000000"/>
                </a:solidFill>
                <a:latin typeface="Arial" pitchFamily="34" charset="0"/>
                <a:ea typeface="+mn-ea"/>
                <a:cs typeface="+mn-cs"/>
              </a:rPr>
              <a:t>2,000</a:t>
            </a:r>
          </a:p>
        </p:txBody>
      </p:sp>
      <p:sp>
        <p:nvSpPr>
          <p:cNvPr id="44044" name="Rectangle 13"/>
          <p:cNvSpPr>
            <a:spLocks noChangeArrowheads="1"/>
          </p:cNvSpPr>
          <p:nvPr/>
        </p:nvSpPr>
        <p:spPr bwMode="auto">
          <a:xfrm>
            <a:off x="2046288" y="5746750"/>
            <a:ext cx="4683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lnSpc>
                <a:spcPct val="100000"/>
              </a:lnSpc>
              <a:buClrTx/>
              <a:buSzTx/>
              <a:buFontTx/>
              <a:buNone/>
              <a:defRPr/>
            </a:pPr>
            <a:r>
              <a:rPr lang="en-US" b="1">
                <a:solidFill>
                  <a:srgbClr val="000000"/>
                </a:solidFill>
                <a:latin typeface="Arial" pitchFamily="34" charset="0"/>
                <a:ea typeface="+mn-ea"/>
                <a:cs typeface="+mn-cs"/>
              </a:rPr>
              <a:t>Time After Insertion, days</a:t>
            </a:r>
          </a:p>
        </p:txBody>
      </p:sp>
      <p:sp>
        <p:nvSpPr>
          <p:cNvPr id="44045" name="Rectangle 17"/>
          <p:cNvSpPr>
            <a:spLocks noChangeArrowheads="1"/>
          </p:cNvSpPr>
          <p:nvPr/>
        </p:nvSpPr>
        <p:spPr bwMode="auto">
          <a:xfrm>
            <a:off x="1593850" y="4225925"/>
            <a:ext cx="1603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5720" bIns="0">
            <a:spAutoFit/>
          </a:bodyPr>
          <a:lstStyle/>
          <a:p>
            <a:pPr algn="r" defTabSz="914400">
              <a:lnSpc>
                <a:spcPct val="100000"/>
              </a:lnSpc>
              <a:buClrTx/>
              <a:buSzTx/>
              <a:buFontTx/>
              <a:buNone/>
              <a:defRPr/>
            </a:pPr>
            <a:r>
              <a:rPr lang="en-US" sz="1600">
                <a:solidFill>
                  <a:srgbClr val="000000"/>
                </a:solidFill>
                <a:latin typeface="Arial" pitchFamily="34" charset="0"/>
                <a:ea typeface="+mn-ea"/>
                <a:cs typeface="+mn-cs"/>
              </a:rPr>
              <a:t>0</a:t>
            </a:r>
          </a:p>
        </p:txBody>
      </p:sp>
      <p:sp>
        <p:nvSpPr>
          <p:cNvPr id="44046" name="Rectangle 24"/>
          <p:cNvSpPr>
            <a:spLocks noChangeArrowheads="1"/>
          </p:cNvSpPr>
          <p:nvPr/>
        </p:nvSpPr>
        <p:spPr bwMode="auto">
          <a:xfrm>
            <a:off x="2022475" y="5464175"/>
            <a:ext cx="11430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lnSpc>
                <a:spcPts val="1600"/>
              </a:lnSpc>
              <a:buClrTx/>
              <a:buSzTx/>
              <a:buFontTx/>
              <a:buNone/>
              <a:defRPr/>
            </a:pPr>
            <a:r>
              <a:rPr lang="en-US" sz="1600">
                <a:solidFill>
                  <a:srgbClr val="000000"/>
                </a:solidFill>
                <a:latin typeface="Arial" pitchFamily="34" charset="0"/>
                <a:ea typeface="+mn-ea"/>
                <a:cs typeface="+mn-cs"/>
              </a:rPr>
              <a:t>0</a:t>
            </a:r>
          </a:p>
        </p:txBody>
      </p:sp>
      <p:sp>
        <p:nvSpPr>
          <p:cNvPr id="44047" name="Rectangle 30"/>
          <p:cNvSpPr>
            <a:spLocks noChangeArrowheads="1"/>
          </p:cNvSpPr>
          <p:nvPr/>
        </p:nvSpPr>
        <p:spPr bwMode="auto">
          <a:xfrm>
            <a:off x="6886575" y="5246688"/>
            <a:ext cx="16033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0" bIns="0" anchor="ctr">
            <a:spAutoFit/>
          </a:bodyPr>
          <a:lstStyle/>
          <a:p>
            <a:pPr algn="ctr" defTabSz="914400">
              <a:lnSpc>
                <a:spcPts val="1600"/>
              </a:lnSpc>
              <a:buClrTx/>
              <a:buSzTx/>
              <a:buFontTx/>
              <a:buNone/>
              <a:defRPr/>
            </a:pPr>
            <a:r>
              <a:rPr lang="en-US" sz="1600">
                <a:solidFill>
                  <a:srgbClr val="000000"/>
                </a:solidFill>
                <a:latin typeface="Arial" pitchFamily="34" charset="0"/>
                <a:ea typeface="+mn-ea"/>
                <a:cs typeface="+mn-cs"/>
              </a:rPr>
              <a:t>0</a:t>
            </a:r>
          </a:p>
        </p:txBody>
      </p:sp>
      <p:cxnSp>
        <p:nvCxnSpPr>
          <p:cNvPr id="40976" name="Straight Connector 41"/>
          <p:cNvCxnSpPr>
            <a:cxnSpLocks noChangeShapeType="1"/>
          </p:cNvCxnSpPr>
          <p:nvPr/>
        </p:nvCxnSpPr>
        <p:spPr bwMode="auto">
          <a:xfrm rot="10800000" flipV="1">
            <a:off x="1773238" y="2249488"/>
            <a:ext cx="90487"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0977" name="Straight Connector 43"/>
          <p:cNvCxnSpPr>
            <a:cxnSpLocks noChangeShapeType="1"/>
          </p:cNvCxnSpPr>
          <p:nvPr/>
        </p:nvCxnSpPr>
        <p:spPr bwMode="auto">
          <a:xfrm rot="10800000" flipV="1">
            <a:off x="1773238" y="2778125"/>
            <a:ext cx="90487"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0978" name="Straight Connector 44"/>
          <p:cNvCxnSpPr>
            <a:cxnSpLocks noChangeShapeType="1"/>
          </p:cNvCxnSpPr>
          <p:nvPr/>
        </p:nvCxnSpPr>
        <p:spPr bwMode="auto">
          <a:xfrm rot="10800000" flipV="1">
            <a:off x="1773238" y="3302000"/>
            <a:ext cx="90487"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0979" name="Straight Connector 45"/>
          <p:cNvCxnSpPr>
            <a:cxnSpLocks noChangeShapeType="1"/>
          </p:cNvCxnSpPr>
          <p:nvPr/>
        </p:nvCxnSpPr>
        <p:spPr bwMode="auto">
          <a:xfrm rot="10800000" flipV="1">
            <a:off x="1773238" y="4348163"/>
            <a:ext cx="90487"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0980" name="Straight Connector 46"/>
          <p:cNvCxnSpPr>
            <a:cxnSpLocks noChangeShapeType="1"/>
          </p:cNvCxnSpPr>
          <p:nvPr/>
        </p:nvCxnSpPr>
        <p:spPr bwMode="auto">
          <a:xfrm rot="10800000" flipV="1">
            <a:off x="1773238" y="3819525"/>
            <a:ext cx="90487"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0981" name="Straight Connector 50"/>
          <p:cNvCxnSpPr>
            <a:cxnSpLocks noChangeShapeType="1"/>
          </p:cNvCxnSpPr>
          <p:nvPr/>
        </p:nvCxnSpPr>
        <p:spPr bwMode="auto">
          <a:xfrm rot="10800000" flipV="1">
            <a:off x="6778625" y="3270250"/>
            <a:ext cx="90488"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0982" name="Straight Connector 51"/>
          <p:cNvCxnSpPr>
            <a:cxnSpLocks noChangeShapeType="1"/>
          </p:cNvCxnSpPr>
          <p:nvPr/>
        </p:nvCxnSpPr>
        <p:spPr bwMode="auto">
          <a:xfrm rot="10800000" flipV="1">
            <a:off x="6784975" y="4316413"/>
            <a:ext cx="92075"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0983" name="Straight Connector 52"/>
          <p:cNvCxnSpPr>
            <a:cxnSpLocks noChangeShapeType="1"/>
          </p:cNvCxnSpPr>
          <p:nvPr/>
        </p:nvCxnSpPr>
        <p:spPr bwMode="auto">
          <a:xfrm rot="10800000" flipV="1">
            <a:off x="6784975" y="3787775"/>
            <a:ext cx="92075"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0984" name="Straight Connector 53"/>
          <p:cNvCxnSpPr>
            <a:cxnSpLocks noChangeShapeType="1"/>
          </p:cNvCxnSpPr>
          <p:nvPr/>
        </p:nvCxnSpPr>
        <p:spPr bwMode="auto">
          <a:xfrm rot="10800000" flipV="1">
            <a:off x="6784975" y="4829175"/>
            <a:ext cx="92075"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0985" name="Straight Connector 54"/>
          <p:cNvCxnSpPr>
            <a:cxnSpLocks noChangeShapeType="1"/>
          </p:cNvCxnSpPr>
          <p:nvPr/>
        </p:nvCxnSpPr>
        <p:spPr bwMode="auto">
          <a:xfrm rot="10800000" flipV="1">
            <a:off x="6784975" y="5360988"/>
            <a:ext cx="92075"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0986" name="Straight Connector 55"/>
          <p:cNvCxnSpPr>
            <a:cxnSpLocks noChangeShapeType="1"/>
          </p:cNvCxnSpPr>
          <p:nvPr/>
        </p:nvCxnSpPr>
        <p:spPr bwMode="auto">
          <a:xfrm rot="5400000" flipV="1">
            <a:off x="2043112" y="5403851"/>
            <a:ext cx="92075"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0987" name="Straight Connector 56"/>
          <p:cNvCxnSpPr>
            <a:cxnSpLocks noChangeShapeType="1"/>
          </p:cNvCxnSpPr>
          <p:nvPr/>
        </p:nvCxnSpPr>
        <p:spPr bwMode="auto">
          <a:xfrm rot="5400000" flipV="1">
            <a:off x="2698750" y="5403851"/>
            <a:ext cx="92075"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0988" name="Straight Connector 57"/>
          <p:cNvCxnSpPr>
            <a:cxnSpLocks noChangeShapeType="1"/>
          </p:cNvCxnSpPr>
          <p:nvPr/>
        </p:nvCxnSpPr>
        <p:spPr bwMode="auto">
          <a:xfrm rot="5400000" flipV="1">
            <a:off x="3352800" y="5403851"/>
            <a:ext cx="92075"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0989" name="Straight Connector 58"/>
          <p:cNvCxnSpPr>
            <a:cxnSpLocks noChangeShapeType="1"/>
          </p:cNvCxnSpPr>
          <p:nvPr/>
        </p:nvCxnSpPr>
        <p:spPr bwMode="auto">
          <a:xfrm rot="5400000" flipV="1">
            <a:off x="4008437" y="5403851"/>
            <a:ext cx="92075"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0990" name="Straight Connector 59"/>
          <p:cNvCxnSpPr>
            <a:cxnSpLocks noChangeShapeType="1"/>
          </p:cNvCxnSpPr>
          <p:nvPr/>
        </p:nvCxnSpPr>
        <p:spPr bwMode="auto">
          <a:xfrm rot="5400000" flipV="1">
            <a:off x="4664075" y="5403851"/>
            <a:ext cx="92075"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0991" name="Straight Connector 60"/>
          <p:cNvCxnSpPr>
            <a:cxnSpLocks noChangeShapeType="1"/>
          </p:cNvCxnSpPr>
          <p:nvPr/>
        </p:nvCxnSpPr>
        <p:spPr bwMode="auto">
          <a:xfrm rot="5400000" flipV="1">
            <a:off x="5319712" y="5403851"/>
            <a:ext cx="92075"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0992" name="Straight Connector 61"/>
          <p:cNvCxnSpPr>
            <a:cxnSpLocks noChangeShapeType="1"/>
          </p:cNvCxnSpPr>
          <p:nvPr/>
        </p:nvCxnSpPr>
        <p:spPr bwMode="auto">
          <a:xfrm rot="5400000" flipV="1">
            <a:off x="5973762" y="5403851"/>
            <a:ext cx="92075"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0993" name="Straight Connector 62"/>
          <p:cNvCxnSpPr>
            <a:cxnSpLocks noChangeShapeType="1"/>
          </p:cNvCxnSpPr>
          <p:nvPr/>
        </p:nvCxnSpPr>
        <p:spPr bwMode="auto">
          <a:xfrm rot="5400000" flipV="1">
            <a:off x="6629400" y="5403851"/>
            <a:ext cx="92075"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
        <p:nvSpPr>
          <p:cNvPr id="44066" name="Rectangle 24"/>
          <p:cNvSpPr>
            <a:spLocks noChangeArrowheads="1"/>
          </p:cNvSpPr>
          <p:nvPr/>
        </p:nvSpPr>
        <p:spPr bwMode="auto">
          <a:xfrm>
            <a:off x="2671763" y="5464175"/>
            <a:ext cx="11430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lnSpc>
                <a:spcPts val="1600"/>
              </a:lnSpc>
              <a:buClrTx/>
              <a:buSzTx/>
              <a:buFontTx/>
              <a:buNone/>
              <a:defRPr/>
            </a:pPr>
            <a:r>
              <a:rPr lang="en-US" sz="1600">
                <a:solidFill>
                  <a:srgbClr val="000000"/>
                </a:solidFill>
                <a:latin typeface="Arial" pitchFamily="34" charset="0"/>
                <a:ea typeface="+mn-ea"/>
                <a:cs typeface="+mn-cs"/>
              </a:rPr>
              <a:t>5</a:t>
            </a:r>
          </a:p>
        </p:txBody>
      </p:sp>
      <p:sp>
        <p:nvSpPr>
          <p:cNvPr id="44067" name="Rectangle 24"/>
          <p:cNvSpPr>
            <a:spLocks noChangeArrowheads="1"/>
          </p:cNvSpPr>
          <p:nvPr/>
        </p:nvSpPr>
        <p:spPr bwMode="auto">
          <a:xfrm>
            <a:off x="3290888" y="5464175"/>
            <a:ext cx="22860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lnSpc>
                <a:spcPts val="1600"/>
              </a:lnSpc>
              <a:buClrTx/>
              <a:buSzTx/>
              <a:buFontTx/>
              <a:buNone/>
              <a:defRPr/>
            </a:pPr>
            <a:r>
              <a:rPr lang="en-US" sz="1600">
                <a:solidFill>
                  <a:srgbClr val="000000"/>
                </a:solidFill>
                <a:latin typeface="Arial" pitchFamily="34" charset="0"/>
                <a:ea typeface="+mn-ea"/>
                <a:cs typeface="+mn-cs"/>
              </a:rPr>
              <a:t>10</a:t>
            </a:r>
          </a:p>
        </p:txBody>
      </p:sp>
      <p:sp>
        <p:nvSpPr>
          <p:cNvPr id="44068" name="Rectangle 24"/>
          <p:cNvSpPr>
            <a:spLocks noChangeArrowheads="1"/>
          </p:cNvSpPr>
          <p:nvPr/>
        </p:nvSpPr>
        <p:spPr bwMode="auto">
          <a:xfrm>
            <a:off x="3898900" y="5464175"/>
            <a:ext cx="2270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lnSpc>
                <a:spcPts val="1600"/>
              </a:lnSpc>
              <a:buClrTx/>
              <a:buSzTx/>
              <a:buFontTx/>
              <a:buNone/>
              <a:defRPr/>
            </a:pPr>
            <a:r>
              <a:rPr lang="en-US" sz="1600">
                <a:solidFill>
                  <a:srgbClr val="000000"/>
                </a:solidFill>
                <a:latin typeface="Arial" pitchFamily="34" charset="0"/>
                <a:ea typeface="+mn-ea"/>
                <a:cs typeface="+mn-cs"/>
              </a:rPr>
              <a:t>15</a:t>
            </a:r>
          </a:p>
        </p:txBody>
      </p:sp>
      <p:sp>
        <p:nvSpPr>
          <p:cNvPr id="44069" name="Rectangle 24"/>
          <p:cNvSpPr>
            <a:spLocks noChangeArrowheads="1"/>
          </p:cNvSpPr>
          <p:nvPr/>
        </p:nvSpPr>
        <p:spPr bwMode="auto">
          <a:xfrm>
            <a:off x="5199063" y="5464175"/>
            <a:ext cx="22860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lnSpc>
                <a:spcPts val="1600"/>
              </a:lnSpc>
              <a:buClrTx/>
              <a:buSzTx/>
              <a:buFontTx/>
              <a:buNone/>
              <a:defRPr/>
            </a:pPr>
            <a:r>
              <a:rPr lang="en-US" sz="1600">
                <a:solidFill>
                  <a:srgbClr val="000000"/>
                </a:solidFill>
                <a:latin typeface="Arial" pitchFamily="34" charset="0"/>
                <a:ea typeface="+mn-ea"/>
                <a:cs typeface="+mn-cs"/>
              </a:rPr>
              <a:t>25</a:t>
            </a:r>
          </a:p>
        </p:txBody>
      </p:sp>
      <p:sp>
        <p:nvSpPr>
          <p:cNvPr id="44070" name="Rectangle 24"/>
          <p:cNvSpPr>
            <a:spLocks noChangeArrowheads="1"/>
          </p:cNvSpPr>
          <p:nvPr/>
        </p:nvSpPr>
        <p:spPr bwMode="auto">
          <a:xfrm>
            <a:off x="4602163" y="5464175"/>
            <a:ext cx="227012"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lnSpc>
                <a:spcPts val="1600"/>
              </a:lnSpc>
              <a:buClrTx/>
              <a:buSzTx/>
              <a:buFontTx/>
              <a:buNone/>
              <a:defRPr/>
            </a:pPr>
            <a:r>
              <a:rPr lang="en-US" sz="1600">
                <a:solidFill>
                  <a:srgbClr val="000000"/>
                </a:solidFill>
                <a:latin typeface="Arial" pitchFamily="34" charset="0"/>
                <a:ea typeface="+mn-ea"/>
                <a:cs typeface="+mn-cs"/>
              </a:rPr>
              <a:t>20</a:t>
            </a:r>
          </a:p>
        </p:txBody>
      </p:sp>
      <p:sp>
        <p:nvSpPr>
          <p:cNvPr id="44071" name="Rectangle 24"/>
          <p:cNvSpPr>
            <a:spLocks noChangeArrowheads="1"/>
          </p:cNvSpPr>
          <p:nvPr/>
        </p:nvSpPr>
        <p:spPr bwMode="auto">
          <a:xfrm>
            <a:off x="6562725" y="5464175"/>
            <a:ext cx="22860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lnSpc>
                <a:spcPts val="1600"/>
              </a:lnSpc>
              <a:buClrTx/>
              <a:buSzTx/>
              <a:buFontTx/>
              <a:buNone/>
              <a:defRPr/>
            </a:pPr>
            <a:r>
              <a:rPr lang="en-US" sz="1600">
                <a:solidFill>
                  <a:srgbClr val="000000"/>
                </a:solidFill>
                <a:latin typeface="Arial" pitchFamily="34" charset="0"/>
                <a:ea typeface="+mn-ea"/>
                <a:cs typeface="+mn-cs"/>
              </a:rPr>
              <a:t>35</a:t>
            </a:r>
          </a:p>
        </p:txBody>
      </p:sp>
      <p:sp>
        <p:nvSpPr>
          <p:cNvPr id="44072" name="Rectangle 24"/>
          <p:cNvSpPr>
            <a:spLocks noChangeArrowheads="1"/>
          </p:cNvSpPr>
          <p:nvPr/>
        </p:nvSpPr>
        <p:spPr bwMode="auto">
          <a:xfrm>
            <a:off x="5913438" y="5464175"/>
            <a:ext cx="227012"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lnSpc>
                <a:spcPts val="1600"/>
              </a:lnSpc>
              <a:buClrTx/>
              <a:buSzTx/>
              <a:buFontTx/>
              <a:buNone/>
              <a:defRPr/>
            </a:pPr>
            <a:r>
              <a:rPr lang="en-US" sz="1600">
                <a:solidFill>
                  <a:srgbClr val="000000"/>
                </a:solidFill>
                <a:latin typeface="Arial" pitchFamily="34" charset="0"/>
                <a:ea typeface="+mn-ea"/>
                <a:cs typeface="+mn-cs"/>
              </a:rPr>
              <a:t>30</a:t>
            </a:r>
          </a:p>
        </p:txBody>
      </p:sp>
      <p:sp>
        <p:nvSpPr>
          <p:cNvPr id="44073" name="Rectangle 30"/>
          <p:cNvSpPr>
            <a:spLocks noChangeArrowheads="1"/>
          </p:cNvSpPr>
          <p:nvPr/>
        </p:nvSpPr>
        <p:spPr bwMode="auto">
          <a:xfrm>
            <a:off x="6886575" y="4745038"/>
            <a:ext cx="2746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0" bIns="0" anchor="ctr">
            <a:spAutoFit/>
          </a:bodyPr>
          <a:lstStyle/>
          <a:p>
            <a:pPr algn="ctr" defTabSz="914400">
              <a:lnSpc>
                <a:spcPts val="1600"/>
              </a:lnSpc>
              <a:buClrTx/>
              <a:buSzTx/>
              <a:buFontTx/>
              <a:buNone/>
              <a:defRPr/>
            </a:pPr>
            <a:r>
              <a:rPr lang="en-US" sz="1600">
                <a:solidFill>
                  <a:srgbClr val="000000"/>
                </a:solidFill>
                <a:latin typeface="Arial" pitchFamily="34" charset="0"/>
                <a:ea typeface="+mn-ea"/>
                <a:cs typeface="+mn-cs"/>
              </a:rPr>
              <a:t>10</a:t>
            </a:r>
          </a:p>
        </p:txBody>
      </p:sp>
      <p:sp>
        <p:nvSpPr>
          <p:cNvPr id="44074" name="Rectangle 30"/>
          <p:cNvSpPr>
            <a:spLocks noChangeArrowheads="1"/>
          </p:cNvSpPr>
          <p:nvPr/>
        </p:nvSpPr>
        <p:spPr bwMode="auto">
          <a:xfrm>
            <a:off x="6886575" y="4229100"/>
            <a:ext cx="2746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0" bIns="0" anchor="ctr">
            <a:spAutoFit/>
          </a:bodyPr>
          <a:lstStyle/>
          <a:p>
            <a:pPr algn="ctr" defTabSz="914400">
              <a:lnSpc>
                <a:spcPts val="1600"/>
              </a:lnSpc>
              <a:buClrTx/>
              <a:buSzTx/>
              <a:buFontTx/>
              <a:buNone/>
              <a:defRPr/>
            </a:pPr>
            <a:r>
              <a:rPr lang="en-US" sz="1600">
                <a:solidFill>
                  <a:srgbClr val="000000"/>
                </a:solidFill>
                <a:latin typeface="Arial" pitchFamily="34" charset="0"/>
                <a:ea typeface="+mn-ea"/>
                <a:cs typeface="+mn-cs"/>
              </a:rPr>
              <a:t>20</a:t>
            </a:r>
          </a:p>
        </p:txBody>
      </p:sp>
      <p:sp>
        <p:nvSpPr>
          <p:cNvPr id="44075" name="Rectangle 30"/>
          <p:cNvSpPr>
            <a:spLocks noChangeArrowheads="1"/>
          </p:cNvSpPr>
          <p:nvPr/>
        </p:nvSpPr>
        <p:spPr bwMode="auto">
          <a:xfrm>
            <a:off x="6886575" y="3711575"/>
            <a:ext cx="27463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0" bIns="0" anchor="ctr">
            <a:spAutoFit/>
          </a:bodyPr>
          <a:lstStyle/>
          <a:p>
            <a:pPr algn="ctr" defTabSz="914400">
              <a:lnSpc>
                <a:spcPts val="1600"/>
              </a:lnSpc>
              <a:buClrTx/>
              <a:buSzTx/>
              <a:buFontTx/>
              <a:buNone/>
              <a:defRPr/>
            </a:pPr>
            <a:r>
              <a:rPr lang="en-US" sz="1600">
                <a:solidFill>
                  <a:srgbClr val="000000"/>
                </a:solidFill>
                <a:latin typeface="Arial" pitchFamily="34" charset="0"/>
                <a:ea typeface="+mn-ea"/>
                <a:cs typeface="+mn-cs"/>
              </a:rPr>
              <a:t>30</a:t>
            </a:r>
          </a:p>
        </p:txBody>
      </p:sp>
      <p:sp>
        <p:nvSpPr>
          <p:cNvPr id="44076" name="Rectangle 30"/>
          <p:cNvSpPr>
            <a:spLocks noChangeArrowheads="1"/>
          </p:cNvSpPr>
          <p:nvPr/>
        </p:nvSpPr>
        <p:spPr bwMode="auto">
          <a:xfrm>
            <a:off x="6886575" y="3195638"/>
            <a:ext cx="27463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0" bIns="0" anchor="ctr">
            <a:spAutoFit/>
          </a:bodyPr>
          <a:lstStyle/>
          <a:p>
            <a:pPr algn="ctr" defTabSz="914400">
              <a:lnSpc>
                <a:spcPts val="1600"/>
              </a:lnSpc>
              <a:buClrTx/>
              <a:buSzTx/>
              <a:buFontTx/>
              <a:buNone/>
              <a:defRPr/>
            </a:pPr>
            <a:r>
              <a:rPr lang="en-US" sz="1600">
                <a:solidFill>
                  <a:srgbClr val="000000"/>
                </a:solidFill>
                <a:latin typeface="Arial" pitchFamily="34" charset="0"/>
                <a:ea typeface="+mn-ea"/>
                <a:cs typeface="+mn-cs"/>
              </a:rPr>
              <a:t>40</a:t>
            </a:r>
          </a:p>
        </p:txBody>
      </p:sp>
      <p:sp>
        <p:nvSpPr>
          <p:cNvPr id="44077" name="Rectangle 30"/>
          <p:cNvSpPr>
            <a:spLocks noChangeArrowheads="1"/>
          </p:cNvSpPr>
          <p:nvPr/>
        </p:nvSpPr>
        <p:spPr bwMode="auto">
          <a:xfrm>
            <a:off x="6886575" y="2163763"/>
            <a:ext cx="2746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0" bIns="0" anchor="ctr">
            <a:spAutoFit/>
          </a:bodyPr>
          <a:lstStyle/>
          <a:p>
            <a:pPr algn="ctr" defTabSz="914400">
              <a:lnSpc>
                <a:spcPts val="1600"/>
              </a:lnSpc>
              <a:buClrTx/>
              <a:buSzTx/>
              <a:buFontTx/>
              <a:buNone/>
              <a:defRPr/>
            </a:pPr>
            <a:r>
              <a:rPr lang="en-US" sz="1600">
                <a:solidFill>
                  <a:srgbClr val="000000"/>
                </a:solidFill>
                <a:latin typeface="Arial" pitchFamily="34" charset="0"/>
                <a:ea typeface="+mn-ea"/>
                <a:cs typeface="+mn-cs"/>
              </a:rPr>
              <a:t>60</a:t>
            </a:r>
          </a:p>
        </p:txBody>
      </p:sp>
      <p:sp>
        <p:nvSpPr>
          <p:cNvPr id="44078" name="Rectangle 30"/>
          <p:cNvSpPr>
            <a:spLocks noChangeArrowheads="1"/>
          </p:cNvSpPr>
          <p:nvPr/>
        </p:nvSpPr>
        <p:spPr bwMode="auto">
          <a:xfrm>
            <a:off x="6886575" y="2679700"/>
            <a:ext cx="2746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0" bIns="0" anchor="ctr">
            <a:spAutoFit/>
          </a:bodyPr>
          <a:lstStyle/>
          <a:p>
            <a:pPr algn="ctr" defTabSz="914400">
              <a:lnSpc>
                <a:spcPts val="1600"/>
              </a:lnSpc>
              <a:buClrTx/>
              <a:buSzTx/>
              <a:buFontTx/>
              <a:buNone/>
              <a:defRPr/>
            </a:pPr>
            <a:r>
              <a:rPr lang="en-US" sz="1600">
                <a:solidFill>
                  <a:srgbClr val="000000"/>
                </a:solidFill>
                <a:latin typeface="Arial" pitchFamily="34" charset="0"/>
                <a:ea typeface="+mn-ea"/>
                <a:cs typeface="+mn-cs"/>
              </a:rPr>
              <a:t>50</a:t>
            </a:r>
          </a:p>
        </p:txBody>
      </p:sp>
      <p:sp>
        <p:nvSpPr>
          <p:cNvPr id="44079" name="Rectangle 30"/>
          <p:cNvSpPr>
            <a:spLocks noChangeArrowheads="1"/>
          </p:cNvSpPr>
          <p:nvPr/>
        </p:nvSpPr>
        <p:spPr bwMode="auto">
          <a:xfrm>
            <a:off x="7902575" y="2052638"/>
            <a:ext cx="4397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lnSpc>
                <a:spcPts val="1600"/>
              </a:lnSpc>
              <a:buClrTx/>
              <a:buSzTx/>
              <a:buFontTx/>
              <a:buNone/>
              <a:defRPr/>
            </a:pPr>
            <a:r>
              <a:rPr lang="en-US" sz="1600">
                <a:solidFill>
                  <a:srgbClr val="000000"/>
                </a:solidFill>
                <a:latin typeface="Arial" pitchFamily="34" charset="0"/>
                <a:ea typeface="+mn-ea"/>
                <a:cs typeface="+mn-cs"/>
              </a:rPr>
              <a:t>ENG</a:t>
            </a:r>
          </a:p>
          <a:p>
            <a:pPr defTabSz="914400">
              <a:lnSpc>
                <a:spcPts val="1600"/>
              </a:lnSpc>
              <a:buClrTx/>
              <a:buSzTx/>
              <a:buFontTx/>
              <a:buNone/>
              <a:defRPr/>
            </a:pPr>
            <a:r>
              <a:rPr lang="en-US" sz="1600">
                <a:solidFill>
                  <a:srgbClr val="000000"/>
                </a:solidFill>
                <a:latin typeface="Arial" pitchFamily="34" charset="0"/>
                <a:ea typeface="+mn-ea"/>
                <a:cs typeface="+mn-cs"/>
              </a:rPr>
              <a:t>EE</a:t>
            </a:r>
          </a:p>
        </p:txBody>
      </p:sp>
      <p:sp>
        <p:nvSpPr>
          <p:cNvPr id="44080" name="Rectangle 5"/>
          <p:cNvSpPr>
            <a:spLocks noChangeArrowheads="1"/>
          </p:cNvSpPr>
          <p:nvPr/>
        </p:nvSpPr>
        <p:spPr bwMode="auto">
          <a:xfrm rot="5400000" flipH="1">
            <a:off x="5763419" y="3675856"/>
            <a:ext cx="3316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lnSpc>
                <a:spcPct val="100000"/>
              </a:lnSpc>
              <a:buClrTx/>
              <a:buSzTx/>
              <a:buFontTx/>
              <a:buNone/>
              <a:defRPr/>
            </a:pPr>
            <a:r>
              <a:rPr lang="en-US" b="1">
                <a:solidFill>
                  <a:srgbClr val="000000"/>
                </a:solidFill>
                <a:latin typeface="Arial" pitchFamily="34" charset="0"/>
                <a:ea typeface="+mn-ea"/>
                <a:cs typeface="+mn-cs"/>
              </a:rPr>
              <a:t>Ethinyl Estradiol, ng/L</a:t>
            </a:r>
          </a:p>
        </p:txBody>
      </p:sp>
      <p:grpSp>
        <p:nvGrpSpPr>
          <p:cNvPr id="41009" name="Group 300"/>
          <p:cNvGrpSpPr>
            <a:grpSpLocks/>
          </p:cNvGrpSpPr>
          <p:nvPr/>
        </p:nvGrpSpPr>
        <p:grpSpPr bwMode="auto">
          <a:xfrm>
            <a:off x="2028825" y="2051050"/>
            <a:ext cx="5783263" cy="1590675"/>
            <a:chOff x="2029587" y="2050606"/>
            <a:chExt cx="5783137" cy="1591753"/>
          </a:xfrm>
        </p:grpSpPr>
        <p:sp>
          <p:nvSpPr>
            <p:cNvPr id="80" name="Oval 79"/>
            <p:cNvSpPr/>
            <p:nvPr/>
          </p:nvSpPr>
          <p:spPr bwMode="auto">
            <a:xfrm>
              <a:off x="7647628" y="2050606"/>
              <a:ext cx="165096" cy="165212"/>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98" name="Oval 97"/>
            <p:cNvSpPr/>
            <p:nvPr/>
          </p:nvSpPr>
          <p:spPr bwMode="auto">
            <a:xfrm>
              <a:off x="6326856" y="2959271"/>
              <a:ext cx="165096" cy="163624"/>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100" name="Oval 99"/>
            <p:cNvSpPr/>
            <p:nvPr/>
          </p:nvSpPr>
          <p:spPr bwMode="auto">
            <a:xfrm>
              <a:off x="6582438" y="3130838"/>
              <a:ext cx="165096" cy="163624"/>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101" name="Oval 100"/>
            <p:cNvSpPr/>
            <p:nvPr/>
          </p:nvSpPr>
          <p:spPr bwMode="auto">
            <a:xfrm>
              <a:off x="6050637" y="2884609"/>
              <a:ext cx="165096" cy="163623"/>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102" name="Oval 101"/>
            <p:cNvSpPr/>
            <p:nvPr/>
          </p:nvSpPr>
          <p:spPr bwMode="auto">
            <a:xfrm>
              <a:off x="5796643" y="2908437"/>
              <a:ext cx="165096" cy="163624"/>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107" name="Oval 106"/>
            <p:cNvSpPr/>
            <p:nvPr/>
          </p:nvSpPr>
          <p:spPr bwMode="auto">
            <a:xfrm>
              <a:off x="5520424" y="2865546"/>
              <a:ext cx="165096" cy="163623"/>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112" name="Oval 111"/>
            <p:cNvSpPr/>
            <p:nvPr/>
          </p:nvSpPr>
          <p:spPr bwMode="auto">
            <a:xfrm>
              <a:off x="5263255" y="2817889"/>
              <a:ext cx="165096" cy="163623"/>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117" name="Oval 116"/>
            <p:cNvSpPr/>
            <p:nvPr/>
          </p:nvSpPr>
          <p:spPr bwMode="auto">
            <a:xfrm>
              <a:off x="5001322" y="2794059"/>
              <a:ext cx="165096" cy="163624"/>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122" name="Oval 121"/>
            <p:cNvSpPr/>
            <p:nvPr/>
          </p:nvSpPr>
          <p:spPr bwMode="auto">
            <a:xfrm>
              <a:off x="4753678" y="2744814"/>
              <a:ext cx="165096" cy="163623"/>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127" name="Oval 126"/>
            <p:cNvSpPr/>
            <p:nvPr/>
          </p:nvSpPr>
          <p:spPr bwMode="auto">
            <a:xfrm>
              <a:off x="4491746" y="2746402"/>
              <a:ext cx="165096" cy="163624"/>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132" name="Oval 131"/>
            <p:cNvSpPr/>
            <p:nvPr/>
          </p:nvSpPr>
          <p:spPr bwMode="auto">
            <a:xfrm>
              <a:off x="4210764" y="2732106"/>
              <a:ext cx="165096" cy="163623"/>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137" name="Oval 136"/>
            <p:cNvSpPr/>
            <p:nvPr/>
          </p:nvSpPr>
          <p:spPr bwMode="auto">
            <a:xfrm>
              <a:off x="3955183" y="2754346"/>
              <a:ext cx="165096" cy="163623"/>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142" name="Oval 141"/>
            <p:cNvSpPr/>
            <p:nvPr/>
          </p:nvSpPr>
          <p:spPr bwMode="auto">
            <a:xfrm>
              <a:off x="3701189" y="2735283"/>
              <a:ext cx="165096" cy="163623"/>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147" name="Oval 146"/>
            <p:cNvSpPr/>
            <p:nvPr/>
          </p:nvSpPr>
          <p:spPr bwMode="auto">
            <a:xfrm>
              <a:off x="3163037" y="2622493"/>
              <a:ext cx="165096" cy="163624"/>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152" name="Oval 151"/>
            <p:cNvSpPr/>
            <p:nvPr/>
          </p:nvSpPr>
          <p:spPr bwMode="auto">
            <a:xfrm>
              <a:off x="3426557" y="2625670"/>
              <a:ext cx="165096" cy="163624"/>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157" name="Oval 156"/>
            <p:cNvSpPr/>
            <p:nvPr/>
          </p:nvSpPr>
          <p:spPr bwMode="auto">
            <a:xfrm>
              <a:off x="2888406" y="2622493"/>
              <a:ext cx="165096" cy="163624"/>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162" name="Oval 161"/>
            <p:cNvSpPr/>
            <p:nvPr/>
          </p:nvSpPr>
          <p:spPr bwMode="auto">
            <a:xfrm>
              <a:off x="2635999" y="2597076"/>
              <a:ext cx="165096" cy="163624"/>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167" name="Oval 166"/>
            <p:cNvSpPr/>
            <p:nvPr/>
          </p:nvSpPr>
          <p:spPr bwMode="auto">
            <a:xfrm>
              <a:off x="2378829" y="3041877"/>
              <a:ext cx="165096" cy="163624"/>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172" name="Oval 171"/>
            <p:cNvSpPr/>
            <p:nvPr/>
          </p:nvSpPr>
          <p:spPr bwMode="auto">
            <a:xfrm>
              <a:off x="2245482" y="2979923"/>
              <a:ext cx="165096" cy="163623"/>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177" name="Oval 176"/>
            <p:cNvSpPr/>
            <p:nvPr/>
          </p:nvSpPr>
          <p:spPr bwMode="auto">
            <a:xfrm>
              <a:off x="2115310" y="3207089"/>
              <a:ext cx="165096" cy="163624"/>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182" name="Oval 181"/>
            <p:cNvSpPr/>
            <p:nvPr/>
          </p:nvSpPr>
          <p:spPr bwMode="auto">
            <a:xfrm>
              <a:off x="2072449" y="3383422"/>
              <a:ext cx="165096" cy="165212"/>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209" name="Oval 208"/>
            <p:cNvSpPr/>
            <p:nvPr/>
          </p:nvSpPr>
          <p:spPr bwMode="auto">
            <a:xfrm>
              <a:off x="2078799" y="3448553"/>
              <a:ext cx="165096" cy="165212"/>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214" name="Oval 213"/>
            <p:cNvSpPr/>
            <p:nvPr/>
          </p:nvSpPr>
          <p:spPr bwMode="auto">
            <a:xfrm>
              <a:off x="2058161" y="3467616"/>
              <a:ext cx="165096" cy="165212"/>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219" name="Oval 218"/>
            <p:cNvSpPr/>
            <p:nvPr/>
          </p:nvSpPr>
          <p:spPr bwMode="auto">
            <a:xfrm>
              <a:off x="2029587" y="3477147"/>
              <a:ext cx="165096" cy="165212"/>
            </a:xfrm>
            <a:prstGeom prst="ellipse">
              <a:avLst/>
            </a:prstGeom>
            <a:solidFill>
              <a:srgbClr val="5C2946"/>
            </a:solidFill>
            <a:ln w="6350" cap="flat" cmpd="sng" algn="ctr">
              <a:solidFill>
                <a:srgbClr val="5C294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grpSp>
      <p:sp>
        <p:nvSpPr>
          <p:cNvPr id="224" name="Oval 223"/>
          <p:cNvSpPr/>
          <p:nvPr/>
        </p:nvSpPr>
        <p:spPr bwMode="auto">
          <a:xfrm>
            <a:off x="2014538" y="5016500"/>
            <a:ext cx="127000" cy="127000"/>
          </a:xfrm>
          <a:prstGeom prst="ellipse">
            <a:avLst/>
          </a:prstGeom>
          <a:solidFill>
            <a:srgbClr val="5C2946"/>
          </a:solidFill>
          <a:ln w="6350" cap="flat" cmpd="sng" algn="ctr">
            <a:solidFill>
              <a:srgbClr val="DECEE5"/>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345" name="Oval 344"/>
          <p:cNvSpPr/>
          <p:nvPr/>
        </p:nvSpPr>
        <p:spPr bwMode="auto">
          <a:xfrm>
            <a:off x="2043113" y="3859213"/>
            <a:ext cx="127000" cy="122237"/>
          </a:xfrm>
          <a:prstGeom prst="ellipse">
            <a:avLst/>
          </a:prstGeom>
          <a:solidFill>
            <a:srgbClr val="A29061"/>
          </a:solidFill>
          <a:ln w="63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grpSp>
        <p:nvGrpSpPr>
          <p:cNvPr id="41012" name="Group 301"/>
          <p:cNvGrpSpPr>
            <a:grpSpLocks/>
          </p:cNvGrpSpPr>
          <p:nvPr/>
        </p:nvGrpSpPr>
        <p:grpSpPr bwMode="auto">
          <a:xfrm>
            <a:off x="2001838" y="2265363"/>
            <a:ext cx="5805487" cy="2901950"/>
            <a:chOff x="1992532" y="2274365"/>
            <a:chExt cx="5805744" cy="2901442"/>
          </a:xfrm>
        </p:grpSpPr>
        <p:sp>
          <p:nvSpPr>
            <p:cNvPr id="81" name="Oval 80"/>
            <p:cNvSpPr/>
            <p:nvPr/>
          </p:nvSpPr>
          <p:spPr bwMode="auto">
            <a:xfrm>
              <a:off x="7633169" y="2274365"/>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230" name="Oval 229"/>
            <p:cNvSpPr/>
            <p:nvPr/>
          </p:nvSpPr>
          <p:spPr bwMode="auto">
            <a:xfrm>
              <a:off x="6577435" y="4347277"/>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235" name="Oval 234"/>
            <p:cNvSpPr/>
            <p:nvPr/>
          </p:nvSpPr>
          <p:spPr bwMode="auto">
            <a:xfrm>
              <a:off x="6325011" y="4444097"/>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240" name="Oval 239"/>
            <p:cNvSpPr/>
            <p:nvPr/>
          </p:nvSpPr>
          <p:spPr bwMode="auto">
            <a:xfrm>
              <a:off x="6064649" y="4439336"/>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245" name="Oval 244"/>
            <p:cNvSpPr/>
            <p:nvPr/>
          </p:nvSpPr>
          <p:spPr bwMode="auto">
            <a:xfrm>
              <a:off x="5793175" y="4447272"/>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250" name="Oval 249"/>
            <p:cNvSpPr/>
            <p:nvPr/>
          </p:nvSpPr>
          <p:spPr bwMode="auto">
            <a:xfrm>
              <a:off x="5529639" y="4415527"/>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255" name="Oval 254"/>
            <p:cNvSpPr/>
            <p:nvPr/>
          </p:nvSpPr>
          <p:spPr bwMode="auto">
            <a:xfrm>
              <a:off x="5267689" y="4418702"/>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260" name="Oval 259"/>
            <p:cNvSpPr/>
            <p:nvPr/>
          </p:nvSpPr>
          <p:spPr bwMode="auto">
            <a:xfrm>
              <a:off x="4997802" y="4409178"/>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265" name="Oval 264"/>
            <p:cNvSpPr/>
            <p:nvPr/>
          </p:nvSpPr>
          <p:spPr bwMode="auto">
            <a:xfrm>
              <a:off x="4745379" y="4309184"/>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270" name="Oval 269"/>
            <p:cNvSpPr/>
            <p:nvPr/>
          </p:nvSpPr>
          <p:spPr bwMode="auto">
            <a:xfrm>
              <a:off x="4481842" y="4367910"/>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275" name="Oval 274"/>
            <p:cNvSpPr/>
            <p:nvPr/>
          </p:nvSpPr>
          <p:spPr bwMode="auto">
            <a:xfrm>
              <a:off x="4224656" y="4313945"/>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280" name="Oval 279"/>
            <p:cNvSpPr/>
            <p:nvPr/>
          </p:nvSpPr>
          <p:spPr bwMode="auto">
            <a:xfrm>
              <a:off x="3957944" y="4310770"/>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285" name="Oval 284"/>
            <p:cNvSpPr/>
            <p:nvPr/>
          </p:nvSpPr>
          <p:spPr bwMode="auto">
            <a:xfrm>
              <a:off x="3688057" y="4325056"/>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290" name="Oval 289"/>
            <p:cNvSpPr/>
            <p:nvPr/>
          </p:nvSpPr>
          <p:spPr bwMode="auto">
            <a:xfrm>
              <a:off x="3435633" y="4301247"/>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295" name="Oval 294"/>
            <p:cNvSpPr/>
            <p:nvPr/>
          </p:nvSpPr>
          <p:spPr bwMode="auto">
            <a:xfrm>
              <a:off x="3162571" y="4301247"/>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310" name="Oval 309"/>
            <p:cNvSpPr/>
            <p:nvPr/>
          </p:nvSpPr>
          <p:spPr bwMode="auto">
            <a:xfrm>
              <a:off x="2902209" y="4320294"/>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315" name="Oval 314"/>
            <p:cNvSpPr/>
            <p:nvPr/>
          </p:nvSpPr>
          <p:spPr bwMode="auto">
            <a:xfrm>
              <a:off x="2633910" y="4391719"/>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320" name="Oval 319"/>
            <p:cNvSpPr/>
            <p:nvPr/>
          </p:nvSpPr>
          <p:spPr bwMode="auto">
            <a:xfrm>
              <a:off x="2244955" y="4086973"/>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325" name="Oval 324"/>
            <p:cNvSpPr/>
            <p:nvPr/>
          </p:nvSpPr>
          <p:spPr bwMode="auto">
            <a:xfrm>
              <a:off x="2364023" y="4180618"/>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330" name="Oval 329"/>
            <p:cNvSpPr/>
            <p:nvPr/>
          </p:nvSpPr>
          <p:spPr bwMode="auto">
            <a:xfrm>
              <a:off x="2121125" y="4218712"/>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335" name="Oval 334"/>
            <p:cNvSpPr/>
            <p:nvPr/>
          </p:nvSpPr>
          <p:spPr bwMode="auto">
            <a:xfrm>
              <a:off x="2076673" y="4348864"/>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340" name="Oval 339"/>
            <p:cNvSpPr/>
            <p:nvPr/>
          </p:nvSpPr>
          <p:spPr bwMode="auto">
            <a:xfrm>
              <a:off x="2068735" y="4191729"/>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350" name="Oval 349"/>
            <p:cNvSpPr/>
            <p:nvPr/>
          </p:nvSpPr>
          <p:spPr bwMode="auto">
            <a:xfrm>
              <a:off x="2038571" y="4171095"/>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352" name="Oval 351"/>
            <p:cNvSpPr/>
            <p:nvPr/>
          </p:nvSpPr>
          <p:spPr bwMode="auto">
            <a:xfrm>
              <a:off x="1992532" y="5010736"/>
              <a:ext cx="165107" cy="165071"/>
            </a:xfrm>
            <a:prstGeom prst="ellipse">
              <a:avLst/>
            </a:prstGeom>
            <a:solidFill>
              <a:srgbClr val="A29061"/>
            </a:solidFill>
            <a:ln w="6350" cap="flat" cmpd="sng" algn="ctr">
              <a:solidFill>
                <a:srgbClr val="A2906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grpSp>
      <p:cxnSp>
        <p:nvCxnSpPr>
          <p:cNvPr id="41013" name="Straight Connector 354"/>
          <p:cNvCxnSpPr>
            <a:cxnSpLocks noChangeShapeType="1"/>
          </p:cNvCxnSpPr>
          <p:nvPr/>
        </p:nvCxnSpPr>
        <p:spPr bwMode="auto">
          <a:xfrm rot="10800000" flipV="1">
            <a:off x="6778625" y="2263775"/>
            <a:ext cx="90488"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1014" name="Straight Connector 355"/>
          <p:cNvCxnSpPr>
            <a:cxnSpLocks noChangeShapeType="1"/>
          </p:cNvCxnSpPr>
          <p:nvPr/>
        </p:nvCxnSpPr>
        <p:spPr bwMode="auto">
          <a:xfrm rot="10800000" flipV="1">
            <a:off x="6778625" y="2767013"/>
            <a:ext cx="90488"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
        <p:nvSpPr>
          <p:cNvPr id="44087" name="Rectangle 30"/>
          <p:cNvSpPr>
            <a:spLocks noChangeArrowheads="1"/>
          </p:cNvSpPr>
          <p:nvPr/>
        </p:nvSpPr>
        <p:spPr bwMode="auto">
          <a:xfrm>
            <a:off x="7699375" y="3767138"/>
            <a:ext cx="6270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lnSpc>
                <a:spcPts val="1600"/>
              </a:lnSpc>
              <a:buClrTx/>
              <a:buSzTx/>
              <a:buFontTx/>
              <a:buNone/>
              <a:defRPr/>
            </a:pPr>
            <a:r>
              <a:rPr lang="en-US" sz="1600">
                <a:solidFill>
                  <a:srgbClr val="000000"/>
                </a:solidFill>
                <a:latin typeface="Arial" pitchFamily="34" charset="0"/>
                <a:ea typeface="+mn-ea"/>
                <a:cs typeface="+mn-cs"/>
              </a:rPr>
              <a:t>(N=16)</a:t>
            </a:r>
          </a:p>
        </p:txBody>
      </p:sp>
      <p:cxnSp>
        <p:nvCxnSpPr>
          <p:cNvPr id="41016" name="Straight Connector 17"/>
          <p:cNvCxnSpPr>
            <a:cxnSpLocks noChangeShapeType="1"/>
          </p:cNvCxnSpPr>
          <p:nvPr/>
        </p:nvCxnSpPr>
        <p:spPr bwMode="auto">
          <a:xfrm rot="16200000" flipH="1">
            <a:off x="315120" y="3790156"/>
            <a:ext cx="3109912" cy="9525"/>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1017" name="Straight Connector 18"/>
          <p:cNvCxnSpPr>
            <a:cxnSpLocks noChangeShapeType="1"/>
          </p:cNvCxnSpPr>
          <p:nvPr/>
        </p:nvCxnSpPr>
        <p:spPr bwMode="auto">
          <a:xfrm rot="10800000">
            <a:off x="1865313" y="5354638"/>
            <a:ext cx="4937125" cy="7937"/>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1018" name="Straight Connector 17"/>
          <p:cNvCxnSpPr>
            <a:cxnSpLocks noChangeShapeType="1"/>
          </p:cNvCxnSpPr>
          <p:nvPr/>
        </p:nvCxnSpPr>
        <p:spPr bwMode="auto">
          <a:xfrm rot="16200000" flipH="1">
            <a:off x="5214938" y="3808413"/>
            <a:ext cx="3108325" cy="9525"/>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1986" name="Straight Connector 17"/>
          <p:cNvCxnSpPr>
            <a:cxnSpLocks noChangeShapeType="1"/>
          </p:cNvCxnSpPr>
          <p:nvPr/>
        </p:nvCxnSpPr>
        <p:spPr bwMode="auto">
          <a:xfrm rot="16200000" flipH="1">
            <a:off x="-177800" y="3698875"/>
            <a:ext cx="3108325" cy="9525"/>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1987" name="Straight Connector 18"/>
          <p:cNvCxnSpPr>
            <a:cxnSpLocks noChangeShapeType="1"/>
          </p:cNvCxnSpPr>
          <p:nvPr/>
        </p:nvCxnSpPr>
        <p:spPr bwMode="auto">
          <a:xfrm rot="10800000">
            <a:off x="1335088" y="5264150"/>
            <a:ext cx="6950075" cy="7938"/>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
        <p:nvSpPr>
          <p:cNvPr id="45060" name="Freeform 152"/>
          <p:cNvSpPr>
            <a:spLocks/>
          </p:cNvSpPr>
          <p:nvPr/>
        </p:nvSpPr>
        <p:spPr bwMode="auto">
          <a:xfrm>
            <a:off x="1439863" y="3089275"/>
            <a:ext cx="6276975" cy="2081213"/>
          </a:xfrm>
          <a:custGeom>
            <a:avLst/>
            <a:gdLst>
              <a:gd name="T0" fmla="*/ 2147483647 w 4358544"/>
              <a:gd name="T1" fmla="*/ 1535535 h 2079755"/>
              <a:gd name="T2" fmla="*/ 0 w 4358544"/>
              <a:gd name="T3" fmla="*/ 854402 h 2079755"/>
              <a:gd name="T4" fmla="*/ 2147483647 w 4358544"/>
              <a:gd name="T5" fmla="*/ 1060532 h 2079755"/>
              <a:gd name="T6" fmla="*/ 2147483647 w 4358544"/>
              <a:gd name="T7" fmla="*/ 1359279 h 2079755"/>
              <a:gd name="T8" fmla="*/ 2147483647 w 4358544"/>
              <a:gd name="T9" fmla="*/ 1888044 h 2079755"/>
              <a:gd name="T10" fmla="*/ 2147483647 w 4358544"/>
              <a:gd name="T11" fmla="*/ 2040401 h 2079755"/>
              <a:gd name="T12" fmla="*/ 2147483647 w 4358544"/>
              <a:gd name="T13" fmla="*/ 1705815 h 2079755"/>
              <a:gd name="T14" fmla="*/ 2147483647 w 4358544"/>
              <a:gd name="T15" fmla="*/ 92611 h 2079755"/>
              <a:gd name="T16" fmla="*/ 2147483647 w 4358544"/>
              <a:gd name="T17" fmla="*/ 1986629 h 2079755"/>
              <a:gd name="T18" fmla="*/ 2147483647 w 4358544"/>
              <a:gd name="T19" fmla="*/ 1714777 h 2079755"/>
              <a:gd name="T20" fmla="*/ 2147483647 w 4358544"/>
              <a:gd name="T21" fmla="*/ 35851 h 2079755"/>
              <a:gd name="T22" fmla="*/ 2147483647 w 4358544"/>
              <a:gd name="T23" fmla="*/ 1953766 h 2079755"/>
              <a:gd name="T24" fmla="*/ 2147483647 w 4358544"/>
              <a:gd name="T25" fmla="*/ 1655028 h 2079755"/>
              <a:gd name="T26" fmla="*/ 2147483647 w 4358544"/>
              <a:gd name="T27" fmla="*/ 20907 h 2079755"/>
              <a:gd name="T28" fmla="*/ 2147483647 w 4358544"/>
              <a:gd name="T29" fmla="*/ 1968704 h 2079755"/>
              <a:gd name="T30" fmla="*/ 2147483647 w 4358544"/>
              <a:gd name="T31" fmla="*/ 1672956 h 2079755"/>
              <a:gd name="T32" fmla="*/ 2147483647 w 4358544"/>
              <a:gd name="T33" fmla="*/ 14923 h 2079755"/>
              <a:gd name="T34" fmla="*/ 2147483647 w 4358544"/>
              <a:gd name="T35" fmla="*/ 1914932 h 2079755"/>
              <a:gd name="T36" fmla="*/ 2147483647 w 4358544"/>
              <a:gd name="T37" fmla="*/ 1643082 h 2079755"/>
              <a:gd name="T38" fmla="*/ 2147483647 w 4358544"/>
              <a:gd name="T39" fmla="*/ 38837 h 2079755"/>
              <a:gd name="T40" fmla="*/ 2147483647 w 4358544"/>
              <a:gd name="T41" fmla="*/ 1917920 h 2079755"/>
              <a:gd name="T42" fmla="*/ 2147483647 w 4358544"/>
              <a:gd name="T43" fmla="*/ 1640092 h 2079755"/>
              <a:gd name="T44" fmla="*/ 2147483647 w 4358544"/>
              <a:gd name="T45" fmla="*/ 26888 h 2079755"/>
              <a:gd name="T46" fmla="*/ 2147483647 w 4358544"/>
              <a:gd name="T47" fmla="*/ 1905969 h 2079755"/>
              <a:gd name="T48" fmla="*/ 2147483647 w 4358544"/>
              <a:gd name="T49" fmla="*/ 1610219 h 2079755"/>
              <a:gd name="T50" fmla="*/ 2147483647 w 4358544"/>
              <a:gd name="T51" fmla="*/ 2984 h 2079755"/>
              <a:gd name="T52" fmla="*/ 2147483647 w 4358544"/>
              <a:gd name="T53" fmla="*/ 1929867 h 2079755"/>
              <a:gd name="T54" fmla="*/ 2147483647 w 4358544"/>
              <a:gd name="T55" fmla="*/ 1729713 h 2079755"/>
              <a:gd name="T56" fmla="*/ 2147483647 w 4358544"/>
              <a:gd name="T57" fmla="*/ 17913 h 2079755"/>
              <a:gd name="T58" fmla="*/ 2147483647 w 4358544"/>
              <a:gd name="T59" fmla="*/ 1953766 h 2079755"/>
              <a:gd name="T60" fmla="*/ 2147483647 w 4358544"/>
              <a:gd name="T61" fmla="*/ 1586321 h 2079755"/>
              <a:gd name="T62" fmla="*/ 2147483647 w 4358544"/>
              <a:gd name="T63" fmla="*/ 1 h 2079755"/>
              <a:gd name="T64" fmla="*/ 2147483647 w 4358544"/>
              <a:gd name="T65" fmla="*/ 1891033 h 2079755"/>
              <a:gd name="T66" fmla="*/ 2147483647 w 4358544"/>
              <a:gd name="T67" fmla="*/ 1598272 h 2079755"/>
              <a:gd name="T68" fmla="*/ 2147483647 w 4358544"/>
              <a:gd name="T69" fmla="*/ 1081454 h 2079755"/>
              <a:gd name="T70" fmla="*/ 2147483647 w 4358544"/>
              <a:gd name="T71" fmla="*/ 767768 h 2079755"/>
              <a:gd name="T72" fmla="*/ 2147483647 w 4358544"/>
              <a:gd name="T73" fmla="*/ 1314469 h 2079755"/>
              <a:gd name="T74" fmla="*/ 2147483647 w 4358544"/>
              <a:gd name="T75" fmla="*/ 1678929 h 2079755"/>
              <a:gd name="T76" fmla="*/ 2147483647 w 4358544"/>
              <a:gd name="T77" fmla="*/ 1920906 h 2079755"/>
              <a:gd name="T78" fmla="*/ 2147483647 w 4358544"/>
              <a:gd name="T79" fmla="*/ 2070263 h 20797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58544"/>
              <a:gd name="T121" fmla="*/ 0 h 2079755"/>
              <a:gd name="T122" fmla="*/ 4358544 w 4358544"/>
              <a:gd name="T123" fmla="*/ 2079755 h 20797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58544" h="2079755">
                <a:moveTo>
                  <a:pt x="51922" y="2073986"/>
                </a:moveTo>
                <a:lnTo>
                  <a:pt x="20192" y="1482655"/>
                </a:lnTo>
                <a:lnTo>
                  <a:pt x="28846" y="1459579"/>
                </a:lnTo>
                <a:lnTo>
                  <a:pt x="0" y="824979"/>
                </a:lnTo>
                <a:lnTo>
                  <a:pt x="17308" y="894208"/>
                </a:lnTo>
                <a:lnTo>
                  <a:pt x="37499" y="1024013"/>
                </a:lnTo>
                <a:cubicBezTo>
                  <a:pt x="36538" y="1059589"/>
                  <a:pt x="35576" y="1095165"/>
                  <a:pt x="34615" y="1130741"/>
                </a:cubicBezTo>
                <a:lnTo>
                  <a:pt x="57691" y="1312467"/>
                </a:lnTo>
                <a:lnTo>
                  <a:pt x="63460" y="1551884"/>
                </a:lnTo>
                <a:lnTo>
                  <a:pt x="74998" y="1823031"/>
                </a:lnTo>
                <a:lnTo>
                  <a:pt x="118267" y="1869184"/>
                </a:lnTo>
                <a:lnTo>
                  <a:pt x="204803" y="1970143"/>
                </a:lnTo>
                <a:lnTo>
                  <a:pt x="219226" y="161535"/>
                </a:lnTo>
                <a:lnTo>
                  <a:pt x="268263" y="1647074"/>
                </a:lnTo>
                <a:lnTo>
                  <a:pt x="392298" y="1941297"/>
                </a:lnTo>
                <a:lnTo>
                  <a:pt x="406720" y="89421"/>
                </a:lnTo>
                <a:lnTo>
                  <a:pt x="464412" y="1649959"/>
                </a:lnTo>
                <a:lnTo>
                  <a:pt x="585562" y="1918221"/>
                </a:lnTo>
                <a:cubicBezTo>
                  <a:pt x="587485" y="1294198"/>
                  <a:pt x="589409" y="670175"/>
                  <a:pt x="591332" y="46152"/>
                </a:cubicBezTo>
                <a:lnTo>
                  <a:pt x="666330" y="1655728"/>
                </a:lnTo>
                <a:lnTo>
                  <a:pt x="775942" y="1872068"/>
                </a:lnTo>
                <a:lnTo>
                  <a:pt x="790365" y="34615"/>
                </a:lnTo>
                <a:lnTo>
                  <a:pt x="850940" y="1635536"/>
                </a:lnTo>
                <a:lnTo>
                  <a:pt x="972091" y="1886491"/>
                </a:lnTo>
                <a:lnTo>
                  <a:pt x="977860" y="8654"/>
                </a:lnTo>
                <a:lnTo>
                  <a:pt x="1029782" y="1598037"/>
                </a:lnTo>
                <a:lnTo>
                  <a:pt x="1142279" y="1869184"/>
                </a:lnTo>
                <a:lnTo>
                  <a:pt x="1153817" y="20192"/>
                </a:lnTo>
                <a:lnTo>
                  <a:pt x="1214393" y="1609575"/>
                </a:lnTo>
                <a:lnTo>
                  <a:pt x="1344197" y="1900914"/>
                </a:lnTo>
                <a:cubicBezTo>
                  <a:pt x="1345159" y="1274968"/>
                  <a:pt x="1346120" y="649023"/>
                  <a:pt x="1347082" y="23077"/>
                </a:cubicBezTo>
                <a:lnTo>
                  <a:pt x="1413426" y="1615344"/>
                </a:lnTo>
                <a:lnTo>
                  <a:pt x="1528808" y="1857646"/>
                </a:lnTo>
                <a:lnTo>
                  <a:pt x="1554769" y="14423"/>
                </a:lnTo>
                <a:lnTo>
                  <a:pt x="1603806" y="1621113"/>
                </a:lnTo>
                <a:lnTo>
                  <a:pt x="1719188" y="1848992"/>
                </a:lnTo>
                <a:lnTo>
                  <a:pt x="1742264" y="17307"/>
                </a:lnTo>
                <a:lnTo>
                  <a:pt x="1776879" y="1586499"/>
                </a:lnTo>
                <a:lnTo>
                  <a:pt x="1903798" y="1837454"/>
                </a:lnTo>
                <a:lnTo>
                  <a:pt x="1923991" y="37499"/>
                </a:lnTo>
                <a:lnTo>
                  <a:pt x="1970143" y="1595152"/>
                </a:lnTo>
                <a:lnTo>
                  <a:pt x="2088409" y="1851877"/>
                </a:lnTo>
                <a:cubicBezTo>
                  <a:pt x="2092255" y="1245161"/>
                  <a:pt x="2096102" y="638446"/>
                  <a:pt x="2099948" y="31730"/>
                </a:cubicBezTo>
                <a:lnTo>
                  <a:pt x="2154754" y="1583614"/>
                </a:lnTo>
                <a:lnTo>
                  <a:pt x="2281673" y="1840338"/>
                </a:lnTo>
                <a:cubicBezTo>
                  <a:pt x="2282635" y="1235546"/>
                  <a:pt x="2283596" y="630754"/>
                  <a:pt x="2284558" y="25962"/>
                </a:cubicBezTo>
                <a:lnTo>
                  <a:pt x="2371094" y="1673035"/>
                </a:lnTo>
                <a:lnTo>
                  <a:pt x="2477822" y="1840338"/>
                </a:lnTo>
                <a:cubicBezTo>
                  <a:pt x="2477822" y="1234584"/>
                  <a:pt x="2477823" y="628831"/>
                  <a:pt x="2477823" y="23077"/>
                </a:cubicBezTo>
                <a:lnTo>
                  <a:pt x="2535513" y="1554769"/>
                </a:lnTo>
                <a:lnTo>
                  <a:pt x="2653779" y="1831685"/>
                </a:lnTo>
                <a:cubicBezTo>
                  <a:pt x="2657625" y="1222085"/>
                  <a:pt x="2661472" y="612484"/>
                  <a:pt x="2665318" y="2884"/>
                </a:cubicBezTo>
                <a:lnTo>
                  <a:pt x="2740316" y="1583614"/>
                </a:lnTo>
                <a:lnTo>
                  <a:pt x="2864351" y="1863415"/>
                </a:lnTo>
                <a:cubicBezTo>
                  <a:pt x="2865313" y="1248046"/>
                  <a:pt x="2866274" y="632676"/>
                  <a:pt x="2867236" y="17307"/>
                </a:cubicBezTo>
                <a:lnTo>
                  <a:pt x="2933580" y="1670150"/>
                </a:lnTo>
                <a:lnTo>
                  <a:pt x="3046077" y="1851877"/>
                </a:lnTo>
                <a:cubicBezTo>
                  <a:pt x="3047039" y="1399004"/>
                  <a:pt x="3050884" y="470180"/>
                  <a:pt x="3051846" y="17307"/>
                </a:cubicBezTo>
                <a:lnTo>
                  <a:pt x="3103768" y="1626882"/>
                </a:lnTo>
                <a:lnTo>
                  <a:pt x="3233573" y="1886491"/>
                </a:lnTo>
                <a:cubicBezTo>
                  <a:pt x="3236457" y="1536500"/>
                  <a:pt x="3242226" y="370184"/>
                  <a:pt x="3245110" y="20193"/>
                </a:cubicBezTo>
                <a:lnTo>
                  <a:pt x="3279726" y="1531693"/>
                </a:lnTo>
                <a:cubicBezTo>
                  <a:pt x="3321071" y="1700920"/>
                  <a:pt x="3368185" y="1725918"/>
                  <a:pt x="3412414" y="1823031"/>
                </a:cubicBezTo>
                <a:cubicBezTo>
                  <a:pt x="3414337" y="1215354"/>
                  <a:pt x="3416261" y="607678"/>
                  <a:pt x="3418184" y="1"/>
                </a:cubicBezTo>
                <a:lnTo>
                  <a:pt x="3484528" y="1572076"/>
                </a:lnTo>
                <a:lnTo>
                  <a:pt x="3620101" y="1825916"/>
                </a:lnTo>
                <a:cubicBezTo>
                  <a:pt x="3618178" y="1217277"/>
                  <a:pt x="3616256" y="608639"/>
                  <a:pt x="3614333" y="0"/>
                </a:cubicBezTo>
                <a:lnTo>
                  <a:pt x="3672023" y="1543231"/>
                </a:lnTo>
                <a:lnTo>
                  <a:pt x="3798943" y="1860530"/>
                </a:lnTo>
                <a:cubicBezTo>
                  <a:pt x="3796058" y="1588422"/>
                  <a:pt x="3793174" y="1316313"/>
                  <a:pt x="3790289" y="1044205"/>
                </a:cubicBezTo>
                <a:cubicBezTo>
                  <a:pt x="3791251" y="825941"/>
                  <a:pt x="3792212" y="607677"/>
                  <a:pt x="3793174" y="389413"/>
                </a:cubicBezTo>
                <a:lnTo>
                  <a:pt x="3816250" y="741328"/>
                </a:lnTo>
                <a:cubicBezTo>
                  <a:pt x="3817212" y="803826"/>
                  <a:pt x="3818173" y="866325"/>
                  <a:pt x="3819135" y="928823"/>
                </a:cubicBezTo>
                <a:lnTo>
                  <a:pt x="3842211" y="1269199"/>
                </a:lnTo>
                <a:lnTo>
                  <a:pt x="3859518" y="1517270"/>
                </a:lnTo>
                <a:lnTo>
                  <a:pt x="3894133" y="1621113"/>
                </a:lnTo>
                <a:lnTo>
                  <a:pt x="3974900" y="1840338"/>
                </a:lnTo>
                <a:lnTo>
                  <a:pt x="4009514" y="1854761"/>
                </a:lnTo>
                <a:lnTo>
                  <a:pt x="4070090" y="1912452"/>
                </a:lnTo>
                <a:lnTo>
                  <a:pt x="4153742" y="1998988"/>
                </a:lnTo>
                <a:lnTo>
                  <a:pt x="4358544" y="2079755"/>
                </a:lnTo>
              </a:path>
            </a:pathLst>
          </a:custGeom>
          <a:noFill/>
          <a:ln w="28575" algn="ctr">
            <a:solidFill>
              <a:srgbClr val="A2906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lnSpc>
                <a:spcPct val="100000"/>
              </a:lnSpc>
              <a:buClrTx/>
              <a:buSzTx/>
              <a:buFontTx/>
              <a:buNone/>
              <a:defRPr/>
            </a:pPr>
            <a:endParaRPr lang="sl-SI" sz="800">
              <a:solidFill>
                <a:srgbClr val="FFFFFF"/>
              </a:solidFill>
              <a:latin typeface="Arial" pitchFamily="34" charset="0"/>
              <a:ea typeface="+mn-ea"/>
              <a:cs typeface="+mn-cs"/>
            </a:endParaRPr>
          </a:p>
        </p:txBody>
      </p:sp>
      <p:sp>
        <p:nvSpPr>
          <p:cNvPr id="15365" name="Rectangle 6"/>
          <p:cNvSpPr>
            <a:spLocks noGrp="1" noChangeArrowheads="1"/>
          </p:cNvSpPr>
          <p:nvPr>
            <p:ph type="title"/>
          </p:nvPr>
        </p:nvSpPr>
        <p:spPr>
          <a:xfrm>
            <a:off x="457200" y="612775"/>
            <a:ext cx="8229600" cy="882650"/>
          </a:xfrm>
        </p:spPr>
        <p:txBody>
          <a:bodyPr/>
          <a:lstStyle/>
          <a:p>
            <a:pPr>
              <a:defRPr/>
            </a:pPr>
            <a:r>
              <a:rPr lang="en-US" sz="3200" dirty="0" err="1" smtClean="0"/>
              <a:t>NuvaRing</a:t>
            </a:r>
            <a:r>
              <a:rPr lang="sl-SI" sz="3200" dirty="0" smtClean="0"/>
              <a:t> </a:t>
            </a:r>
            <a:r>
              <a:rPr lang="en-US" sz="3200" dirty="0" smtClean="0"/>
              <a:t> </a:t>
            </a:r>
            <a:r>
              <a:rPr lang="sl-SI" sz="3200" dirty="0" err="1" smtClean="0"/>
              <a:t>omogučuje</a:t>
            </a:r>
            <a:r>
              <a:rPr lang="sl-SI" sz="3200" dirty="0" smtClean="0"/>
              <a:t> </a:t>
            </a:r>
            <a:r>
              <a:rPr lang="en-US" sz="3200" dirty="0" smtClean="0"/>
              <a:t> </a:t>
            </a:r>
            <a:r>
              <a:rPr lang="sl-SI" sz="3200" dirty="0" err="1" smtClean="0"/>
              <a:t>konstantniju</a:t>
            </a:r>
            <a:r>
              <a:rPr lang="sl-SI" sz="3200" dirty="0" smtClean="0"/>
              <a:t> i </a:t>
            </a:r>
            <a:r>
              <a:rPr lang="sl-SI" sz="3200" dirty="0" err="1" smtClean="0"/>
              <a:t>nižu</a:t>
            </a:r>
            <a:r>
              <a:rPr lang="sl-SI" sz="3200" dirty="0" smtClean="0"/>
              <a:t> </a:t>
            </a:r>
            <a:r>
              <a:rPr lang="sl-SI" sz="3200" dirty="0" err="1" smtClean="0"/>
              <a:t>razinu</a:t>
            </a:r>
            <a:r>
              <a:rPr lang="sl-SI" sz="3200" dirty="0" smtClean="0"/>
              <a:t> hormona nego KOK</a:t>
            </a:r>
            <a:r>
              <a:rPr lang="en-US" sz="3200" dirty="0" smtClean="0"/>
              <a:t> </a:t>
            </a:r>
            <a:r>
              <a:rPr lang="sl-SI" sz="3200" dirty="0" err="1" smtClean="0"/>
              <a:t>ili</a:t>
            </a:r>
            <a:r>
              <a:rPr lang="en-US" sz="3200" dirty="0" smtClean="0"/>
              <a:t> </a:t>
            </a:r>
            <a:r>
              <a:rPr lang="sl-SI" sz="3200" dirty="0" err="1" smtClean="0"/>
              <a:t>flasteri</a:t>
            </a:r>
            <a:r>
              <a:rPr lang="en-US" sz="3200" baseline="30000" dirty="0" smtClean="0"/>
              <a:t>1</a:t>
            </a:r>
          </a:p>
        </p:txBody>
      </p:sp>
      <p:sp>
        <p:nvSpPr>
          <p:cNvPr id="45062" name="Rectangle 7"/>
          <p:cNvSpPr>
            <a:spLocks noChangeArrowheads="1"/>
          </p:cNvSpPr>
          <p:nvPr/>
        </p:nvSpPr>
        <p:spPr bwMode="auto">
          <a:xfrm>
            <a:off x="457200" y="6184900"/>
            <a:ext cx="8229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914400">
              <a:lnSpc>
                <a:spcPct val="100000"/>
              </a:lnSpc>
              <a:buClrTx/>
              <a:buSzTx/>
              <a:buFontTx/>
              <a:buNone/>
              <a:defRPr/>
            </a:pPr>
            <a:r>
              <a:rPr lang="fr-FR" sz="1000">
                <a:solidFill>
                  <a:srgbClr val="000000"/>
                </a:solidFill>
                <a:latin typeface="Arial" pitchFamily="34" charset="0"/>
                <a:ea typeface="+mn-ea"/>
                <a:cs typeface="+mn-cs"/>
              </a:rPr>
              <a:t>COC=combined oral contraceptive; ENG/EE=</a:t>
            </a:r>
            <a:r>
              <a:rPr lang="en-US" sz="1000">
                <a:solidFill>
                  <a:srgbClr val="000000"/>
                </a:solidFill>
                <a:latin typeface="Arial" pitchFamily="34" charset="0"/>
                <a:ea typeface="+mn-ea"/>
                <a:cs typeface="+mn-cs"/>
              </a:rPr>
              <a:t>etonogestrel/ethinyl estradiol</a:t>
            </a:r>
            <a:r>
              <a:rPr lang="fr-FR" sz="1000">
                <a:solidFill>
                  <a:srgbClr val="000000"/>
                </a:solidFill>
                <a:latin typeface="Arial" pitchFamily="34" charset="0"/>
                <a:ea typeface="+mn-ea"/>
                <a:cs typeface="+mn-cs"/>
              </a:rPr>
              <a:t>.</a:t>
            </a:r>
          </a:p>
          <a:p>
            <a:pPr defTabSz="914400">
              <a:lnSpc>
                <a:spcPct val="100000"/>
              </a:lnSpc>
              <a:spcBef>
                <a:spcPts val="300"/>
              </a:spcBef>
              <a:buClrTx/>
              <a:buSzTx/>
              <a:buFontTx/>
              <a:buNone/>
              <a:defRPr/>
            </a:pPr>
            <a:r>
              <a:rPr lang="fr-FR" sz="1000" b="1">
                <a:solidFill>
                  <a:srgbClr val="000000"/>
                </a:solidFill>
                <a:latin typeface="Arial" pitchFamily="34" charset="0"/>
                <a:ea typeface="+mn-ea"/>
                <a:cs typeface="+mn-cs"/>
              </a:rPr>
              <a:t>1. </a:t>
            </a:r>
            <a:r>
              <a:rPr lang="fr-FR" sz="1000">
                <a:solidFill>
                  <a:srgbClr val="000000"/>
                </a:solidFill>
                <a:latin typeface="Arial" pitchFamily="34" charset="0"/>
                <a:ea typeface="+mn-ea"/>
                <a:cs typeface="+mn-cs"/>
              </a:rPr>
              <a:t>van den Heuvel MW et al. </a:t>
            </a:r>
            <a:r>
              <a:rPr lang="fr-FR" sz="1000" i="1">
                <a:solidFill>
                  <a:srgbClr val="000000"/>
                </a:solidFill>
                <a:latin typeface="Arial" pitchFamily="34" charset="0"/>
                <a:ea typeface="+mn-ea"/>
                <a:cs typeface="+mn-cs"/>
              </a:rPr>
              <a:t>Contraception. </a:t>
            </a:r>
            <a:r>
              <a:rPr lang="fr-FR" sz="1000">
                <a:solidFill>
                  <a:srgbClr val="000000"/>
                </a:solidFill>
                <a:latin typeface="Arial" pitchFamily="34" charset="0"/>
                <a:ea typeface="+mn-ea"/>
                <a:cs typeface="+mn-cs"/>
              </a:rPr>
              <a:t>2005;72:168–172.</a:t>
            </a:r>
            <a:endParaRPr lang="en-US" sz="1000">
              <a:solidFill>
                <a:srgbClr val="000000"/>
              </a:solidFill>
              <a:latin typeface="Arial" pitchFamily="34" charset="0"/>
              <a:ea typeface="+mn-ea"/>
              <a:cs typeface="+mn-cs"/>
            </a:endParaRPr>
          </a:p>
        </p:txBody>
      </p:sp>
      <p:sp>
        <p:nvSpPr>
          <p:cNvPr id="45063" name="Rectangle 5"/>
          <p:cNvSpPr>
            <a:spLocks noChangeArrowheads="1"/>
          </p:cNvSpPr>
          <p:nvPr/>
        </p:nvSpPr>
        <p:spPr bwMode="auto">
          <a:xfrm rot="-5400000">
            <a:off x="-1134268" y="3591719"/>
            <a:ext cx="3328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lnSpc>
                <a:spcPct val="100000"/>
              </a:lnSpc>
              <a:buClrTx/>
              <a:buSzTx/>
              <a:buFontTx/>
              <a:buNone/>
              <a:defRPr/>
            </a:pPr>
            <a:r>
              <a:rPr lang="en-US" b="1">
                <a:solidFill>
                  <a:srgbClr val="000000"/>
                </a:solidFill>
                <a:latin typeface="Arial" pitchFamily="34" charset="0"/>
                <a:ea typeface="+mn-ea"/>
                <a:cs typeface="+mn-cs"/>
              </a:rPr>
              <a:t>EE, pg/mL</a:t>
            </a:r>
          </a:p>
        </p:txBody>
      </p:sp>
      <p:sp>
        <p:nvSpPr>
          <p:cNvPr id="45064" name="Rectangle 13"/>
          <p:cNvSpPr>
            <a:spLocks noChangeArrowheads="1"/>
          </p:cNvSpPr>
          <p:nvPr/>
        </p:nvSpPr>
        <p:spPr bwMode="auto">
          <a:xfrm>
            <a:off x="1411288" y="5645150"/>
            <a:ext cx="6946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lnSpc>
                <a:spcPct val="100000"/>
              </a:lnSpc>
              <a:buClrTx/>
              <a:buSzTx/>
              <a:buFontTx/>
              <a:buNone/>
              <a:defRPr/>
            </a:pPr>
            <a:r>
              <a:rPr lang="en-US" b="1">
                <a:solidFill>
                  <a:srgbClr val="000000"/>
                </a:solidFill>
                <a:latin typeface="Arial" pitchFamily="34" charset="0"/>
                <a:ea typeface="+mn-ea"/>
                <a:cs typeface="+mn-cs"/>
              </a:rPr>
              <a:t>Time After First Administration, days</a:t>
            </a:r>
          </a:p>
        </p:txBody>
      </p:sp>
      <p:sp>
        <p:nvSpPr>
          <p:cNvPr id="45065" name="Rectangle 30"/>
          <p:cNvSpPr>
            <a:spLocks noChangeArrowheads="1"/>
          </p:cNvSpPr>
          <p:nvPr/>
        </p:nvSpPr>
        <p:spPr bwMode="auto">
          <a:xfrm>
            <a:off x="5465763" y="1660525"/>
            <a:ext cx="279241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a:lnSpc>
                <a:spcPts val="1600"/>
              </a:lnSpc>
              <a:buClrTx/>
              <a:buSzTx/>
              <a:buFontTx/>
              <a:buNone/>
              <a:defRPr/>
            </a:pPr>
            <a:endParaRPr lang="en-US" sz="1600">
              <a:solidFill>
                <a:srgbClr val="000000"/>
              </a:solidFill>
              <a:latin typeface="Arial" pitchFamily="34" charset="0"/>
              <a:ea typeface="+mn-ea"/>
              <a:cs typeface="+mn-cs"/>
            </a:endParaRPr>
          </a:p>
          <a:p>
            <a:pPr defTabSz="914400">
              <a:lnSpc>
                <a:spcPts val="1600"/>
              </a:lnSpc>
              <a:buClrTx/>
              <a:buSzTx/>
              <a:buFontTx/>
              <a:buNone/>
              <a:defRPr/>
            </a:pPr>
            <a:r>
              <a:rPr lang="en-US" sz="1600">
                <a:solidFill>
                  <a:srgbClr val="000000"/>
                </a:solidFill>
                <a:latin typeface="Arial" pitchFamily="34" charset="0"/>
                <a:ea typeface="+mn-ea"/>
                <a:cs typeface="+mn-cs"/>
              </a:rPr>
              <a:t>Observed NuvaRing (n=8)</a:t>
            </a:r>
          </a:p>
          <a:p>
            <a:pPr defTabSz="914400">
              <a:lnSpc>
                <a:spcPts val="1600"/>
              </a:lnSpc>
              <a:buClrTx/>
              <a:buSzTx/>
              <a:buFontTx/>
              <a:buNone/>
              <a:defRPr/>
            </a:pPr>
            <a:r>
              <a:rPr lang="en-US" sz="1600">
                <a:solidFill>
                  <a:srgbClr val="000000"/>
                </a:solidFill>
                <a:latin typeface="Arial" pitchFamily="34" charset="0"/>
                <a:ea typeface="+mn-ea"/>
                <a:cs typeface="+mn-cs"/>
              </a:rPr>
              <a:t>Observed patch (n=6)</a:t>
            </a:r>
          </a:p>
          <a:p>
            <a:pPr defTabSz="914400">
              <a:lnSpc>
                <a:spcPts val="1600"/>
              </a:lnSpc>
              <a:buClrTx/>
              <a:buSzTx/>
              <a:buFontTx/>
              <a:buNone/>
              <a:defRPr/>
            </a:pPr>
            <a:r>
              <a:rPr lang="en-US" sz="1600">
                <a:solidFill>
                  <a:srgbClr val="000000"/>
                </a:solidFill>
                <a:latin typeface="Arial" pitchFamily="34" charset="0"/>
                <a:ea typeface="+mn-ea"/>
                <a:cs typeface="+mn-cs"/>
              </a:rPr>
              <a:t>Observed ENG/EE COC (n=8)</a:t>
            </a:r>
          </a:p>
        </p:txBody>
      </p:sp>
      <p:cxnSp>
        <p:nvCxnSpPr>
          <p:cNvPr id="41994" name="Straight Connector 20"/>
          <p:cNvCxnSpPr>
            <a:cxnSpLocks noChangeShapeType="1"/>
          </p:cNvCxnSpPr>
          <p:nvPr/>
        </p:nvCxnSpPr>
        <p:spPr bwMode="auto">
          <a:xfrm rot="10800000" flipV="1">
            <a:off x="5068888" y="1951038"/>
            <a:ext cx="328612" cy="0"/>
          </a:xfrm>
          <a:prstGeom prst="line">
            <a:avLst/>
          </a:prstGeom>
          <a:noFill/>
          <a:ln w="28575" algn="ctr">
            <a:solidFill>
              <a:srgbClr val="3B609B"/>
            </a:solidFill>
            <a:round/>
            <a:headEnd/>
            <a:tailEnd/>
          </a:ln>
          <a:extLst>
            <a:ext uri="{909E8E84-426E-40DD-AFC4-6F175D3DCCD1}">
              <a14:hiddenFill xmlns:a14="http://schemas.microsoft.com/office/drawing/2010/main">
                <a:noFill/>
              </a14:hiddenFill>
            </a:ext>
          </a:extLst>
        </p:spPr>
      </p:cxnSp>
      <p:cxnSp>
        <p:nvCxnSpPr>
          <p:cNvPr id="41995" name="Straight Connector 20"/>
          <p:cNvCxnSpPr>
            <a:cxnSpLocks noChangeShapeType="1"/>
          </p:cNvCxnSpPr>
          <p:nvPr/>
        </p:nvCxnSpPr>
        <p:spPr bwMode="auto">
          <a:xfrm rot="10800000" flipV="1">
            <a:off x="5068888" y="2152650"/>
            <a:ext cx="328612" cy="0"/>
          </a:xfrm>
          <a:prstGeom prst="line">
            <a:avLst/>
          </a:prstGeom>
          <a:noFill/>
          <a:ln w="28575" algn="ctr">
            <a:solidFill>
              <a:srgbClr val="5C2946"/>
            </a:solidFill>
            <a:round/>
            <a:headEnd/>
            <a:tailEnd/>
          </a:ln>
          <a:extLst>
            <a:ext uri="{909E8E84-426E-40DD-AFC4-6F175D3DCCD1}">
              <a14:hiddenFill xmlns:a14="http://schemas.microsoft.com/office/drawing/2010/main">
                <a:noFill/>
              </a14:hiddenFill>
            </a:ext>
          </a:extLst>
        </p:spPr>
      </p:cxnSp>
      <p:cxnSp>
        <p:nvCxnSpPr>
          <p:cNvPr id="41996" name="Straight Connector 20"/>
          <p:cNvCxnSpPr>
            <a:cxnSpLocks noChangeShapeType="1"/>
          </p:cNvCxnSpPr>
          <p:nvPr/>
        </p:nvCxnSpPr>
        <p:spPr bwMode="auto">
          <a:xfrm rot="10800000" flipV="1">
            <a:off x="5068888" y="2347913"/>
            <a:ext cx="328612" cy="0"/>
          </a:xfrm>
          <a:prstGeom prst="line">
            <a:avLst/>
          </a:prstGeom>
          <a:noFill/>
          <a:ln w="28575" algn="ctr">
            <a:solidFill>
              <a:srgbClr val="A29061"/>
            </a:solidFill>
            <a:round/>
            <a:headEnd/>
            <a:tailEnd/>
          </a:ln>
          <a:extLst>
            <a:ext uri="{909E8E84-426E-40DD-AFC4-6F175D3DCCD1}">
              <a14:hiddenFill xmlns:a14="http://schemas.microsoft.com/office/drawing/2010/main">
                <a:noFill/>
              </a14:hiddenFill>
            </a:ext>
          </a:extLst>
        </p:spPr>
      </p:cxnSp>
      <p:sp>
        <p:nvSpPr>
          <p:cNvPr id="45069" name="Rectangle 9"/>
          <p:cNvSpPr>
            <a:spLocks noChangeArrowheads="1"/>
          </p:cNvSpPr>
          <p:nvPr/>
        </p:nvSpPr>
        <p:spPr bwMode="auto">
          <a:xfrm>
            <a:off x="984250" y="4364038"/>
            <a:ext cx="274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5720" bIns="0">
            <a:spAutoFit/>
          </a:bodyPr>
          <a:lstStyle/>
          <a:p>
            <a:pPr algn="r" defTabSz="914400">
              <a:lnSpc>
                <a:spcPct val="100000"/>
              </a:lnSpc>
              <a:buClrTx/>
              <a:buSzTx/>
              <a:buFontTx/>
              <a:buNone/>
              <a:defRPr/>
            </a:pPr>
            <a:r>
              <a:rPr lang="en-US" sz="1600">
                <a:solidFill>
                  <a:srgbClr val="000000"/>
                </a:solidFill>
                <a:latin typeface="Arial" pitchFamily="34" charset="0"/>
                <a:ea typeface="+mn-ea"/>
                <a:cs typeface="+mn-cs"/>
              </a:rPr>
              <a:t>50</a:t>
            </a:r>
          </a:p>
        </p:txBody>
      </p:sp>
      <p:sp>
        <p:nvSpPr>
          <p:cNvPr id="45070" name="Rectangle 10"/>
          <p:cNvSpPr>
            <a:spLocks noChangeArrowheads="1"/>
          </p:cNvSpPr>
          <p:nvPr/>
        </p:nvSpPr>
        <p:spPr bwMode="auto">
          <a:xfrm>
            <a:off x="871538" y="3589338"/>
            <a:ext cx="38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5720" bIns="0">
            <a:spAutoFit/>
          </a:bodyPr>
          <a:lstStyle/>
          <a:p>
            <a:pPr algn="r" defTabSz="914400">
              <a:lnSpc>
                <a:spcPct val="100000"/>
              </a:lnSpc>
              <a:buClrTx/>
              <a:buSzTx/>
              <a:buFontTx/>
              <a:buNone/>
              <a:defRPr/>
            </a:pPr>
            <a:r>
              <a:rPr lang="en-US" sz="1600">
                <a:solidFill>
                  <a:srgbClr val="000000"/>
                </a:solidFill>
                <a:latin typeface="Arial" pitchFamily="34" charset="0"/>
                <a:ea typeface="+mn-ea"/>
                <a:cs typeface="+mn-cs"/>
              </a:rPr>
              <a:t>100</a:t>
            </a:r>
          </a:p>
        </p:txBody>
      </p:sp>
      <p:sp>
        <p:nvSpPr>
          <p:cNvPr id="45071" name="Rectangle 11"/>
          <p:cNvSpPr>
            <a:spLocks noChangeArrowheads="1"/>
          </p:cNvSpPr>
          <p:nvPr/>
        </p:nvSpPr>
        <p:spPr bwMode="auto">
          <a:xfrm>
            <a:off x="871538" y="2809875"/>
            <a:ext cx="3873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5720" bIns="0">
            <a:spAutoFit/>
          </a:bodyPr>
          <a:lstStyle/>
          <a:p>
            <a:pPr algn="r" defTabSz="914400">
              <a:lnSpc>
                <a:spcPct val="100000"/>
              </a:lnSpc>
              <a:buClrTx/>
              <a:buSzTx/>
              <a:buFontTx/>
              <a:buNone/>
              <a:defRPr/>
            </a:pPr>
            <a:r>
              <a:rPr lang="en-US" sz="1600">
                <a:solidFill>
                  <a:srgbClr val="000000"/>
                </a:solidFill>
                <a:latin typeface="Arial" pitchFamily="34" charset="0"/>
                <a:ea typeface="+mn-ea"/>
                <a:cs typeface="+mn-cs"/>
              </a:rPr>
              <a:t>150</a:t>
            </a:r>
          </a:p>
        </p:txBody>
      </p:sp>
      <p:sp>
        <p:nvSpPr>
          <p:cNvPr id="45072" name="Rectangle 12"/>
          <p:cNvSpPr>
            <a:spLocks noChangeArrowheads="1"/>
          </p:cNvSpPr>
          <p:nvPr/>
        </p:nvSpPr>
        <p:spPr bwMode="auto">
          <a:xfrm>
            <a:off x="871538" y="2032000"/>
            <a:ext cx="3873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5720" bIns="0">
            <a:spAutoFit/>
          </a:bodyPr>
          <a:lstStyle/>
          <a:p>
            <a:pPr algn="r" defTabSz="914400">
              <a:lnSpc>
                <a:spcPct val="100000"/>
              </a:lnSpc>
              <a:buClrTx/>
              <a:buSzTx/>
              <a:buFontTx/>
              <a:buNone/>
              <a:defRPr/>
            </a:pPr>
            <a:r>
              <a:rPr lang="en-US" sz="1600">
                <a:solidFill>
                  <a:srgbClr val="000000"/>
                </a:solidFill>
                <a:latin typeface="Arial" pitchFamily="34" charset="0"/>
                <a:ea typeface="+mn-ea"/>
                <a:cs typeface="+mn-cs"/>
              </a:rPr>
              <a:t>200</a:t>
            </a:r>
          </a:p>
        </p:txBody>
      </p:sp>
      <p:sp>
        <p:nvSpPr>
          <p:cNvPr id="45073" name="Rectangle 17"/>
          <p:cNvSpPr>
            <a:spLocks noChangeArrowheads="1"/>
          </p:cNvSpPr>
          <p:nvPr/>
        </p:nvSpPr>
        <p:spPr bwMode="auto">
          <a:xfrm>
            <a:off x="1098550" y="5140325"/>
            <a:ext cx="1603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5720" bIns="0">
            <a:spAutoFit/>
          </a:bodyPr>
          <a:lstStyle/>
          <a:p>
            <a:pPr algn="r" defTabSz="914400">
              <a:lnSpc>
                <a:spcPct val="100000"/>
              </a:lnSpc>
              <a:buClrTx/>
              <a:buSzTx/>
              <a:buFontTx/>
              <a:buNone/>
              <a:defRPr/>
            </a:pPr>
            <a:r>
              <a:rPr lang="en-US" sz="1600">
                <a:solidFill>
                  <a:srgbClr val="000000"/>
                </a:solidFill>
                <a:latin typeface="Arial" pitchFamily="34" charset="0"/>
                <a:ea typeface="+mn-ea"/>
                <a:cs typeface="+mn-cs"/>
              </a:rPr>
              <a:t>0</a:t>
            </a:r>
          </a:p>
        </p:txBody>
      </p:sp>
      <p:cxnSp>
        <p:nvCxnSpPr>
          <p:cNvPr id="42002" name="Straight Connector 20"/>
          <p:cNvCxnSpPr>
            <a:cxnSpLocks noChangeShapeType="1"/>
          </p:cNvCxnSpPr>
          <p:nvPr/>
        </p:nvCxnSpPr>
        <p:spPr bwMode="auto">
          <a:xfrm rot="10800000" flipV="1">
            <a:off x="1279525" y="2933700"/>
            <a:ext cx="90488"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2003" name="Straight Connector 21"/>
          <p:cNvCxnSpPr>
            <a:cxnSpLocks noChangeShapeType="1"/>
          </p:cNvCxnSpPr>
          <p:nvPr/>
        </p:nvCxnSpPr>
        <p:spPr bwMode="auto">
          <a:xfrm rot="10800000" flipV="1">
            <a:off x="1279525" y="3709988"/>
            <a:ext cx="90488"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2004" name="Straight Connector 22"/>
          <p:cNvCxnSpPr>
            <a:cxnSpLocks noChangeShapeType="1"/>
          </p:cNvCxnSpPr>
          <p:nvPr/>
        </p:nvCxnSpPr>
        <p:spPr bwMode="auto">
          <a:xfrm rot="10800000" flipV="1">
            <a:off x="1279525" y="5262563"/>
            <a:ext cx="90488"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2005" name="Straight Connector 23"/>
          <p:cNvCxnSpPr>
            <a:cxnSpLocks noChangeShapeType="1"/>
          </p:cNvCxnSpPr>
          <p:nvPr/>
        </p:nvCxnSpPr>
        <p:spPr bwMode="auto">
          <a:xfrm rot="10800000" flipV="1">
            <a:off x="1279525" y="4486275"/>
            <a:ext cx="90488"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
        <p:nvSpPr>
          <p:cNvPr id="45078" name="Rectangle 24"/>
          <p:cNvSpPr>
            <a:spLocks noChangeArrowheads="1"/>
          </p:cNvSpPr>
          <p:nvPr/>
        </p:nvSpPr>
        <p:spPr bwMode="auto">
          <a:xfrm>
            <a:off x="1392238" y="5348288"/>
            <a:ext cx="11430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nchor="ctr">
            <a:spAutoFit/>
          </a:bodyPr>
          <a:lstStyle/>
          <a:p>
            <a:pPr algn="ctr" defTabSz="914400">
              <a:lnSpc>
                <a:spcPts val="1600"/>
              </a:lnSpc>
              <a:buClrTx/>
              <a:buSzTx/>
              <a:buFontTx/>
              <a:buNone/>
              <a:defRPr/>
            </a:pPr>
            <a:r>
              <a:rPr lang="en-US" sz="1600">
                <a:solidFill>
                  <a:srgbClr val="000000"/>
                </a:solidFill>
                <a:latin typeface="Arial" pitchFamily="34" charset="0"/>
                <a:ea typeface="+mn-ea"/>
                <a:cs typeface="+mn-cs"/>
              </a:rPr>
              <a:t>0</a:t>
            </a:r>
          </a:p>
        </p:txBody>
      </p:sp>
      <p:cxnSp>
        <p:nvCxnSpPr>
          <p:cNvPr id="42007" name="Straight Connector 33"/>
          <p:cNvCxnSpPr>
            <a:cxnSpLocks noChangeShapeType="1"/>
          </p:cNvCxnSpPr>
          <p:nvPr/>
        </p:nvCxnSpPr>
        <p:spPr bwMode="auto">
          <a:xfrm rot="5400000" flipV="1">
            <a:off x="1408112" y="5311776"/>
            <a:ext cx="920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lgn="ctr">
                <a:solidFill>
                  <a:srgbClr val="000000"/>
                </a:solidFill>
                <a:round/>
                <a:headEnd/>
                <a:tailEnd/>
              </a14:hiddenLine>
            </a:ext>
          </a:extLst>
        </p:spPr>
      </p:cxnSp>
      <p:cxnSp>
        <p:nvCxnSpPr>
          <p:cNvPr id="42008" name="Straight Connector 34"/>
          <p:cNvCxnSpPr>
            <a:cxnSpLocks noChangeShapeType="1"/>
          </p:cNvCxnSpPr>
          <p:nvPr/>
        </p:nvCxnSpPr>
        <p:spPr bwMode="auto">
          <a:xfrm rot="5400000" flipV="1">
            <a:off x="2773362" y="5311776"/>
            <a:ext cx="92075"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2009" name="Straight Connector 35"/>
          <p:cNvCxnSpPr>
            <a:cxnSpLocks noChangeShapeType="1"/>
          </p:cNvCxnSpPr>
          <p:nvPr/>
        </p:nvCxnSpPr>
        <p:spPr bwMode="auto">
          <a:xfrm rot="5400000" flipV="1">
            <a:off x="4135437" y="5311776"/>
            <a:ext cx="92075"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2010" name="Straight Connector 36"/>
          <p:cNvCxnSpPr>
            <a:cxnSpLocks noChangeShapeType="1"/>
          </p:cNvCxnSpPr>
          <p:nvPr/>
        </p:nvCxnSpPr>
        <p:spPr bwMode="auto">
          <a:xfrm rot="5400000" flipV="1">
            <a:off x="5500687" y="5311776"/>
            <a:ext cx="92075"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2011" name="Straight Connector 39"/>
          <p:cNvCxnSpPr>
            <a:cxnSpLocks noChangeShapeType="1"/>
          </p:cNvCxnSpPr>
          <p:nvPr/>
        </p:nvCxnSpPr>
        <p:spPr bwMode="auto">
          <a:xfrm rot="5400000" flipV="1">
            <a:off x="6864350" y="5311776"/>
            <a:ext cx="92075"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42012" name="Straight Connector 40"/>
          <p:cNvCxnSpPr>
            <a:cxnSpLocks noChangeShapeType="1"/>
          </p:cNvCxnSpPr>
          <p:nvPr/>
        </p:nvCxnSpPr>
        <p:spPr bwMode="auto">
          <a:xfrm rot="5400000" flipV="1">
            <a:off x="8247062" y="5311776"/>
            <a:ext cx="92075"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
        <p:nvSpPr>
          <p:cNvPr id="45085" name="Rectangle 24"/>
          <p:cNvSpPr>
            <a:spLocks noChangeArrowheads="1"/>
          </p:cNvSpPr>
          <p:nvPr/>
        </p:nvSpPr>
        <p:spPr bwMode="auto">
          <a:xfrm>
            <a:off x="2747963" y="5348288"/>
            <a:ext cx="11430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nchor="ctr">
            <a:spAutoFit/>
          </a:bodyPr>
          <a:lstStyle/>
          <a:p>
            <a:pPr algn="ctr" defTabSz="914400">
              <a:lnSpc>
                <a:spcPts val="1600"/>
              </a:lnSpc>
              <a:buClrTx/>
              <a:buSzTx/>
              <a:buFontTx/>
              <a:buNone/>
              <a:defRPr/>
            </a:pPr>
            <a:r>
              <a:rPr lang="en-US" sz="1600">
                <a:solidFill>
                  <a:srgbClr val="000000"/>
                </a:solidFill>
                <a:latin typeface="Arial" pitchFamily="34" charset="0"/>
                <a:ea typeface="+mn-ea"/>
                <a:cs typeface="+mn-cs"/>
              </a:rPr>
              <a:t>5</a:t>
            </a:r>
          </a:p>
        </p:txBody>
      </p:sp>
      <p:sp>
        <p:nvSpPr>
          <p:cNvPr id="45086" name="Rectangle 24"/>
          <p:cNvSpPr>
            <a:spLocks noChangeArrowheads="1"/>
          </p:cNvSpPr>
          <p:nvPr/>
        </p:nvSpPr>
        <p:spPr bwMode="auto">
          <a:xfrm>
            <a:off x="4062413" y="5348288"/>
            <a:ext cx="2270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nchor="ctr">
            <a:spAutoFit/>
          </a:bodyPr>
          <a:lstStyle/>
          <a:p>
            <a:pPr algn="ctr" defTabSz="914400">
              <a:lnSpc>
                <a:spcPts val="1600"/>
              </a:lnSpc>
              <a:buClrTx/>
              <a:buSzTx/>
              <a:buFontTx/>
              <a:buNone/>
              <a:defRPr/>
            </a:pPr>
            <a:r>
              <a:rPr lang="en-US" sz="1600">
                <a:solidFill>
                  <a:srgbClr val="000000"/>
                </a:solidFill>
                <a:latin typeface="Arial" pitchFamily="34" charset="0"/>
                <a:ea typeface="+mn-ea"/>
                <a:cs typeface="+mn-cs"/>
              </a:rPr>
              <a:t>10</a:t>
            </a:r>
          </a:p>
        </p:txBody>
      </p:sp>
      <p:sp>
        <p:nvSpPr>
          <p:cNvPr id="45087" name="Rectangle 24"/>
          <p:cNvSpPr>
            <a:spLocks noChangeArrowheads="1"/>
          </p:cNvSpPr>
          <p:nvPr/>
        </p:nvSpPr>
        <p:spPr bwMode="auto">
          <a:xfrm>
            <a:off x="5437188" y="5348288"/>
            <a:ext cx="2270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nchor="ctr">
            <a:spAutoFit/>
          </a:bodyPr>
          <a:lstStyle/>
          <a:p>
            <a:pPr algn="ctr" defTabSz="914400">
              <a:lnSpc>
                <a:spcPts val="1600"/>
              </a:lnSpc>
              <a:buClrTx/>
              <a:buSzTx/>
              <a:buFontTx/>
              <a:buNone/>
              <a:defRPr/>
            </a:pPr>
            <a:r>
              <a:rPr lang="en-US" sz="1600">
                <a:solidFill>
                  <a:srgbClr val="000000"/>
                </a:solidFill>
                <a:latin typeface="Arial" pitchFamily="34" charset="0"/>
                <a:ea typeface="+mn-ea"/>
                <a:cs typeface="+mn-cs"/>
              </a:rPr>
              <a:t>15</a:t>
            </a:r>
          </a:p>
        </p:txBody>
      </p:sp>
      <p:sp>
        <p:nvSpPr>
          <p:cNvPr id="45088" name="Rectangle 24"/>
          <p:cNvSpPr>
            <a:spLocks noChangeArrowheads="1"/>
          </p:cNvSpPr>
          <p:nvPr/>
        </p:nvSpPr>
        <p:spPr bwMode="auto">
          <a:xfrm>
            <a:off x="8183563" y="5348288"/>
            <a:ext cx="2270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nchor="ctr">
            <a:spAutoFit/>
          </a:bodyPr>
          <a:lstStyle/>
          <a:p>
            <a:pPr algn="ctr" defTabSz="914400">
              <a:lnSpc>
                <a:spcPts val="1600"/>
              </a:lnSpc>
              <a:buClrTx/>
              <a:buSzTx/>
              <a:buFontTx/>
              <a:buNone/>
              <a:defRPr/>
            </a:pPr>
            <a:r>
              <a:rPr lang="en-US" sz="1600">
                <a:solidFill>
                  <a:srgbClr val="000000"/>
                </a:solidFill>
                <a:latin typeface="Arial" pitchFamily="34" charset="0"/>
                <a:ea typeface="+mn-ea"/>
                <a:cs typeface="+mn-cs"/>
              </a:rPr>
              <a:t>25</a:t>
            </a:r>
          </a:p>
        </p:txBody>
      </p:sp>
      <p:sp>
        <p:nvSpPr>
          <p:cNvPr id="45089" name="Rectangle 24"/>
          <p:cNvSpPr>
            <a:spLocks noChangeArrowheads="1"/>
          </p:cNvSpPr>
          <p:nvPr/>
        </p:nvSpPr>
        <p:spPr bwMode="auto">
          <a:xfrm>
            <a:off x="6797675" y="5348288"/>
            <a:ext cx="227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nchor="ctr">
            <a:spAutoFit/>
          </a:bodyPr>
          <a:lstStyle/>
          <a:p>
            <a:pPr algn="ctr" defTabSz="914400">
              <a:lnSpc>
                <a:spcPts val="1600"/>
              </a:lnSpc>
              <a:buClrTx/>
              <a:buSzTx/>
              <a:buFontTx/>
              <a:buNone/>
              <a:defRPr/>
            </a:pPr>
            <a:r>
              <a:rPr lang="en-US" sz="1600">
                <a:solidFill>
                  <a:srgbClr val="000000"/>
                </a:solidFill>
                <a:latin typeface="Arial" pitchFamily="34" charset="0"/>
                <a:ea typeface="+mn-ea"/>
                <a:cs typeface="+mn-cs"/>
              </a:rPr>
              <a:t>20</a:t>
            </a:r>
          </a:p>
        </p:txBody>
      </p:sp>
      <p:sp>
        <p:nvSpPr>
          <p:cNvPr id="45090" name="Freeform 153"/>
          <p:cNvSpPr>
            <a:spLocks/>
          </p:cNvSpPr>
          <p:nvPr/>
        </p:nvSpPr>
        <p:spPr bwMode="auto">
          <a:xfrm>
            <a:off x="1516063" y="4687888"/>
            <a:ext cx="6267450" cy="504825"/>
          </a:xfrm>
          <a:custGeom>
            <a:avLst/>
            <a:gdLst>
              <a:gd name="T0" fmla="*/ 0 w 4352775"/>
              <a:gd name="T1" fmla="*/ 0 h 504795"/>
              <a:gd name="T2" fmla="*/ 2147483647 w 4352775"/>
              <a:gd name="T3" fmla="*/ 83912 h 504795"/>
              <a:gd name="T4" fmla="*/ 2147483647 w 4352775"/>
              <a:gd name="T5" fmla="*/ 144695 h 504795"/>
              <a:gd name="T6" fmla="*/ 2147483647 w 4352775"/>
              <a:gd name="T7" fmla="*/ 225670 h 504795"/>
              <a:gd name="T8" fmla="*/ 2147483647 w 4352775"/>
              <a:gd name="T9" fmla="*/ 124399 h 504795"/>
              <a:gd name="T10" fmla="*/ 2147483647 w 4352775"/>
              <a:gd name="T11" fmla="*/ 208311 h 504795"/>
              <a:gd name="T12" fmla="*/ 2147483647 w 4352775"/>
              <a:gd name="T13" fmla="*/ 196773 h 504795"/>
              <a:gd name="T14" fmla="*/ 2147483647 w 4352775"/>
              <a:gd name="T15" fmla="*/ 245966 h 504795"/>
              <a:gd name="T16" fmla="*/ 2147483647 w 4352775"/>
              <a:gd name="T17" fmla="*/ 289338 h 504795"/>
              <a:gd name="T18" fmla="*/ 2147483647 w 4352775"/>
              <a:gd name="T19" fmla="*/ 286454 h 504795"/>
              <a:gd name="T20" fmla="*/ 2147483647 w 4352775"/>
              <a:gd name="T21" fmla="*/ 286454 h 504795"/>
              <a:gd name="T22" fmla="*/ 2147483647 w 4352775"/>
              <a:gd name="T23" fmla="*/ 231491 h 504795"/>
              <a:gd name="T24" fmla="*/ 2147483647 w 4352775"/>
              <a:gd name="T25" fmla="*/ 254620 h 504795"/>
              <a:gd name="T26" fmla="*/ 2147483647 w 4352775"/>
              <a:gd name="T27" fmla="*/ 251735 h 504795"/>
              <a:gd name="T28" fmla="*/ 2147483647 w 4352775"/>
              <a:gd name="T29" fmla="*/ 254620 h 504795"/>
              <a:gd name="T30" fmla="*/ 2147483647 w 4352775"/>
              <a:gd name="T31" fmla="*/ 234376 h 504795"/>
              <a:gd name="T32" fmla="*/ 2147483647 w 4352775"/>
              <a:gd name="T33" fmla="*/ 263325 h 504795"/>
              <a:gd name="T34" fmla="*/ 2147483647 w 4352775"/>
              <a:gd name="T35" fmla="*/ 217017 h 504795"/>
              <a:gd name="T36" fmla="*/ 2147483647 w 4352775"/>
              <a:gd name="T37" fmla="*/ 196773 h 504795"/>
              <a:gd name="T38" fmla="*/ 2147483647 w 4352775"/>
              <a:gd name="T39" fmla="*/ 234376 h 504795"/>
              <a:gd name="T40" fmla="*/ 2147483647 w 4352775"/>
              <a:gd name="T41" fmla="*/ 283569 h 504795"/>
              <a:gd name="T42" fmla="*/ 2147483647 w 4352775"/>
              <a:gd name="T43" fmla="*/ 332762 h 504795"/>
              <a:gd name="T44" fmla="*/ 2147483647 w 4352775"/>
              <a:gd name="T45" fmla="*/ 387725 h 504795"/>
              <a:gd name="T46" fmla="*/ 2147483647 w 4352775"/>
              <a:gd name="T47" fmla="*/ 442687 h 504795"/>
              <a:gd name="T48" fmla="*/ 2147483647 w 4352775"/>
              <a:gd name="T49" fmla="*/ 506355 h 504795"/>
              <a:gd name="T50" fmla="*/ 2147483647 w 4352775"/>
              <a:gd name="T51" fmla="*/ 506355 h 5047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52775"/>
              <a:gd name="T79" fmla="*/ 0 h 504795"/>
              <a:gd name="T80" fmla="*/ 4352775 w 4352775"/>
              <a:gd name="T81" fmla="*/ 504795 h 5047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52775" h="504795">
                <a:moveTo>
                  <a:pt x="0" y="0"/>
                </a:moveTo>
                <a:lnTo>
                  <a:pt x="31730" y="83652"/>
                </a:lnTo>
                <a:lnTo>
                  <a:pt x="46153" y="144227"/>
                </a:lnTo>
                <a:lnTo>
                  <a:pt x="92305" y="224994"/>
                </a:lnTo>
                <a:lnTo>
                  <a:pt x="167303" y="124035"/>
                </a:lnTo>
                <a:lnTo>
                  <a:pt x="360568" y="207687"/>
                </a:lnTo>
                <a:lnTo>
                  <a:pt x="548063" y="196149"/>
                </a:lnTo>
                <a:lnTo>
                  <a:pt x="741327" y="245186"/>
                </a:lnTo>
                <a:lnTo>
                  <a:pt x="931707" y="288454"/>
                </a:lnTo>
                <a:lnTo>
                  <a:pt x="1096126" y="285570"/>
                </a:lnTo>
                <a:lnTo>
                  <a:pt x="1298044" y="285570"/>
                </a:lnTo>
                <a:lnTo>
                  <a:pt x="1687457" y="230763"/>
                </a:lnTo>
                <a:lnTo>
                  <a:pt x="2056679" y="253840"/>
                </a:lnTo>
                <a:lnTo>
                  <a:pt x="2437438" y="250955"/>
                </a:lnTo>
                <a:lnTo>
                  <a:pt x="2818198" y="253840"/>
                </a:lnTo>
                <a:lnTo>
                  <a:pt x="3002809" y="233648"/>
                </a:lnTo>
                <a:lnTo>
                  <a:pt x="3187420" y="262493"/>
                </a:lnTo>
                <a:lnTo>
                  <a:pt x="3363377" y="216341"/>
                </a:lnTo>
                <a:lnTo>
                  <a:pt x="3576833" y="196149"/>
                </a:lnTo>
                <a:lnTo>
                  <a:pt x="3758559" y="233648"/>
                </a:lnTo>
                <a:lnTo>
                  <a:pt x="3963361" y="282685"/>
                </a:lnTo>
                <a:lnTo>
                  <a:pt x="4049898" y="331722"/>
                </a:lnTo>
                <a:lnTo>
                  <a:pt x="4061436" y="386529"/>
                </a:lnTo>
                <a:lnTo>
                  <a:pt x="4119127" y="441335"/>
                </a:lnTo>
                <a:lnTo>
                  <a:pt x="4352775" y="504795"/>
                </a:lnTo>
              </a:path>
            </a:pathLst>
          </a:custGeom>
          <a:noFill/>
          <a:ln w="28575" algn="ctr">
            <a:solidFill>
              <a:srgbClr val="3B609B"/>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lnSpc>
                <a:spcPct val="100000"/>
              </a:lnSpc>
              <a:buClrTx/>
              <a:buSzTx/>
              <a:buFontTx/>
              <a:buNone/>
              <a:defRPr/>
            </a:pPr>
            <a:endParaRPr lang="sl-SI" sz="800">
              <a:solidFill>
                <a:srgbClr val="FFFFFF"/>
              </a:solidFill>
              <a:latin typeface="Arial" pitchFamily="34" charset="0"/>
              <a:ea typeface="+mn-ea"/>
              <a:cs typeface="+mn-cs"/>
            </a:endParaRPr>
          </a:p>
        </p:txBody>
      </p:sp>
      <p:cxnSp>
        <p:nvCxnSpPr>
          <p:cNvPr id="42019" name="Straight Connector 19"/>
          <p:cNvCxnSpPr>
            <a:cxnSpLocks noChangeShapeType="1"/>
          </p:cNvCxnSpPr>
          <p:nvPr/>
        </p:nvCxnSpPr>
        <p:spPr bwMode="auto">
          <a:xfrm rot="10800000" flipV="1">
            <a:off x="1279525" y="2159000"/>
            <a:ext cx="90488" cy="0"/>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
        <p:nvSpPr>
          <p:cNvPr id="46" name="Oval 45"/>
          <p:cNvSpPr/>
          <p:nvPr/>
        </p:nvSpPr>
        <p:spPr bwMode="auto">
          <a:xfrm>
            <a:off x="5151438" y="2265363"/>
            <a:ext cx="165100"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83" name="Oval 482"/>
          <p:cNvSpPr/>
          <p:nvPr/>
        </p:nvSpPr>
        <p:spPr bwMode="auto">
          <a:xfrm>
            <a:off x="5737225" y="2724150"/>
            <a:ext cx="163513"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84" name="Oval 483"/>
          <p:cNvSpPr/>
          <p:nvPr/>
        </p:nvSpPr>
        <p:spPr bwMode="auto">
          <a:xfrm>
            <a:off x="6286500" y="3017838"/>
            <a:ext cx="163513"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85" name="Oval 484"/>
          <p:cNvSpPr/>
          <p:nvPr/>
        </p:nvSpPr>
        <p:spPr bwMode="auto">
          <a:xfrm>
            <a:off x="5192713" y="2838450"/>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86" name="Oval 485"/>
          <p:cNvSpPr/>
          <p:nvPr/>
        </p:nvSpPr>
        <p:spPr bwMode="auto">
          <a:xfrm>
            <a:off x="4662488" y="3055938"/>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87" name="Oval 486"/>
          <p:cNvSpPr/>
          <p:nvPr/>
        </p:nvSpPr>
        <p:spPr bwMode="auto">
          <a:xfrm>
            <a:off x="4106863" y="3094038"/>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88" name="Oval 487"/>
          <p:cNvSpPr/>
          <p:nvPr/>
        </p:nvSpPr>
        <p:spPr bwMode="auto">
          <a:xfrm>
            <a:off x="3581400" y="3192463"/>
            <a:ext cx="163513"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89" name="Oval 488"/>
          <p:cNvSpPr/>
          <p:nvPr/>
        </p:nvSpPr>
        <p:spPr bwMode="auto">
          <a:xfrm>
            <a:off x="3016250" y="3074988"/>
            <a:ext cx="163513"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90" name="Oval 489"/>
          <p:cNvSpPr/>
          <p:nvPr/>
        </p:nvSpPr>
        <p:spPr bwMode="auto">
          <a:xfrm>
            <a:off x="2487613" y="3189288"/>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91" name="Oval 490"/>
          <p:cNvSpPr/>
          <p:nvPr/>
        </p:nvSpPr>
        <p:spPr bwMode="auto">
          <a:xfrm>
            <a:off x="2220913" y="3287713"/>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92" name="Oval 491"/>
          <p:cNvSpPr/>
          <p:nvPr/>
        </p:nvSpPr>
        <p:spPr bwMode="auto">
          <a:xfrm>
            <a:off x="1951038" y="3298825"/>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93" name="Oval 492"/>
          <p:cNvSpPr/>
          <p:nvPr/>
        </p:nvSpPr>
        <p:spPr bwMode="auto">
          <a:xfrm>
            <a:off x="1684338" y="3535363"/>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94" name="Oval 493"/>
          <p:cNvSpPr/>
          <p:nvPr/>
        </p:nvSpPr>
        <p:spPr bwMode="auto">
          <a:xfrm>
            <a:off x="1663700" y="4999038"/>
            <a:ext cx="163513"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95" name="Oval 494"/>
          <p:cNvSpPr/>
          <p:nvPr/>
        </p:nvSpPr>
        <p:spPr bwMode="auto">
          <a:xfrm>
            <a:off x="1941513" y="4975225"/>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96" name="Oval 495"/>
          <p:cNvSpPr/>
          <p:nvPr/>
        </p:nvSpPr>
        <p:spPr bwMode="auto">
          <a:xfrm>
            <a:off x="2197100" y="4953000"/>
            <a:ext cx="163513"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97" name="Oval 496"/>
          <p:cNvSpPr/>
          <p:nvPr/>
        </p:nvSpPr>
        <p:spPr bwMode="auto">
          <a:xfrm>
            <a:off x="2460625" y="4911725"/>
            <a:ext cx="163513"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98" name="Oval 497"/>
          <p:cNvSpPr/>
          <p:nvPr/>
        </p:nvSpPr>
        <p:spPr bwMode="auto">
          <a:xfrm>
            <a:off x="2994025" y="4903788"/>
            <a:ext cx="163513"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99" name="Oval 498"/>
          <p:cNvSpPr/>
          <p:nvPr/>
        </p:nvSpPr>
        <p:spPr bwMode="auto">
          <a:xfrm>
            <a:off x="3541713" y="4892675"/>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00" name="Oval 499"/>
          <p:cNvSpPr/>
          <p:nvPr/>
        </p:nvSpPr>
        <p:spPr bwMode="auto">
          <a:xfrm>
            <a:off x="4090988" y="4884738"/>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01" name="Oval 500"/>
          <p:cNvSpPr/>
          <p:nvPr/>
        </p:nvSpPr>
        <p:spPr bwMode="auto">
          <a:xfrm>
            <a:off x="4635500" y="4868863"/>
            <a:ext cx="163513"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02" name="Oval 501"/>
          <p:cNvSpPr/>
          <p:nvPr/>
        </p:nvSpPr>
        <p:spPr bwMode="auto">
          <a:xfrm>
            <a:off x="5176838" y="4857750"/>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03" name="Oval 502"/>
          <p:cNvSpPr/>
          <p:nvPr/>
        </p:nvSpPr>
        <p:spPr bwMode="auto">
          <a:xfrm>
            <a:off x="5732463" y="4879975"/>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04" name="Oval 503"/>
          <p:cNvSpPr/>
          <p:nvPr/>
        </p:nvSpPr>
        <p:spPr bwMode="auto">
          <a:xfrm>
            <a:off x="6264275" y="4857750"/>
            <a:ext cx="163513"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05" name="Oval 504"/>
          <p:cNvSpPr/>
          <p:nvPr/>
        </p:nvSpPr>
        <p:spPr bwMode="auto">
          <a:xfrm>
            <a:off x="6811963" y="4879975"/>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06" name="Oval 505"/>
          <p:cNvSpPr/>
          <p:nvPr/>
        </p:nvSpPr>
        <p:spPr bwMode="auto">
          <a:xfrm>
            <a:off x="6827838" y="3455988"/>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07" name="Oval 506"/>
          <p:cNvSpPr/>
          <p:nvPr/>
        </p:nvSpPr>
        <p:spPr bwMode="auto">
          <a:xfrm>
            <a:off x="6840538" y="3521075"/>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08" name="Oval 507"/>
          <p:cNvSpPr/>
          <p:nvPr/>
        </p:nvSpPr>
        <p:spPr bwMode="auto">
          <a:xfrm>
            <a:off x="6840538" y="3565525"/>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09" name="Oval 508"/>
          <p:cNvSpPr/>
          <p:nvPr/>
        </p:nvSpPr>
        <p:spPr bwMode="auto">
          <a:xfrm>
            <a:off x="6840538" y="3779838"/>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10" name="Oval 509"/>
          <p:cNvSpPr/>
          <p:nvPr/>
        </p:nvSpPr>
        <p:spPr bwMode="auto">
          <a:xfrm>
            <a:off x="6856413" y="3962400"/>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11" name="Oval 510"/>
          <p:cNvSpPr/>
          <p:nvPr/>
        </p:nvSpPr>
        <p:spPr bwMode="auto">
          <a:xfrm>
            <a:off x="6811963" y="4092575"/>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12" name="Oval 511"/>
          <p:cNvSpPr/>
          <p:nvPr/>
        </p:nvSpPr>
        <p:spPr bwMode="auto">
          <a:xfrm>
            <a:off x="6894513" y="4305300"/>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13" name="Oval 512"/>
          <p:cNvSpPr/>
          <p:nvPr/>
        </p:nvSpPr>
        <p:spPr bwMode="auto">
          <a:xfrm>
            <a:off x="6921500" y="4552950"/>
            <a:ext cx="163513"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14" name="Oval 513"/>
          <p:cNvSpPr/>
          <p:nvPr/>
        </p:nvSpPr>
        <p:spPr bwMode="auto">
          <a:xfrm>
            <a:off x="6961188" y="4659313"/>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15" name="Oval 514"/>
          <p:cNvSpPr/>
          <p:nvPr/>
        </p:nvSpPr>
        <p:spPr bwMode="auto">
          <a:xfrm>
            <a:off x="7086600" y="4879975"/>
            <a:ext cx="163513"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16" name="Oval 515"/>
          <p:cNvSpPr/>
          <p:nvPr/>
        </p:nvSpPr>
        <p:spPr bwMode="auto">
          <a:xfrm>
            <a:off x="7231063" y="4949825"/>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17" name="Oval 516"/>
          <p:cNvSpPr/>
          <p:nvPr/>
        </p:nvSpPr>
        <p:spPr bwMode="auto">
          <a:xfrm>
            <a:off x="7345363" y="5040313"/>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18" name="Oval 517"/>
          <p:cNvSpPr/>
          <p:nvPr/>
        </p:nvSpPr>
        <p:spPr bwMode="auto">
          <a:xfrm>
            <a:off x="7631113" y="5124450"/>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19" name="Oval 518"/>
          <p:cNvSpPr/>
          <p:nvPr/>
        </p:nvSpPr>
        <p:spPr bwMode="auto">
          <a:xfrm>
            <a:off x="1554163" y="4903788"/>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20" name="Oval 519"/>
          <p:cNvSpPr/>
          <p:nvPr/>
        </p:nvSpPr>
        <p:spPr bwMode="auto">
          <a:xfrm>
            <a:off x="1487488" y="4846638"/>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21" name="Oval 520"/>
          <p:cNvSpPr/>
          <p:nvPr/>
        </p:nvSpPr>
        <p:spPr bwMode="auto">
          <a:xfrm>
            <a:off x="1463675" y="4591050"/>
            <a:ext cx="163513"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22" name="Oval 521"/>
          <p:cNvSpPr/>
          <p:nvPr/>
        </p:nvSpPr>
        <p:spPr bwMode="auto">
          <a:xfrm>
            <a:off x="1447800" y="4343400"/>
            <a:ext cx="163513"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23" name="Oval 522"/>
          <p:cNvSpPr/>
          <p:nvPr/>
        </p:nvSpPr>
        <p:spPr bwMode="auto">
          <a:xfrm>
            <a:off x="1425575" y="4156075"/>
            <a:ext cx="163513"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24" name="Oval 523"/>
          <p:cNvSpPr/>
          <p:nvPr/>
        </p:nvSpPr>
        <p:spPr bwMode="auto">
          <a:xfrm>
            <a:off x="1425575" y="4073525"/>
            <a:ext cx="163513"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25" name="Oval 524"/>
          <p:cNvSpPr/>
          <p:nvPr/>
        </p:nvSpPr>
        <p:spPr bwMode="auto">
          <a:xfrm>
            <a:off x="1404938" y="3932238"/>
            <a:ext cx="163512"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26" name="Oval 525"/>
          <p:cNvSpPr/>
          <p:nvPr/>
        </p:nvSpPr>
        <p:spPr bwMode="auto">
          <a:xfrm>
            <a:off x="1377950" y="3875088"/>
            <a:ext cx="163513"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27" name="Oval 526"/>
          <p:cNvSpPr/>
          <p:nvPr/>
        </p:nvSpPr>
        <p:spPr bwMode="auto">
          <a:xfrm>
            <a:off x="1409700" y="4533900"/>
            <a:ext cx="163513"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28" name="Oval 527"/>
          <p:cNvSpPr/>
          <p:nvPr/>
        </p:nvSpPr>
        <p:spPr bwMode="auto">
          <a:xfrm>
            <a:off x="1447800" y="5113338"/>
            <a:ext cx="163513" cy="165100"/>
          </a:xfrm>
          <a:prstGeom prst="ellipse">
            <a:avLst/>
          </a:prstGeom>
          <a:solidFill>
            <a:srgbClr val="A2906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5139" name="Freeform 151"/>
          <p:cNvSpPr>
            <a:spLocks/>
          </p:cNvSpPr>
          <p:nvPr/>
        </p:nvSpPr>
        <p:spPr bwMode="auto">
          <a:xfrm>
            <a:off x="1558925" y="3868738"/>
            <a:ext cx="6457950" cy="1298575"/>
          </a:xfrm>
          <a:custGeom>
            <a:avLst/>
            <a:gdLst>
              <a:gd name="T0" fmla="*/ 0 w 4482579"/>
              <a:gd name="T1" fmla="*/ 1314159 h 1298044"/>
              <a:gd name="T2" fmla="*/ 2147483647 w 4482579"/>
              <a:gd name="T3" fmla="*/ 966461 h 1298044"/>
              <a:gd name="T4" fmla="*/ 2147483647 w 4482579"/>
              <a:gd name="T5" fmla="*/ 721902 h 1298044"/>
              <a:gd name="T6" fmla="*/ 2147483647 w 4482579"/>
              <a:gd name="T7" fmla="*/ 456712 h 1298044"/>
              <a:gd name="T8" fmla="*/ 2147483647 w 4482579"/>
              <a:gd name="T9" fmla="*/ 312333 h 1298044"/>
              <a:gd name="T10" fmla="*/ 2147483647 w 4482579"/>
              <a:gd name="T11" fmla="*/ 303497 h 1298044"/>
              <a:gd name="T12" fmla="*/ 2147483647 w 4482579"/>
              <a:gd name="T13" fmla="*/ 394834 h 1298044"/>
              <a:gd name="T14" fmla="*/ 2147483647 w 4482579"/>
              <a:gd name="T15" fmla="*/ 403675 h 1298044"/>
              <a:gd name="T16" fmla="*/ 2147483647 w 4482579"/>
              <a:gd name="T17" fmla="*/ 671810 h 1298044"/>
              <a:gd name="T18" fmla="*/ 2147483647 w 4482579"/>
              <a:gd name="T19" fmla="*/ 612883 h 1298044"/>
              <a:gd name="T20" fmla="*/ 2147483647 w 4482579"/>
              <a:gd name="T21" fmla="*/ 365370 h 1298044"/>
              <a:gd name="T22" fmla="*/ 2147483647 w 4482579"/>
              <a:gd name="T23" fmla="*/ 368318 h 1298044"/>
              <a:gd name="T24" fmla="*/ 2147483647 w 4482579"/>
              <a:gd name="T25" fmla="*/ 247507 h 1298044"/>
              <a:gd name="T26" fmla="*/ 2147483647 w 4482579"/>
              <a:gd name="T27" fmla="*/ 185633 h 1298044"/>
              <a:gd name="T28" fmla="*/ 2147483647 w 4482579"/>
              <a:gd name="T29" fmla="*/ 73673 h 1298044"/>
              <a:gd name="T30" fmla="*/ 2147483647 w 4482579"/>
              <a:gd name="T31" fmla="*/ 167953 h 1298044"/>
              <a:gd name="T32" fmla="*/ 2147483647 w 4482579"/>
              <a:gd name="T33" fmla="*/ 433140 h 1298044"/>
              <a:gd name="T34" fmla="*/ 2147483647 w 4482579"/>
              <a:gd name="T35" fmla="*/ 365370 h 1298044"/>
              <a:gd name="T36" fmla="*/ 2147483647 w 4482579"/>
              <a:gd name="T37" fmla="*/ 291708 h 1298044"/>
              <a:gd name="T38" fmla="*/ 2147483647 w 4482579"/>
              <a:gd name="T39" fmla="*/ 0 h 1298044"/>
              <a:gd name="T40" fmla="*/ 2147483647 w 4482579"/>
              <a:gd name="T41" fmla="*/ 0 h 1298044"/>
              <a:gd name="T42" fmla="*/ 2147483647 w 4482579"/>
              <a:gd name="T43" fmla="*/ 94285 h 1298044"/>
              <a:gd name="T44" fmla="*/ 2147483647 w 4482579"/>
              <a:gd name="T45" fmla="*/ 185633 h 1298044"/>
              <a:gd name="T46" fmla="*/ 2147483647 w 4482579"/>
              <a:gd name="T47" fmla="*/ 259294 h 1298044"/>
              <a:gd name="T48" fmla="*/ 2147483647 w 4482579"/>
              <a:gd name="T49" fmla="*/ 571631 h 1298044"/>
              <a:gd name="T50" fmla="*/ 2147483647 w 4482579"/>
              <a:gd name="T51" fmla="*/ 730742 h 1298044"/>
              <a:gd name="T52" fmla="*/ 2147483647 w 4482579"/>
              <a:gd name="T53" fmla="*/ 981193 h 1298044"/>
              <a:gd name="T54" fmla="*/ 2147483647 w 4482579"/>
              <a:gd name="T55" fmla="*/ 1240497 h 1298044"/>
              <a:gd name="T56" fmla="*/ 2147483647 w 4482579"/>
              <a:gd name="T57" fmla="*/ 1325946 h 12980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82579"/>
              <a:gd name="T88" fmla="*/ 0 h 1298044"/>
              <a:gd name="T89" fmla="*/ 4482579 w 4482579"/>
              <a:gd name="T90" fmla="*/ 1298044 h 12980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82579" h="1298044">
                <a:moveTo>
                  <a:pt x="0" y="1286506"/>
                </a:moveTo>
                <a:lnTo>
                  <a:pt x="31730" y="946130"/>
                </a:lnTo>
                <a:lnTo>
                  <a:pt x="149996" y="706713"/>
                </a:lnTo>
                <a:lnTo>
                  <a:pt x="317300" y="447104"/>
                </a:lnTo>
                <a:lnTo>
                  <a:pt x="510564" y="305761"/>
                </a:lnTo>
                <a:lnTo>
                  <a:pt x="888439" y="297108"/>
                </a:lnTo>
                <a:lnTo>
                  <a:pt x="1075934" y="386528"/>
                </a:lnTo>
                <a:lnTo>
                  <a:pt x="1260545" y="395182"/>
                </a:lnTo>
                <a:lnTo>
                  <a:pt x="1318236" y="657675"/>
                </a:lnTo>
                <a:lnTo>
                  <a:pt x="1352851" y="599985"/>
                </a:lnTo>
                <a:lnTo>
                  <a:pt x="1450925" y="357683"/>
                </a:lnTo>
                <a:lnTo>
                  <a:pt x="1655727" y="360568"/>
                </a:lnTo>
                <a:lnTo>
                  <a:pt x="1831685" y="242301"/>
                </a:lnTo>
                <a:lnTo>
                  <a:pt x="2198021" y="181726"/>
                </a:lnTo>
                <a:lnTo>
                  <a:pt x="2397055" y="72113"/>
                </a:lnTo>
                <a:lnTo>
                  <a:pt x="2581666" y="164419"/>
                </a:lnTo>
                <a:lnTo>
                  <a:pt x="2619165" y="424028"/>
                </a:lnTo>
                <a:lnTo>
                  <a:pt x="2673971" y="357683"/>
                </a:lnTo>
                <a:lnTo>
                  <a:pt x="2777815" y="285569"/>
                </a:lnTo>
                <a:lnTo>
                  <a:pt x="2979733" y="0"/>
                </a:lnTo>
                <a:lnTo>
                  <a:pt x="3158574" y="0"/>
                </a:lnTo>
                <a:lnTo>
                  <a:pt x="3542218" y="92305"/>
                </a:lnTo>
                <a:lnTo>
                  <a:pt x="3735483" y="181726"/>
                </a:lnTo>
                <a:lnTo>
                  <a:pt x="3911440" y="253839"/>
                </a:lnTo>
                <a:lnTo>
                  <a:pt x="3943170" y="559601"/>
                </a:lnTo>
                <a:lnTo>
                  <a:pt x="3997976" y="715366"/>
                </a:lnTo>
                <a:lnTo>
                  <a:pt x="4090281" y="960552"/>
                </a:lnTo>
                <a:lnTo>
                  <a:pt x="4297968" y="1214392"/>
                </a:lnTo>
                <a:lnTo>
                  <a:pt x="4482579" y="1298044"/>
                </a:lnTo>
              </a:path>
            </a:pathLst>
          </a:custGeom>
          <a:noFill/>
          <a:ln w="28575" algn="ctr">
            <a:solidFill>
              <a:srgbClr val="5C2946"/>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a:lnSpc>
                <a:spcPct val="100000"/>
              </a:lnSpc>
              <a:buClrTx/>
              <a:buSzTx/>
              <a:buFontTx/>
              <a:buNone/>
              <a:defRPr/>
            </a:pPr>
            <a:endParaRPr lang="sl-SI" sz="800">
              <a:solidFill>
                <a:srgbClr val="FFFFFF"/>
              </a:solidFill>
              <a:latin typeface="Arial" pitchFamily="34" charset="0"/>
              <a:ea typeface="+mn-ea"/>
              <a:cs typeface="+mn-cs"/>
            </a:endParaRPr>
          </a:p>
        </p:txBody>
      </p:sp>
      <p:sp>
        <p:nvSpPr>
          <p:cNvPr id="35" name="Oval 34"/>
          <p:cNvSpPr/>
          <p:nvPr/>
        </p:nvSpPr>
        <p:spPr bwMode="auto">
          <a:xfrm>
            <a:off x="5151438" y="2070100"/>
            <a:ext cx="165100" cy="165100"/>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grpSp>
        <p:nvGrpSpPr>
          <p:cNvPr id="42069" name="Group 141"/>
          <p:cNvGrpSpPr>
            <a:grpSpLocks/>
          </p:cNvGrpSpPr>
          <p:nvPr/>
        </p:nvGrpSpPr>
        <p:grpSpPr bwMode="auto">
          <a:xfrm>
            <a:off x="1466850" y="3775075"/>
            <a:ext cx="6634163" cy="1470025"/>
            <a:chOff x="1467358" y="3967797"/>
            <a:chExt cx="6633654" cy="1469517"/>
          </a:xfrm>
        </p:grpSpPr>
        <p:sp>
          <p:nvSpPr>
            <p:cNvPr id="452" name="Oval 451"/>
            <p:cNvSpPr/>
            <p:nvPr/>
          </p:nvSpPr>
          <p:spPr bwMode="auto">
            <a:xfrm>
              <a:off x="7935925" y="5272271"/>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53" name="Oval 452"/>
            <p:cNvSpPr/>
            <p:nvPr/>
          </p:nvSpPr>
          <p:spPr bwMode="auto">
            <a:xfrm>
              <a:off x="7670832" y="5192923"/>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54" name="Oval 453"/>
            <p:cNvSpPr/>
            <p:nvPr/>
          </p:nvSpPr>
          <p:spPr bwMode="auto">
            <a:xfrm>
              <a:off x="7375580" y="4935837"/>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55" name="Oval 454"/>
            <p:cNvSpPr/>
            <p:nvPr/>
          </p:nvSpPr>
          <p:spPr bwMode="auto">
            <a:xfrm>
              <a:off x="7234304" y="4694621"/>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56" name="Oval 455"/>
            <p:cNvSpPr/>
            <p:nvPr/>
          </p:nvSpPr>
          <p:spPr bwMode="auto">
            <a:xfrm>
              <a:off x="7172395" y="4532752"/>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57" name="Oval 456"/>
            <p:cNvSpPr/>
            <p:nvPr/>
          </p:nvSpPr>
          <p:spPr bwMode="auto">
            <a:xfrm>
              <a:off x="7121599" y="4229644"/>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58" name="Oval 457"/>
            <p:cNvSpPr/>
            <p:nvPr/>
          </p:nvSpPr>
          <p:spPr bwMode="auto">
            <a:xfrm>
              <a:off x="6872381" y="4169340"/>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59" name="Oval 458"/>
            <p:cNvSpPr/>
            <p:nvPr/>
          </p:nvSpPr>
          <p:spPr bwMode="auto">
            <a:xfrm>
              <a:off x="6566017" y="4059840"/>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60" name="Oval 459"/>
            <p:cNvSpPr/>
            <p:nvPr/>
          </p:nvSpPr>
          <p:spPr bwMode="auto">
            <a:xfrm>
              <a:off x="6018372" y="3967797"/>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61" name="Oval 460"/>
            <p:cNvSpPr/>
            <p:nvPr/>
          </p:nvSpPr>
          <p:spPr bwMode="auto">
            <a:xfrm>
              <a:off x="5764391" y="3985254"/>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62" name="Oval 461"/>
            <p:cNvSpPr/>
            <p:nvPr/>
          </p:nvSpPr>
          <p:spPr bwMode="auto">
            <a:xfrm>
              <a:off x="5469139" y="4267731"/>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63" name="Oval 462"/>
            <p:cNvSpPr/>
            <p:nvPr/>
          </p:nvSpPr>
          <p:spPr bwMode="auto">
            <a:xfrm>
              <a:off x="5327862" y="4335970"/>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64" name="Oval 463"/>
            <p:cNvSpPr/>
            <p:nvPr/>
          </p:nvSpPr>
          <p:spPr bwMode="auto">
            <a:xfrm>
              <a:off x="5261192" y="4397861"/>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65" name="Oval 464"/>
            <p:cNvSpPr/>
            <p:nvPr/>
          </p:nvSpPr>
          <p:spPr bwMode="auto">
            <a:xfrm>
              <a:off x="5199285" y="4134427"/>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66" name="Oval 465"/>
            <p:cNvSpPr/>
            <p:nvPr/>
          </p:nvSpPr>
          <p:spPr bwMode="auto">
            <a:xfrm>
              <a:off x="4935780" y="4048732"/>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67" name="Oval 466"/>
            <p:cNvSpPr/>
            <p:nvPr/>
          </p:nvSpPr>
          <p:spPr bwMode="auto">
            <a:xfrm>
              <a:off x="4665926" y="4158231"/>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68" name="Oval 467"/>
            <p:cNvSpPr/>
            <p:nvPr/>
          </p:nvSpPr>
          <p:spPr bwMode="auto">
            <a:xfrm>
              <a:off x="4121454" y="4215361"/>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69" name="Oval 468"/>
            <p:cNvSpPr/>
            <p:nvPr/>
          </p:nvSpPr>
          <p:spPr bwMode="auto">
            <a:xfrm>
              <a:off x="3861124" y="4342318"/>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70" name="Oval 469"/>
            <p:cNvSpPr/>
            <p:nvPr/>
          </p:nvSpPr>
          <p:spPr bwMode="auto">
            <a:xfrm>
              <a:off x="3573809" y="4342318"/>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71" name="Oval 470"/>
            <p:cNvSpPr/>
            <p:nvPr/>
          </p:nvSpPr>
          <p:spPr bwMode="auto">
            <a:xfrm>
              <a:off x="3415072" y="4586708"/>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72" name="Oval 471"/>
            <p:cNvSpPr/>
            <p:nvPr/>
          </p:nvSpPr>
          <p:spPr bwMode="auto">
            <a:xfrm>
              <a:off x="3292843" y="4380404"/>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73" name="Oval 472"/>
            <p:cNvSpPr/>
            <p:nvPr/>
          </p:nvSpPr>
          <p:spPr bwMode="auto">
            <a:xfrm>
              <a:off x="3034101" y="4359774"/>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74" name="Oval 473"/>
            <p:cNvSpPr/>
            <p:nvPr/>
          </p:nvSpPr>
          <p:spPr bwMode="auto">
            <a:xfrm>
              <a:off x="2773771" y="4278839"/>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75" name="Oval 474"/>
            <p:cNvSpPr/>
            <p:nvPr/>
          </p:nvSpPr>
          <p:spPr bwMode="auto">
            <a:xfrm>
              <a:off x="2219775" y="4293123"/>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76" name="Oval 475"/>
            <p:cNvSpPr/>
            <p:nvPr/>
          </p:nvSpPr>
          <p:spPr bwMode="auto">
            <a:xfrm>
              <a:off x="1934047" y="4426426"/>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77" name="Oval 476"/>
            <p:cNvSpPr/>
            <p:nvPr/>
          </p:nvSpPr>
          <p:spPr bwMode="auto">
            <a:xfrm>
              <a:off x="1680067" y="4694621"/>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78" name="Oval 477"/>
            <p:cNvSpPr/>
            <p:nvPr/>
          </p:nvSpPr>
          <p:spPr bwMode="auto">
            <a:xfrm>
              <a:off x="1522917" y="4918381"/>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79" name="Oval 478"/>
            <p:cNvSpPr/>
            <p:nvPr/>
          </p:nvSpPr>
          <p:spPr bwMode="auto">
            <a:xfrm>
              <a:off x="1467358" y="5267511"/>
              <a:ext cx="165087" cy="165043"/>
            </a:xfrm>
            <a:prstGeom prst="ellipse">
              <a:avLst/>
            </a:prstGeom>
            <a:solidFill>
              <a:srgbClr val="5C29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grpSp>
      <p:sp>
        <p:nvSpPr>
          <p:cNvPr id="34" name="Oval 33"/>
          <p:cNvSpPr/>
          <p:nvPr/>
        </p:nvSpPr>
        <p:spPr bwMode="auto">
          <a:xfrm>
            <a:off x="5151438" y="1868488"/>
            <a:ext cx="165100" cy="165100"/>
          </a:xfrm>
          <a:prstGeom prst="ellipse">
            <a:avLst/>
          </a:prstGeom>
          <a:solidFill>
            <a:srgbClr val="3B60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dirty="0">
              <a:solidFill>
                <a:srgbClr val="000000"/>
              </a:solidFill>
              <a:latin typeface="Lucida Grande" pitchFamily="96" charset="0"/>
              <a:ea typeface="+mn-ea"/>
              <a:cs typeface="+mn-cs"/>
            </a:endParaRPr>
          </a:p>
        </p:txBody>
      </p:sp>
      <p:grpSp>
        <p:nvGrpSpPr>
          <p:cNvPr id="42071" name="Group 140"/>
          <p:cNvGrpSpPr>
            <a:grpSpLocks/>
          </p:cNvGrpSpPr>
          <p:nvPr/>
        </p:nvGrpSpPr>
        <p:grpSpPr bwMode="auto">
          <a:xfrm>
            <a:off x="1441450" y="4606925"/>
            <a:ext cx="6388100" cy="666750"/>
            <a:chOff x="1441958" y="4799266"/>
            <a:chExt cx="6387592" cy="666242"/>
          </a:xfrm>
        </p:grpSpPr>
        <p:sp>
          <p:nvSpPr>
            <p:cNvPr id="406" name="Oval 405"/>
            <p:cNvSpPr/>
            <p:nvPr/>
          </p:nvSpPr>
          <p:spPr bwMode="auto">
            <a:xfrm>
              <a:off x="6019944" y="5068935"/>
              <a:ext cx="165087" cy="164974"/>
            </a:xfrm>
            <a:prstGeom prst="ellipse">
              <a:avLst/>
            </a:prstGeom>
            <a:solidFill>
              <a:srgbClr val="3B60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07" name="Oval 406"/>
            <p:cNvSpPr/>
            <p:nvPr/>
          </p:nvSpPr>
          <p:spPr bwMode="auto">
            <a:xfrm>
              <a:off x="6573938" y="5000725"/>
              <a:ext cx="165087" cy="164974"/>
            </a:xfrm>
            <a:prstGeom prst="ellipse">
              <a:avLst/>
            </a:prstGeom>
            <a:solidFill>
              <a:srgbClr val="3B60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08" name="Oval 407"/>
            <p:cNvSpPr/>
            <p:nvPr/>
          </p:nvSpPr>
          <p:spPr bwMode="auto">
            <a:xfrm>
              <a:off x="7139043" y="5084798"/>
              <a:ext cx="165087" cy="164974"/>
            </a:xfrm>
            <a:prstGeom prst="ellipse">
              <a:avLst/>
            </a:prstGeom>
            <a:solidFill>
              <a:srgbClr val="3B60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09" name="Oval 408"/>
            <p:cNvSpPr/>
            <p:nvPr/>
          </p:nvSpPr>
          <p:spPr bwMode="auto">
            <a:xfrm>
              <a:off x="7245396" y="5145077"/>
              <a:ext cx="165087" cy="164974"/>
            </a:xfrm>
            <a:prstGeom prst="ellipse">
              <a:avLst/>
            </a:prstGeom>
            <a:solidFill>
              <a:srgbClr val="3B60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10" name="Oval 409"/>
            <p:cNvSpPr/>
            <p:nvPr/>
          </p:nvSpPr>
          <p:spPr bwMode="auto">
            <a:xfrm>
              <a:off x="7281907" y="5195839"/>
              <a:ext cx="165087" cy="164974"/>
            </a:xfrm>
            <a:prstGeom prst="ellipse">
              <a:avLst/>
            </a:prstGeom>
            <a:solidFill>
              <a:srgbClr val="3B60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11" name="Oval 410"/>
            <p:cNvSpPr/>
            <p:nvPr/>
          </p:nvSpPr>
          <p:spPr bwMode="auto">
            <a:xfrm>
              <a:off x="7367625" y="5238669"/>
              <a:ext cx="165087" cy="164974"/>
            </a:xfrm>
            <a:prstGeom prst="ellipse">
              <a:avLst/>
            </a:prstGeom>
            <a:solidFill>
              <a:srgbClr val="3B60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12" name="Oval 411"/>
            <p:cNvSpPr/>
            <p:nvPr/>
          </p:nvSpPr>
          <p:spPr bwMode="auto">
            <a:xfrm>
              <a:off x="7664463" y="5300534"/>
              <a:ext cx="165087" cy="164974"/>
            </a:xfrm>
            <a:prstGeom prst="ellipse">
              <a:avLst/>
            </a:prstGeom>
            <a:solidFill>
              <a:srgbClr val="3B60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13" name="Oval 412"/>
            <p:cNvSpPr/>
            <p:nvPr/>
          </p:nvSpPr>
          <p:spPr bwMode="auto">
            <a:xfrm>
              <a:off x="5486586" y="5057832"/>
              <a:ext cx="165087" cy="164974"/>
            </a:xfrm>
            <a:prstGeom prst="ellipse">
              <a:avLst/>
            </a:prstGeom>
            <a:solidFill>
              <a:srgbClr val="3B60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14" name="Oval 413"/>
            <p:cNvSpPr/>
            <p:nvPr/>
          </p:nvSpPr>
          <p:spPr bwMode="auto">
            <a:xfrm>
              <a:off x="4927831" y="5053072"/>
              <a:ext cx="165087" cy="164974"/>
            </a:xfrm>
            <a:prstGeom prst="ellipse">
              <a:avLst/>
            </a:prstGeom>
            <a:solidFill>
              <a:srgbClr val="3B60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15" name="Oval 414"/>
            <p:cNvSpPr/>
            <p:nvPr/>
          </p:nvSpPr>
          <p:spPr bwMode="auto">
            <a:xfrm>
              <a:off x="4378599" y="5054659"/>
              <a:ext cx="165087" cy="164974"/>
            </a:xfrm>
            <a:prstGeom prst="ellipse">
              <a:avLst/>
            </a:prstGeom>
            <a:solidFill>
              <a:srgbClr val="3B60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16" name="Oval 415"/>
            <p:cNvSpPr/>
            <p:nvPr/>
          </p:nvSpPr>
          <p:spPr bwMode="auto">
            <a:xfrm>
              <a:off x="3834131" y="5035624"/>
              <a:ext cx="165087" cy="164974"/>
            </a:xfrm>
            <a:prstGeom prst="ellipse">
              <a:avLst/>
            </a:prstGeom>
            <a:solidFill>
              <a:srgbClr val="3B60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17" name="Oval 416"/>
            <p:cNvSpPr/>
            <p:nvPr/>
          </p:nvSpPr>
          <p:spPr bwMode="auto">
            <a:xfrm>
              <a:off x="3294424" y="5089558"/>
              <a:ext cx="165087" cy="164974"/>
            </a:xfrm>
            <a:prstGeom prst="ellipse">
              <a:avLst/>
            </a:prstGeom>
            <a:solidFill>
              <a:srgbClr val="3B60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18" name="Oval 417"/>
            <p:cNvSpPr/>
            <p:nvPr/>
          </p:nvSpPr>
          <p:spPr bwMode="auto">
            <a:xfrm>
              <a:off x="2759478" y="5095903"/>
              <a:ext cx="165087" cy="164974"/>
            </a:xfrm>
            <a:prstGeom prst="ellipse">
              <a:avLst/>
            </a:prstGeom>
            <a:solidFill>
              <a:srgbClr val="3B60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19" name="Oval 418"/>
            <p:cNvSpPr/>
            <p:nvPr/>
          </p:nvSpPr>
          <p:spPr bwMode="auto">
            <a:xfrm>
              <a:off x="2199136" y="5011829"/>
              <a:ext cx="165087" cy="164974"/>
            </a:xfrm>
            <a:prstGeom prst="ellipse">
              <a:avLst/>
            </a:prstGeom>
            <a:solidFill>
              <a:srgbClr val="3B60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20" name="Oval 419"/>
            <p:cNvSpPr/>
            <p:nvPr/>
          </p:nvSpPr>
          <p:spPr bwMode="auto">
            <a:xfrm>
              <a:off x="1940393" y="5011829"/>
              <a:ext cx="165087" cy="164974"/>
            </a:xfrm>
            <a:prstGeom prst="ellipse">
              <a:avLst/>
            </a:prstGeom>
            <a:solidFill>
              <a:srgbClr val="3B60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21" name="Oval 420"/>
            <p:cNvSpPr/>
            <p:nvPr/>
          </p:nvSpPr>
          <p:spPr bwMode="auto">
            <a:xfrm>
              <a:off x="1670540" y="4937274"/>
              <a:ext cx="165087" cy="164974"/>
            </a:xfrm>
            <a:prstGeom prst="ellipse">
              <a:avLst/>
            </a:prstGeom>
            <a:solidFill>
              <a:srgbClr val="3B60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22" name="Oval 421"/>
            <p:cNvSpPr/>
            <p:nvPr/>
          </p:nvSpPr>
          <p:spPr bwMode="auto">
            <a:xfrm>
              <a:off x="1575297" y="5026106"/>
              <a:ext cx="165087" cy="164974"/>
            </a:xfrm>
            <a:prstGeom prst="ellipse">
              <a:avLst/>
            </a:prstGeom>
            <a:solidFill>
              <a:srgbClr val="3B60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23" name="Oval 422"/>
            <p:cNvSpPr/>
            <p:nvPr/>
          </p:nvSpPr>
          <p:spPr bwMode="auto">
            <a:xfrm>
              <a:off x="1503866" y="4930929"/>
              <a:ext cx="165087" cy="164974"/>
            </a:xfrm>
            <a:prstGeom prst="ellipse">
              <a:avLst/>
            </a:prstGeom>
            <a:solidFill>
              <a:srgbClr val="3B60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24" name="Oval 423"/>
            <p:cNvSpPr/>
            <p:nvPr/>
          </p:nvSpPr>
          <p:spPr bwMode="auto">
            <a:xfrm>
              <a:off x="1478468" y="4883340"/>
              <a:ext cx="165087" cy="164974"/>
            </a:xfrm>
            <a:prstGeom prst="ellipse">
              <a:avLst/>
            </a:prstGeom>
            <a:solidFill>
              <a:srgbClr val="3B60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25" name="Oval 424"/>
            <p:cNvSpPr/>
            <p:nvPr/>
          </p:nvSpPr>
          <p:spPr bwMode="auto">
            <a:xfrm>
              <a:off x="1441958" y="4799266"/>
              <a:ext cx="165087" cy="164974"/>
            </a:xfrm>
            <a:prstGeom prst="ellipse">
              <a:avLst/>
            </a:prstGeom>
            <a:solidFill>
              <a:srgbClr val="3B60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3725"/>
            <a:ext cx="8229600" cy="882650"/>
          </a:xfrm>
        </p:spPr>
        <p:txBody>
          <a:bodyPr/>
          <a:lstStyle/>
          <a:p>
            <a:pPr>
              <a:defRPr/>
            </a:pPr>
            <a:r>
              <a:rPr lang="en-US" dirty="0" err="1" smtClean="0"/>
              <a:t>NuvaRing</a:t>
            </a:r>
            <a:r>
              <a:rPr lang="sl-SI" dirty="0" smtClean="0"/>
              <a:t> </a:t>
            </a:r>
            <a:r>
              <a:rPr lang="sl-SI" dirty="0" err="1" smtClean="0"/>
              <a:t>omogučuje</a:t>
            </a:r>
            <a:r>
              <a:rPr lang="sl-SI" dirty="0" smtClean="0"/>
              <a:t> </a:t>
            </a:r>
            <a:r>
              <a:rPr lang="sl-SI" dirty="0" err="1" smtClean="0"/>
              <a:t>bolju</a:t>
            </a:r>
            <a:r>
              <a:rPr lang="sl-SI" dirty="0" smtClean="0"/>
              <a:t> </a:t>
            </a:r>
            <a:r>
              <a:rPr lang="sl-SI" dirty="0" err="1" smtClean="0"/>
              <a:t>kontrolu</a:t>
            </a:r>
            <a:r>
              <a:rPr lang="sl-SI" dirty="0" smtClean="0"/>
              <a:t> ciklusa nego K</a:t>
            </a:r>
            <a:r>
              <a:rPr lang="en-US" dirty="0" smtClean="0"/>
              <a:t>O</a:t>
            </a:r>
            <a:r>
              <a:rPr lang="sl-SI" dirty="0"/>
              <a:t>K</a:t>
            </a:r>
            <a:r>
              <a:rPr lang="en-US" baseline="30000" dirty="0" smtClean="0"/>
              <a:t>1</a:t>
            </a:r>
          </a:p>
        </p:txBody>
      </p:sp>
      <p:sp>
        <p:nvSpPr>
          <p:cNvPr id="47107" name="Rectangle 5"/>
          <p:cNvSpPr>
            <a:spLocks noChangeArrowheads="1"/>
          </p:cNvSpPr>
          <p:nvPr/>
        </p:nvSpPr>
        <p:spPr bwMode="auto">
          <a:xfrm>
            <a:off x="434975" y="5668963"/>
            <a:ext cx="809625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914400">
              <a:lnSpc>
                <a:spcPct val="100000"/>
              </a:lnSpc>
              <a:spcAft>
                <a:spcPts val="300"/>
              </a:spcAft>
              <a:buClrTx/>
              <a:buSzTx/>
              <a:buFontTx/>
              <a:buNone/>
              <a:defRPr/>
            </a:pPr>
            <a:r>
              <a:rPr lang="fr-FR" sz="1000">
                <a:solidFill>
                  <a:srgbClr val="000000"/>
                </a:solidFill>
                <a:latin typeface="Arial" pitchFamily="34" charset="0"/>
                <a:ea typeface="+mn-ea"/>
                <a:cs typeface="+mn-cs"/>
              </a:rPr>
              <a:t> COC=combined oral contraceptive.</a:t>
            </a:r>
          </a:p>
          <a:p>
            <a:pPr defTabSz="914400">
              <a:lnSpc>
                <a:spcPct val="100000"/>
              </a:lnSpc>
              <a:spcAft>
                <a:spcPts val="300"/>
              </a:spcAft>
              <a:buClrTx/>
              <a:buSzTx/>
              <a:buFontTx/>
              <a:buNone/>
              <a:defRPr/>
            </a:pPr>
            <a:r>
              <a:rPr lang="fr-FR" sz="1000" baseline="30000">
                <a:solidFill>
                  <a:srgbClr val="000000"/>
                </a:solidFill>
                <a:latin typeface="Arial" pitchFamily="34" charset="0"/>
                <a:ea typeface="+mn-ea"/>
                <a:cs typeface="+mn-cs"/>
              </a:rPr>
              <a:t>a</a:t>
            </a:r>
            <a:r>
              <a:rPr lang="fr-FR" sz="1000">
                <a:solidFill>
                  <a:srgbClr val="000000"/>
                </a:solidFill>
                <a:latin typeface="Arial" pitchFamily="34" charset="0"/>
                <a:ea typeface="+mn-ea"/>
                <a:cs typeface="+mn-cs"/>
              </a:rPr>
              <a:t>Levonorgestrel 150 µg with </a:t>
            </a:r>
            <a:r>
              <a:rPr lang="en-US" sz="1000">
                <a:solidFill>
                  <a:srgbClr val="000000"/>
                </a:solidFill>
                <a:latin typeface="Arial" pitchFamily="34" charset="0"/>
                <a:ea typeface="+mn-ea"/>
                <a:cs typeface="+mn-cs"/>
              </a:rPr>
              <a:t>ethinyl estradiol </a:t>
            </a:r>
            <a:r>
              <a:rPr lang="fr-FR" sz="1000">
                <a:solidFill>
                  <a:srgbClr val="000000"/>
                </a:solidFill>
                <a:latin typeface="Arial" pitchFamily="34" charset="0"/>
                <a:ea typeface="+mn-ea"/>
                <a:cs typeface="+mn-cs"/>
              </a:rPr>
              <a:t>30 µg; </a:t>
            </a:r>
            <a:r>
              <a:rPr lang="fr-FR" sz="1000" baseline="30000">
                <a:solidFill>
                  <a:srgbClr val="000000"/>
                </a:solidFill>
                <a:latin typeface="Arial" pitchFamily="34" charset="0"/>
                <a:ea typeface="+mn-ea"/>
                <a:cs typeface="+mn-cs"/>
              </a:rPr>
              <a:t>b</a:t>
            </a:r>
            <a:r>
              <a:rPr lang="fr-FR" sz="1000" i="1">
                <a:solidFill>
                  <a:srgbClr val="000000"/>
                </a:solidFill>
                <a:latin typeface="Arial" pitchFamily="34" charset="0"/>
                <a:ea typeface="+mn-ea"/>
                <a:cs typeface="+mn-cs"/>
              </a:rPr>
              <a:t>P</a:t>
            </a:r>
            <a:r>
              <a:rPr lang="fr-FR" sz="1000">
                <a:solidFill>
                  <a:srgbClr val="000000"/>
                </a:solidFill>
                <a:latin typeface="Arial" pitchFamily="34" charset="0"/>
                <a:ea typeface="+mn-ea"/>
                <a:cs typeface="+mn-cs"/>
              </a:rPr>
              <a:t>&lt;0.01; </a:t>
            </a:r>
            <a:r>
              <a:rPr lang="fr-FR" sz="1000" baseline="30000">
                <a:solidFill>
                  <a:srgbClr val="000000"/>
                </a:solidFill>
                <a:latin typeface="Arial" pitchFamily="34" charset="0"/>
                <a:ea typeface="+mn-ea"/>
                <a:cs typeface="+mn-cs"/>
              </a:rPr>
              <a:t>c</a:t>
            </a:r>
            <a:r>
              <a:rPr lang="fr-FR" sz="1000" i="1">
                <a:solidFill>
                  <a:srgbClr val="000000"/>
                </a:solidFill>
                <a:latin typeface="Arial" pitchFamily="34" charset="0"/>
                <a:ea typeface="+mn-ea"/>
                <a:cs typeface="+mn-cs"/>
              </a:rPr>
              <a:t>P</a:t>
            </a:r>
            <a:r>
              <a:rPr lang="fr-FR" sz="1000">
                <a:solidFill>
                  <a:srgbClr val="000000"/>
                </a:solidFill>
                <a:latin typeface="Arial" pitchFamily="34" charset="0"/>
                <a:ea typeface="+mn-ea"/>
                <a:cs typeface="+mn-cs"/>
              </a:rPr>
              <a:t>&lt;0.0001; </a:t>
            </a:r>
            <a:r>
              <a:rPr lang="fr-FR" sz="1000" baseline="30000">
                <a:solidFill>
                  <a:srgbClr val="000000"/>
                </a:solidFill>
                <a:latin typeface="Arial" pitchFamily="34" charset="0"/>
                <a:ea typeface="+mn-ea"/>
                <a:cs typeface="+mn-cs"/>
              </a:rPr>
              <a:t>d</a:t>
            </a:r>
            <a:r>
              <a:rPr lang="en-US" sz="1000">
                <a:solidFill>
                  <a:srgbClr val="000000"/>
                </a:solidFill>
                <a:latin typeface="Arial" pitchFamily="34" charset="0"/>
                <a:ea typeface="+mn-ea"/>
                <a:cs typeface="+mn-cs"/>
              </a:rPr>
              <a:t>Intended bleeding pattern defined as a cycle with withdrawal bleeding (bleeding/spotting occurring during ring- or pill-free week), no early withdrawal bleeding (starting just before ring- or pill-free week), no late withdrawal bleeding (starting in ring- or pill-free week and continuing into next cycle), and no irregular bleeding.</a:t>
            </a:r>
            <a:endParaRPr lang="fr-FR" sz="1000">
              <a:solidFill>
                <a:srgbClr val="000000"/>
              </a:solidFill>
              <a:latin typeface="Arial" pitchFamily="34" charset="0"/>
              <a:ea typeface="+mn-ea"/>
              <a:cs typeface="+mn-cs"/>
            </a:endParaRPr>
          </a:p>
          <a:p>
            <a:pPr defTabSz="914400">
              <a:lnSpc>
                <a:spcPct val="100000"/>
              </a:lnSpc>
              <a:spcAft>
                <a:spcPts val="300"/>
              </a:spcAft>
              <a:buClrTx/>
              <a:buSzTx/>
              <a:buFontTx/>
              <a:buNone/>
              <a:defRPr/>
            </a:pPr>
            <a:r>
              <a:rPr lang="en-US" altLang="en-GB" sz="1000" b="1">
                <a:solidFill>
                  <a:srgbClr val="000000"/>
                </a:solidFill>
                <a:latin typeface="Arial" pitchFamily="34" charset="0"/>
                <a:ea typeface="+mn-ea"/>
                <a:cs typeface="+mn-cs"/>
              </a:rPr>
              <a:t>1. </a:t>
            </a:r>
            <a:r>
              <a:rPr lang="en-US" altLang="en-GB" sz="1000">
                <a:solidFill>
                  <a:srgbClr val="000000"/>
                </a:solidFill>
                <a:latin typeface="Arial" pitchFamily="34" charset="0"/>
                <a:ea typeface="+mn-ea"/>
                <a:cs typeface="+mn-cs"/>
              </a:rPr>
              <a:t>Bjarnadóttir RI et al. </a:t>
            </a:r>
            <a:r>
              <a:rPr lang="en-US" altLang="en-GB" sz="1000" i="1">
                <a:solidFill>
                  <a:srgbClr val="000000"/>
                </a:solidFill>
                <a:latin typeface="Arial" pitchFamily="34" charset="0"/>
                <a:ea typeface="+mn-ea"/>
                <a:cs typeface="+mn-cs"/>
              </a:rPr>
              <a:t>Am J Obstet Gynecol</a:t>
            </a:r>
            <a:r>
              <a:rPr lang="en-US" altLang="en-GB" sz="1000">
                <a:solidFill>
                  <a:srgbClr val="000000"/>
                </a:solidFill>
                <a:latin typeface="Arial" pitchFamily="34" charset="0"/>
                <a:ea typeface="+mn-ea"/>
                <a:cs typeface="+mn-cs"/>
              </a:rPr>
              <a:t>. 2002;186:389–395. </a:t>
            </a:r>
          </a:p>
        </p:txBody>
      </p:sp>
      <p:sp>
        <p:nvSpPr>
          <p:cNvPr id="47108" name="Rectangle 5"/>
          <p:cNvSpPr>
            <a:spLocks noChangeArrowheads="1"/>
          </p:cNvSpPr>
          <p:nvPr/>
        </p:nvSpPr>
        <p:spPr bwMode="auto">
          <a:xfrm rot="-5400000">
            <a:off x="-884238" y="3178176"/>
            <a:ext cx="30908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4400">
              <a:lnSpc>
                <a:spcPts val="1600"/>
              </a:lnSpc>
              <a:buClrTx/>
              <a:buSzTx/>
              <a:buFontTx/>
              <a:buNone/>
              <a:defRPr/>
            </a:pPr>
            <a:r>
              <a:rPr lang="en-US" sz="1600" b="1">
                <a:solidFill>
                  <a:srgbClr val="000000"/>
                </a:solidFill>
                <a:latin typeface="Arial" pitchFamily="34" charset="0"/>
                <a:ea typeface="+mn-ea"/>
                <a:cs typeface="+mn-cs"/>
              </a:rPr>
              <a:t>Incidence of Intended</a:t>
            </a:r>
            <a:r>
              <a:rPr lang="en-US" sz="1600" b="1" baseline="30000">
                <a:solidFill>
                  <a:srgbClr val="000000"/>
                </a:solidFill>
                <a:latin typeface="Arial" pitchFamily="34" charset="0"/>
                <a:ea typeface="+mn-ea"/>
                <a:cs typeface="+mn-cs"/>
              </a:rPr>
              <a:t>d</a:t>
            </a:r>
          </a:p>
          <a:p>
            <a:pPr algn="ctr" defTabSz="914400">
              <a:lnSpc>
                <a:spcPts val="1600"/>
              </a:lnSpc>
              <a:buClrTx/>
              <a:buSzTx/>
              <a:buFontTx/>
              <a:buNone/>
              <a:defRPr/>
            </a:pPr>
            <a:r>
              <a:rPr lang="en-US" sz="1600" b="1">
                <a:solidFill>
                  <a:srgbClr val="000000"/>
                </a:solidFill>
                <a:latin typeface="Arial" pitchFamily="34" charset="0"/>
                <a:ea typeface="+mn-ea"/>
                <a:cs typeface="+mn-cs"/>
              </a:rPr>
              <a:t>Bleeding Pattern, %</a:t>
            </a:r>
            <a:endParaRPr lang="en-US" sz="1600" b="1" baseline="30000">
              <a:solidFill>
                <a:srgbClr val="000000"/>
              </a:solidFill>
              <a:latin typeface="Arial" pitchFamily="34" charset="0"/>
              <a:ea typeface="+mn-ea"/>
              <a:cs typeface="+mn-cs"/>
            </a:endParaRPr>
          </a:p>
        </p:txBody>
      </p:sp>
      <p:sp>
        <p:nvSpPr>
          <p:cNvPr id="47109" name="Rectangle 13"/>
          <p:cNvSpPr>
            <a:spLocks noChangeArrowheads="1"/>
          </p:cNvSpPr>
          <p:nvPr/>
        </p:nvSpPr>
        <p:spPr bwMode="auto">
          <a:xfrm>
            <a:off x="1317625" y="5113338"/>
            <a:ext cx="7315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0" rIns="0" bIns="0">
            <a:spAutoFit/>
          </a:bodyPr>
          <a:lstStyle/>
          <a:p>
            <a:pPr algn="ctr" defTabSz="914400">
              <a:lnSpc>
                <a:spcPct val="100000"/>
              </a:lnSpc>
              <a:buClrTx/>
              <a:buSzTx/>
              <a:buFontTx/>
              <a:buNone/>
              <a:defRPr/>
            </a:pPr>
            <a:r>
              <a:rPr lang="en-US" sz="1600" b="1">
                <a:solidFill>
                  <a:srgbClr val="000000"/>
                </a:solidFill>
                <a:latin typeface="Arial" pitchFamily="34" charset="0"/>
                <a:ea typeface="+mn-ea"/>
                <a:cs typeface="+mn-cs"/>
              </a:rPr>
              <a:t>Cycle Number</a:t>
            </a:r>
          </a:p>
        </p:txBody>
      </p:sp>
      <p:sp>
        <p:nvSpPr>
          <p:cNvPr id="47110" name="Rectangle 30"/>
          <p:cNvSpPr>
            <a:spLocks noChangeArrowheads="1"/>
          </p:cNvSpPr>
          <p:nvPr/>
        </p:nvSpPr>
        <p:spPr bwMode="auto">
          <a:xfrm>
            <a:off x="7208838" y="1536700"/>
            <a:ext cx="16875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a:lnSpc>
                <a:spcPct val="100000"/>
              </a:lnSpc>
              <a:buClrTx/>
              <a:buSzTx/>
              <a:buFontTx/>
              <a:buNone/>
              <a:defRPr/>
            </a:pPr>
            <a:r>
              <a:rPr lang="en-US" sz="1400">
                <a:solidFill>
                  <a:srgbClr val="000000"/>
                </a:solidFill>
                <a:latin typeface="Arial" pitchFamily="34" charset="0"/>
                <a:ea typeface="+mn-ea"/>
                <a:cs typeface="+mn-cs"/>
              </a:rPr>
              <a:t>NuvaRing (n=121)</a:t>
            </a:r>
          </a:p>
          <a:p>
            <a:pPr defTabSz="914400">
              <a:lnSpc>
                <a:spcPct val="100000"/>
              </a:lnSpc>
              <a:buClrTx/>
              <a:buSzTx/>
              <a:buFontTx/>
              <a:buNone/>
              <a:defRPr/>
            </a:pPr>
            <a:r>
              <a:rPr lang="en-US" sz="1400">
                <a:solidFill>
                  <a:srgbClr val="000000"/>
                </a:solidFill>
                <a:latin typeface="Arial" pitchFamily="34" charset="0"/>
                <a:ea typeface="+mn-ea"/>
                <a:cs typeface="+mn-cs"/>
              </a:rPr>
              <a:t>COC</a:t>
            </a:r>
            <a:r>
              <a:rPr lang="en-US" sz="1400" baseline="30000">
                <a:solidFill>
                  <a:srgbClr val="000000"/>
                </a:solidFill>
                <a:latin typeface="Arial" pitchFamily="34" charset="0"/>
                <a:ea typeface="+mn-ea"/>
                <a:cs typeface="+mn-cs"/>
              </a:rPr>
              <a:t>a</a:t>
            </a:r>
            <a:r>
              <a:rPr lang="en-US" sz="1400">
                <a:solidFill>
                  <a:srgbClr val="000000"/>
                </a:solidFill>
                <a:latin typeface="Arial" pitchFamily="34" charset="0"/>
                <a:ea typeface="+mn-ea"/>
                <a:cs typeface="+mn-cs"/>
              </a:rPr>
              <a:t> (n=126)</a:t>
            </a:r>
            <a:endParaRPr lang="en-US" sz="1400" baseline="30000">
              <a:solidFill>
                <a:srgbClr val="000000"/>
              </a:solidFill>
              <a:latin typeface="Arial" pitchFamily="34" charset="0"/>
              <a:ea typeface="+mn-ea"/>
              <a:cs typeface="+mn-cs"/>
            </a:endParaRPr>
          </a:p>
        </p:txBody>
      </p:sp>
      <p:sp>
        <p:nvSpPr>
          <p:cNvPr id="47111" name="Rectangle 11"/>
          <p:cNvSpPr>
            <a:spLocks noChangeArrowheads="1"/>
          </p:cNvSpPr>
          <p:nvPr/>
        </p:nvSpPr>
        <p:spPr bwMode="auto">
          <a:xfrm>
            <a:off x="989013" y="2881313"/>
            <a:ext cx="2444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5720" bIns="0" anchor="ctr">
            <a:spAutoFit/>
          </a:bodyPr>
          <a:lstStyle/>
          <a:p>
            <a:pPr algn="r" defTabSz="914400">
              <a:lnSpc>
                <a:spcPct val="100000"/>
              </a:lnSpc>
              <a:buClrTx/>
              <a:buSzTx/>
              <a:buFontTx/>
              <a:buNone/>
              <a:defRPr/>
            </a:pPr>
            <a:r>
              <a:rPr lang="en-US" sz="1400">
                <a:solidFill>
                  <a:srgbClr val="000000"/>
                </a:solidFill>
                <a:latin typeface="Arial" pitchFamily="34" charset="0"/>
                <a:ea typeface="+mn-ea"/>
                <a:cs typeface="+mn-cs"/>
              </a:rPr>
              <a:t>50</a:t>
            </a:r>
          </a:p>
        </p:txBody>
      </p:sp>
      <p:sp>
        <p:nvSpPr>
          <p:cNvPr id="47112" name="Rectangle 12"/>
          <p:cNvSpPr>
            <a:spLocks noChangeArrowheads="1"/>
          </p:cNvSpPr>
          <p:nvPr/>
        </p:nvSpPr>
        <p:spPr bwMode="auto">
          <a:xfrm>
            <a:off x="989013" y="1952625"/>
            <a:ext cx="2444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5720" bIns="0" anchor="ctr">
            <a:spAutoFit/>
          </a:bodyPr>
          <a:lstStyle/>
          <a:p>
            <a:pPr algn="r" defTabSz="914400">
              <a:lnSpc>
                <a:spcPct val="100000"/>
              </a:lnSpc>
              <a:buClrTx/>
              <a:buSzTx/>
              <a:buFontTx/>
              <a:buNone/>
              <a:defRPr/>
            </a:pPr>
            <a:r>
              <a:rPr lang="en-US" sz="1400">
                <a:solidFill>
                  <a:srgbClr val="000000"/>
                </a:solidFill>
                <a:latin typeface="Arial" pitchFamily="34" charset="0"/>
                <a:ea typeface="+mn-ea"/>
                <a:cs typeface="+mn-cs"/>
              </a:rPr>
              <a:t>75</a:t>
            </a:r>
          </a:p>
        </p:txBody>
      </p:sp>
      <p:sp>
        <p:nvSpPr>
          <p:cNvPr id="47113" name="Rectangle 17"/>
          <p:cNvSpPr>
            <a:spLocks noChangeArrowheads="1"/>
          </p:cNvSpPr>
          <p:nvPr/>
        </p:nvSpPr>
        <p:spPr bwMode="auto">
          <a:xfrm>
            <a:off x="1087438" y="4737100"/>
            <a:ext cx="146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5720" bIns="0" anchor="ctr">
            <a:spAutoFit/>
          </a:bodyPr>
          <a:lstStyle/>
          <a:p>
            <a:pPr algn="r" defTabSz="914400">
              <a:lnSpc>
                <a:spcPct val="100000"/>
              </a:lnSpc>
              <a:buClrTx/>
              <a:buSzTx/>
              <a:buFontTx/>
              <a:buNone/>
              <a:defRPr/>
            </a:pPr>
            <a:r>
              <a:rPr lang="en-US" sz="1400">
                <a:solidFill>
                  <a:srgbClr val="000000"/>
                </a:solidFill>
                <a:latin typeface="Arial" pitchFamily="34" charset="0"/>
                <a:ea typeface="+mn-ea"/>
                <a:cs typeface="+mn-cs"/>
              </a:rPr>
              <a:t>0</a:t>
            </a:r>
          </a:p>
        </p:txBody>
      </p:sp>
      <p:sp>
        <p:nvSpPr>
          <p:cNvPr id="47114" name="Rectangle 24"/>
          <p:cNvSpPr>
            <a:spLocks noChangeArrowheads="1"/>
          </p:cNvSpPr>
          <p:nvPr/>
        </p:nvSpPr>
        <p:spPr bwMode="auto">
          <a:xfrm>
            <a:off x="1984375" y="4881563"/>
            <a:ext cx="10001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spAutoFit/>
          </a:bodyPr>
          <a:lstStyle/>
          <a:p>
            <a:pPr algn="ctr" defTabSz="914400">
              <a:lnSpc>
                <a:spcPts val="1600"/>
              </a:lnSpc>
              <a:buClrTx/>
              <a:buSzTx/>
              <a:buFontTx/>
              <a:buNone/>
              <a:defRPr/>
            </a:pPr>
            <a:r>
              <a:rPr lang="en-US" sz="1400">
                <a:solidFill>
                  <a:srgbClr val="000000"/>
                </a:solidFill>
                <a:latin typeface="Arial" pitchFamily="34" charset="0"/>
                <a:ea typeface="+mn-ea"/>
                <a:cs typeface="+mn-cs"/>
              </a:rPr>
              <a:t>1</a:t>
            </a:r>
          </a:p>
        </p:txBody>
      </p:sp>
      <p:sp>
        <p:nvSpPr>
          <p:cNvPr id="47115" name="Rectangle 24"/>
          <p:cNvSpPr>
            <a:spLocks noChangeArrowheads="1"/>
          </p:cNvSpPr>
          <p:nvPr/>
        </p:nvSpPr>
        <p:spPr bwMode="auto">
          <a:xfrm>
            <a:off x="7710488" y="4881563"/>
            <a:ext cx="1000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spAutoFit/>
          </a:bodyPr>
          <a:lstStyle/>
          <a:p>
            <a:pPr algn="ctr" defTabSz="914400">
              <a:lnSpc>
                <a:spcPts val="1600"/>
              </a:lnSpc>
              <a:buClrTx/>
              <a:buSzTx/>
              <a:buFontTx/>
              <a:buNone/>
              <a:defRPr/>
            </a:pPr>
            <a:r>
              <a:rPr lang="en-US" sz="1400">
                <a:solidFill>
                  <a:srgbClr val="000000"/>
                </a:solidFill>
                <a:latin typeface="Arial" pitchFamily="34" charset="0"/>
                <a:ea typeface="+mn-ea"/>
                <a:cs typeface="+mn-cs"/>
              </a:rPr>
              <a:t>5</a:t>
            </a:r>
          </a:p>
        </p:txBody>
      </p:sp>
      <p:sp>
        <p:nvSpPr>
          <p:cNvPr id="47116" name="Rectangle 11"/>
          <p:cNvSpPr>
            <a:spLocks noChangeArrowheads="1"/>
          </p:cNvSpPr>
          <p:nvPr/>
        </p:nvSpPr>
        <p:spPr bwMode="auto">
          <a:xfrm>
            <a:off x="989013" y="3808413"/>
            <a:ext cx="244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5720" bIns="0" anchor="ctr">
            <a:spAutoFit/>
          </a:bodyPr>
          <a:lstStyle/>
          <a:p>
            <a:pPr algn="r" defTabSz="914400">
              <a:lnSpc>
                <a:spcPct val="100000"/>
              </a:lnSpc>
              <a:buClrTx/>
              <a:buSzTx/>
              <a:buFontTx/>
              <a:buNone/>
              <a:defRPr/>
            </a:pPr>
            <a:r>
              <a:rPr lang="en-US" sz="1400">
                <a:solidFill>
                  <a:srgbClr val="000000"/>
                </a:solidFill>
                <a:latin typeface="Arial" pitchFamily="34" charset="0"/>
                <a:ea typeface="+mn-ea"/>
                <a:cs typeface="+mn-cs"/>
              </a:rPr>
              <a:t>25</a:t>
            </a:r>
          </a:p>
        </p:txBody>
      </p:sp>
      <p:sp>
        <p:nvSpPr>
          <p:cNvPr id="47117" name="Rectangle 24"/>
          <p:cNvSpPr>
            <a:spLocks noChangeArrowheads="1"/>
          </p:cNvSpPr>
          <p:nvPr/>
        </p:nvSpPr>
        <p:spPr bwMode="auto">
          <a:xfrm>
            <a:off x="3421063" y="4881563"/>
            <a:ext cx="984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spAutoFit/>
          </a:bodyPr>
          <a:lstStyle/>
          <a:p>
            <a:pPr algn="ctr" defTabSz="914400">
              <a:lnSpc>
                <a:spcPts val="1600"/>
              </a:lnSpc>
              <a:buClrTx/>
              <a:buSzTx/>
              <a:buFontTx/>
              <a:buNone/>
              <a:defRPr/>
            </a:pPr>
            <a:r>
              <a:rPr lang="en-US" sz="1400">
                <a:solidFill>
                  <a:srgbClr val="000000"/>
                </a:solidFill>
                <a:latin typeface="Arial" pitchFamily="34" charset="0"/>
                <a:ea typeface="+mn-ea"/>
                <a:cs typeface="+mn-cs"/>
              </a:rPr>
              <a:t>2</a:t>
            </a:r>
          </a:p>
        </p:txBody>
      </p:sp>
      <p:sp>
        <p:nvSpPr>
          <p:cNvPr id="47118" name="Rectangle 24"/>
          <p:cNvSpPr>
            <a:spLocks noChangeArrowheads="1"/>
          </p:cNvSpPr>
          <p:nvPr/>
        </p:nvSpPr>
        <p:spPr bwMode="auto">
          <a:xfrm>
            <a:off x="4851400" y="4881563"/>
            <a:ext cx="984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spAutoFit/>
          </a:bodyPr>
          <a:lstStyle/>
          <a:p>
            <a:pPr algn="ctr" defTabSz="914400">
              <a:lnSpc>
                <a:spcPts val="1600"/>
              </a:lnSpc>
              <a:buClrTx/>
              <a:buSzTx/>
              <a:buFontTx/>
              <a:buNone/>
              <a:defRPr/>
            </a:pPr>
            <a:r>
              <a:rPr lang="en-US" sz="1400">
                <a:solidFill>
                  <a:srgbClr val="000000"/>
                </a:solidFill>
                <a:latin typeface="Arial" pitchFamily="34" charset="0"/>
                <a:ea typeface="+mn-ea"/>
                <a:cs typeface="+mn-cs"/>
              </a:rPr>
              <a:t>3</a:t>
            </a:r>
          </a:p>
        </p:txBody>
      </p:sp>
      <p:sp>
        <p:nvSpPr>
          <p:cNvPr id="47119" name="Rectangle 24"/>
          <p:cNvSpPr>
            <a:spLocks noChangeArrowheads="1"/>
          </p:cNvSpPr>
          <p:nvPr/>
        </p:nvSpPr>
        <p:spPr bwMode="auto">
          <a:xfrm>
            <a:off x="6288088" y="4881563"/>
            <a:ext cx="1000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spAutoFit/>
          </a:bodyPr>
          <a:lstStyle/>
          <a:p>
            <a:pPr algn="ctr" defTabSz="914400">
              <a:lnSpc>
                <a:spcPts val="1600"/>
              </a:lnSpc>
              <a:buClrTx/>
              <a:buSzTx/>
              <a:buFontTx/>
              <a:buNone/>
              <a:defRPr/>
            </a:pPr>
            <a:r>
              <a:rPr lang="en-US" sz="1400">
                <a:solidFill>
                  <a:srgbClr val="000000"/>
                </a:solidFill>
                <a:latin typeface="Arial" pitchFamily="34" charset="0"/>
                <a:ea typeface="+mn-ea"/>
                <a:cs typeface="+mn-cs"/>
              </a:rPr>
              <a:t>4</a:t>
            </a:r>
          </a:p>
        </p:txBody>
      </p:sp>
      <p:grpSp>
        <p:nvGrpSpPr>
          <p:cNvPr id="3" name="Group 38"/>
          <p:cNvGrpSpPr/>
          <p:nvPr/>
        </p:nvGrpSpPr>
        <p:grpSpPr>
          <a:xfrm>
            <a:off x="1489075" y="1573213"/>
            <a:ext cx="6276975" cy="3279775"/>
            <a:chOff x="1489075" y="1573213"/>
            <a:chExt cx="6276975" cy="3279775"/>
          </a:xfrm>
          <a:solidFill>
            <a:srgbClr val="3B609B"/>
          </a:solidFill>
        </p:grpSpPr>
        <p:sp>
          <p:nvSpPr>
            <p:cNvPr id="32" name="Rectangle 31"/>
            <p:cNvSpPr/>
            <p:nvPr/>
          </p:nvSpPr>
          <p:spPr bwMode="auto">
            <a:xfrm>
              <a:off x="7004050" y="1573213"/>
              <a:ext cx="127000" cy="127000"/>
            </a:xfrm>
            <a:prstGeom prst="rect">
              <a:avLst/>
            </a:prstGeom>
            <a:grp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142" name="Rectangle 141"/>
            <p:cNvSpPr/>
            <p:nvPr/>
          </p:nvSpPr>
          <p:spPr bwMode="auto">
            <a:xfrm>
              <a:off x="1489075" y="2320925"/>
              <a:ext cx="549275" cy="2532063"/>
            </a:xfrm>
            <a:prstGeom prst="rect">
              <a:avLst/>
            </a:prstGeom>
            <a:grp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3" name="Rectangle 42"/>
            <p:cNvSpPr/>
            <p:nvPr/>
          </p:nvSpPr>
          <p:spPr bwMode="auto">
            <a:xfrm>
              <a:off x="2921000" y="2209800"/>
              <a:ext cx="549275" cy="2643188"/>
            </a:xfrm>
            <a:prstGeom prst="rect">
              <a:avLst/>
            </a:prstGeom>
            <a:grp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6" name="Rectangle 45"/>
            <p:cNvSpPr/>
            <p:nvPr/>
          </p:nvSpPr>
          <p:spPr bwMode="auto">
            <a:xfrm>
              <a:off x="4352925" y="2320925"/>
              <a:ext cx="549275" cy="2532063"/>
            </a:xfrm>
            <a:prstGeom prst="rect">
              <a:avLst/>
            </a:prstGeom>
            <a:grp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9" name="Rectangle 48"/>
            <p:cNvSpPr/>
            <p:nvPr/>
          </p:nvSpPr>
          <p:spPr bwMode="auto">
            <a:xfrm>
              <a:off x="5784850" y="2209800"/>
              <a:ext cx="549275" cy="2643188"/>
            </a:xfrm>
            <a:prstGeom prst="rect">
              <a:avLst/>
            </a:prstGeom>
            <a:grp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2" name="Rectangle 51"/>
            <p:cNvSpPr/>
            <p:nvPr/>
          </p:nvSpPr>
          <p:spPr bwMode="auto">
            <a:xfrm>
              <a:off x="7216775" y="2287588"/>
              <a:ext cx="549275" cy="2565400"/>
            </a:xfrm>
            <a:prstGeom prst="rect">
              <a:avLst/>
            </a:prstGeom>
            <a:grp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grpSp>
      <p:grpSp>
        <p:nvGrpSpPr>
          <p:cNvPr id="4" name="Group 39"/>
          <p:cNvGrpSpPr/>
          <p:nvPr/>
        </p:nvGrpSpPr>
        <p:grpSpPr>
          <a:xfrm>
            <a:off x="2039938" y="1779588"/>
            <a:ext cx="6269037" cy="3073400"/>
            <a:chOff x="2039938" y="1779588"/>
            <a:chExt cx="6269037" cy="3073400"/>
          </a:xfrm>
          <a:solidFill>
            <a:srgbClr val="A29061"/>
          </a:solidFill>
        </p:grpSpPr>
        <p:sp>
          <p:nvSpPr>
            <p:cNvPr id="34" name="Rectangle 33"/>
            <p:cNvSpPr/>
            <p:nvPr/>
          </p:nvSpPr>
          <p:spPr bwMode="auto">
            <a:xfrm>
              <a:off x="7004050" y="1779588"/>
              <a:ext cx="127000" cy="127000"/>
            </a:xfrm>
            <a:prstGeom prst="rect">
              <a:avLst/>
            </a:prstGeom>
            <a:grp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143" name="Rectangle 142"/>
            <p:cNvSpPr/>
            <p:nvPr/>
          </p:nvSpPr>
          <p:spPr bwMode="auto">
            <a:xfrm>
              <a:off x="2039938" y="3738563"/>
              <a:ext cx="549275" cy="1114425"/>
            </a:xfrm>
            <a:prstGeom prst="rect">
              <a:avLst/>
            </a:prstGeom>
            <a:grp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4" name="Rectangle 43"/>
            <p:cNvSpPr/>
            <p:nvPr/>
          </p:nvSpPr>
          <p:spPr bwMode="auto">
            <a:xfrm>
              <a:off x="3471863" y="3449638"/>
              <a:ext cx="549275" cy="1403350"/>
            </a:xfrm>
            <a:prstGeom prst="rect">
              <a:avLst/>
            </a:prstGeom>
            <a:grp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47" name="Rectangle 46"/>
            <p:cNvSpPr/>
            <p:nvPr/>
          </p:nvSpPr>
          <p:spPr bwMode="auto">
            <a:xfrm>
              <a:off x="4903788" y="3140075"/>
              <a:ext cx="549275" cy="1712913"/>
            </a:xfrm>
            <a:prstGeom prst="rect">
              <a:avLst/>
            </a:prstGeom>
            <a:grp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0" name="Rectangle 49"/>
            <p:cNvSpPr/>
            <p:nvPr/>
          </p:nvSpPr>
          <p:spPr bwMode="auto">
            <a:xfrm>
              <a:off x="6332538" y="3028950"/>
              <a:ext cx="549275" cy="1824038"/>
            </a:xfrm>
            <a:prstGeom prst="rect">
              <a:avLst/>
            </a:prstGeom>
            <a:grp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sp>
          <p:nvSpPr>
            <p:cNvPr id="53" name="Rectangle 52"/>
            <p:cNvSpPr/>
            <p:nvPr/>
          </p:nvSpPr>
          <p:spPr bwMode="auto">
            <a:xfrm>
              <a:off x="7759700" y="3073400"/>
              <a:ext cx="549275" cy="1779588"/>
            </a:xfrm>
            <a:prstGeom prst="rect">
              <a:avLst/>
            </a:prstGeom>
            <a:grp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eaLnBrk="0" hangingPunct="0">
                <a:lnSpc>
                  <a:spcPct val="100000"/>
                </a:lnSpc>
                <a:buClrTx/>
                <a:buSzTx/>
                <a:buFontTx/>
                <a:buNone/>
                <a:defRPr/>
              </a:pPr>
              <a:endParaRPr lang="en-US" sz="2400">
                <a:solidFill>
                  <a:srgbClr val="000000"/>
                </a:solidFill>
                <a:latin typeface="Lucida Grande" pitchFamily="96" charset="0"/>
                <a:ea typeface="+mn-ea"/>
                <a:cs typeface="+mn-cs"/>
              </a:endParaRPr>
            </a:p>
          </p:txBody>
        </p:sp>
      </p:grpSp>
      <p:sp>
        <p:nvSpPr>
          <p:cNvPr id="47122" name="Rectangle 12"/>
          <p:cNvSpPr>
            <a:spLocks noChangeArrowheads="1"/>
          </p:cNvSpPr>
          <p:nvPr/>
        </p:nvSpPr>
        <p:spPr bwMode="auto">
          <a:xfrm>
            <a:off x="1744663" y="2128838"/>
            <a:ext cx="5873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nchor="ctr">
            <a:spAutoFit/>
          </a:bodyPr>
          <a:lstStyle/>
          <a:p>
            <a:pPr algn="ctr" defTabSz="914400">
              <a:lnSpc>
                <a:spcPct val="100000"/>
              </a:lnSpc>
              <a:buClrTx/>
              <a:buSzTx/>
              <a:buFontTx/>
              <a:buNone/>
              <a:defRPr/>
            </a:pPr>
            <a:r>
              <a:rPr lang="en-US" sz="1400" baseline="30000">
                <a:solidFill>
                  <a:srgbClr val="000000"/>
                </a:solidFill>
                <a:latin typeface="Arial" pitchFamily="34" charset="0"/>
                <a:ea typeface="+mn-ea"/>
                <a:cs typeface="+mn-cs"/>
              </a:rPr>
              <a:t>c</a:t>
            </a:r>
          </a:p>
        </p:txBody>
      </p:sp>
      <p:sp>
        <p:nvSpPr>
          <p:cNvPr id="47123" name="Rectangle 12"/>
          <p:cNvSpPr>
            <a:spLocks noChangeArrowheads="1"/>
          </p:cNvSpPr>
          <p:nvPr/>
        </p:nvSpPr>
        <p:spPr bwMode="auto">
          <a:xfrm>
            <a:off x="3171825" y="2014538"/>
            <a:ext cx="603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nchor="ctr">
            <a:spAutoFit/>
          </a:bodyPr>
          <a:lstStyle/>
          <a:p>
            <a:pPr algn="ctr" defTabSz="914400">
              <a:lnSpc>
                <a:spcPct val="100000"/>
              </a:lnSpc>
              <a:buClrTx/>
              <a:buSzTx/>
              <a:buFontTx/>
              <a:buNone/>
              <a:defRPr/>
            </a:pPr>
            <a:r>
              <a:rPr lang="en-US" sz="1400" baseline="30000">
                <a:solidFill>
                  <a:srgbClr val="000000"/>
                </a:solidFill>
                <a:latin typeface="Arial" pitchFamily="34" charset="0"/>
                <a:ea typeface="+mn-ea"/>
                <a:cs typeface="+mn-cs"/>
              </a:rPr>
              <a:t>c</a:t>
            </a:r>
          </a:p>
        </p:txBody>
      </p:sp>
      <p:sp>
        <p:nvSpPr>
          <p:cNvPr id="47124" name="Rectangle 12"/>
          <p:cNvSpPr>
            <a:spLocks noChangeArrowheads="1"/>
          </p:cNvSpPr>
          <p:nvPr/>
        </p:nvSpPr>
        <p:spPr bwMode="auto">
          <a:xfrm>
            <a:off x="4592638" y="2122488"/>
            <a:ext cx="666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nchor="ctr">
            <a:spAutoFit/>
          </a:bodyPr>
          <a:lstStyle/>
          <a:p>
            <a:pPr algn="ctr" defTabSz="914400">
              <a:lnSpc>
                <a:spcPct val="100000"/>
              </a:lnSpc>
              <a:buClrTx/>
              <a:buSzTx/>
              <a:buFontTx/>
              <a:buNone/>
              <a:defRPr/>
            </a:pPr>
            <a:r>
              <a:rPr lang="en-US" sz="1400" baseline="30000">
                <a:solidFill>
                  <a:srgbClr val="000000"/>
                </a:solidFill>
                <a:latin typeface="Arial" pitchFamily="34" charset="0"/>
                <a:ea typeface="+mn-ea"/>
                <a:cs typeface="+mn-cs"/>
              </a:rPr>
              <a:t>b</a:t>
            </a:r>
          </a:p>
        </p:txBody>
      </p:sp>
      <p:sp>
        <p:nvSpPr>
          <p:cNvPr id="47125" name="Rectangle 12"/>
          <p:cNvSpPr>
            <a:spLocks noChangeArrowheads="1"/>
          </p:cNvSpPr>
          <p:nvPr/>
        </p:nvSpPr>
        <p:spPr bwMode="auto">
          <a:xfrm>
            <a:off x="6032500" y="2009775"/>
            <a:ext cx="666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nchor="ctr">
            <a:spAutoFit/>
          </a:bodyPr>
          <a:lstStyle/>
          <a:p>
            <a:pPr algn="ctr" defTabSz="914400">
              <a:lnSpc>
                <a:spcPct val="100000"/>
              </a:lnSpc>
              <a:buClrTx/>
              <a:buSzTx/>
              <a:buFontTx/>
              <a:buNone/>
              <a:defRPr/>
            </a:pPr>
            <a:r>
              <a:rPr lang="en-US" sz="1400" baseline="30000">
                <a:solidFill>
                  <a:srgbClr val="000000"/>
                </a:solidFill>
                <a:latin typeface="Arial" pitchFamily="34" charset="0"/>
                <a:ea typeface="+mn-ea"/>
                <a:cs typeface="+mn-cs"/>
              </a:rPr>
              <a:t>b</a:t>
            </a:r>
          </a:p>
        </p:txBody>
      </p:sp>
      <p:sp>
        <p:nvSpPr>
          <p:cNvPr id="47126" name="Rectangle 12"/>
          <p:cNvSpPr>
            <a:spLocks noChangeArrowheads="1"/>
          </p:cNvSpPr>
          <p:nvPr/>
        </p:nvSpPr>
        <p:spPr bwMode="auto">
          <a:xfrm>
            <a:off x="7461250" y="2089150"/>
            <a:ext cx="68263"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nchor="ctr">
            <a:spAutoFit/>
          </a:bodyPr>
          <a:lstStyle/>
          <a:p>
            <a:pPr algn="ctr" defTabSz="914400">
              <a:lnSpc>
                <a:spcPct val="100000"/>
              </a:lnSpc>
              <a:buClrTx/>
              <a:buSzTx/>
              <a:buFontTx/>
              <a:buNone/>
              <a:defRPr/>
            </a:pPr>
            <a:r>
              <a:rPr lang="en-US" sz="1400" baseline="30000">
                <a:solidFill>
                  <a:srgbClr val="000000"/>
                </a:solidFill>
                <a:latin typeface="Arial" pitchFamily="34" charset="0"/>
                <a:ea typeface="+mn-ea"/>
                <a:cs typeface="+mn-cs"/>
              </a:rPr>
              <a:t>b</a:t>
            </a:r>
          </a:p>
        </p:txBody>
      </p:sp>
      <p:sp>
        <p:nvSpPr>
          <p:cNvPr id="47127" name="Line 20"/>
          <p:cNvSpPr>
            <a:spLocks noChangeShapeType="1"/>
          </p:cNvSpPr>
          <p:nvPr/>
        </p:nvSpPr>
        <p:spPr bwMode="auto">
          <a:xfrm>
            <a:off x="1327150" y="2060575"/>
            <a:ext cx="1588" cy="279876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defTabSz="914400">
              <a:lnSpc>
                <a:spcPct val="100000"/>
              </a:lnSpc>
              <a:buClrTx/>
              <a:buSzTx/>
              <a:buFontTx/>
              <a:buNone/>
              <a:defRPr/>
            </a:pPr>
            <a:endParaRPr lang="sl-SI" sz="800">
              <a:solidFill>
                <a:srgbClr val="FFFFFF"/>
              </a:solidFill>
              <a:latin typeface="Arial" pitchFamily="34" charset="0"/>
              <a:ea typeface="+mn-ea"/>
              <a:cs typeface="+mn-cs"/>
            </a:endParaRPr>
          </a:p>
        </p:txBody>
      </p:sp>
      <p:sp>
        <p:nvSpPr>
          <p:cNvPr id="47128" name="Line 21"/>
          <p:cNvSpPr>
            <a:spLocks noChangeShapeType="1"/>
          </p:cNvSpPr>
          <p:nvPr/>
        </p:nvSpPr>
        <p:spPr bwMode="auto">
          <a:xfrm>
            <a:off x="1246188" y="4859338"/>
            <a:ext cx="90487" cy="158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defTabSz="914400">
              <a:lnSpc>
                <a:spcPct val="100000"/>
              </a:lnSpc>
              <a:buClrTx/>
              <a:buSzTx/>
              <a:buFontTx/>
              <a:buNone/>
              <a:defRPr/>
            </a:pPr>
            <a:endParaRPr lang="sl-SI" sz="800">
              <a:solidFill>
                <a:srgbClr val="FFFFFF"/>
              </a:solidFill>
              <a:latin typeface="Arial" pitchFamily="34" charset="0"/>
              <a:ea typeface="+mn-ea"/>
              <a:cs typeface="+mn-cs"/>
            </a:endParaRPr>
          </a:p>
        </p:txBody>
      </p:sp>
      <p:sp>
        <p:nvSpPr>
          <p:cNvPr id="47129" name="Line 23"/>
          <p:cNvSpPr>
            <a:spLocks noChangeShapeType="1"/>
          </p:cNvSpPr>
          <p:nvPr/>
        </p:nvSpPr>
        <p:spPr bwMode="auto">
          <a:xfrm>
            <a:off x="1246188" y="3925888"/>
            <a:ext cx="90487" cy="158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defTabSz="914400">
              <a:lnSpc>
                <a:spcPct val="100000"/>
              </a:lnSpc>
              <a:buClrTx/>
              <a:buSzTx/>
              <a:buFontTx/>
              <a:buNone/>
              <a:defRPr/>
            </a:pPr>
            <a:endParaRPr lang="sl-SI" sz="800">
              <a:solidFill>
                <a:srgbClr val="FFFFFF"/>
              </a:solidFill>
              <a:latin typeface="Arial" pitchFamily="34" charset="0"/>
              <a:ea typeface="+mn-ea"/>
              <a:cs typeface="+mn-cs"/>
            </a:endParaRPr>
          </a:p>
        </p:txBody>
      </p:sp>
      <p:sp>
        <p:nvSpPr>
          <p:cNvPr id="47130" name="Line 25"/>
          <p:cNvSpPr>
            <a:spLocks noChangeShapeType="1"/>
          </p:cNvSpPr>
          <p:nvPr/>
        </p:nvSpPr>
        <p:spPr bwMode="auto">
          <a:xfrm>
            <a:off x="1246188" y="2994025"/>
            <a:ext cx="90487" cy="158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defTabSz="914400">
              <a:lnSpc>
                <a:spcPct val="100000"/>
              </a:lnSpc>
              <a:buClrTx/>
              <a:buSzTx/>
              <a:buFontTx/>
              <a:buNone/>
              <a:defRPr/>
            </a:pPr>
            <a:endParaRPr lang="sl-SI" sz="800">
              <a:solidFill>
                <a:srgbClr val="FFFFFF"/>
              </a:solidFill>
              <a:latin typeface="Arial" pitchFamily="34" charset="0"/>
              <a:ea typeface="+mn-ea"/>
              <a:cs typeface="+mn-cs"/>
            </a:endParaRPr>
          </a:p>
        </p:txBody>
      </p:sp>
      <p:sp>
        <p:nvSpPr>
          <p:cNvPr id="47131" name="Line 27"/>
          <p:cNvSpPr>
            <a:spLocks noChangeShapeType="1"/>
          </p:cNvSpPr>
          <p:nvPr/>
        </p:nvSpPr>
        <p:spPr bwMode="auto">
          <a:xfrm>
            <a:off x="1246188" y="2060575"/>
            <a:ext cx="90487" cy="158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defTabSz="914400">
              <a:lnSpc>
                <a:spcPct val="100000"/>
              </a:lnSpc>
              <a:buClrTx/>
              <a:buSzTx/>
              <a:buFontTx/>
              <a:buNone/>
              <a:defRPr/>
            </a:pPr>
            <a:endParaRPr lang="sl-SI" sz="800">
              <a:solidFill>
                <a:srgbClr val="FFFFFF"/>
              </a:solidFill>
              <a:latin typeface="Arial" pitchFamily="34" charset="0"/>
              <a:ea typeface="+mn-ea"/>
              <a:cs typeface="+mn-cs"/>
            </a:endParaRPr>
          </a:p>
        </p:txBody>
      </p:sp>
      <p:sp>
        <p:nvSpPr>
          <p:cNvPr id="47132" name="Line 28"/>
          <p:cNvSpPr>
            <a:spLocks noChangeShapeType="1"/>
          </p:cNvSpPr>
          <p:nvPr/>
        </p:nvSpPr>
        <p:spPr bwMode="auto">
          <a:xfrm>
            <a:off x="1327150" y="4859338"/>
            <a:ext cx="7315200" cy="158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defTabSz="914400">
              <a:lnSpc>
                <a:spcPct val="100000"/>
              </a:lnSpc>
              <a:buClrTx/>
              <a:buSzTx/>
              <a:buFontTx/>
              <a:buNone/>
              <a:defRPr/>
            </a:pPr>
            <a:endParaRPr lang="sl-SI" sz="800">
              <a:solidFill>
                <a:srgbClr val="FFFFFF"/>
              </a:solidFill>
              <a:latin typeface="Arial" pitchFamily="34" charset="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44450" y="6542088"/>
            <a:ext cx="3680303" cy="233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200" dirty="0" err="1">
                <a:solidFill>
                  <a:schemeClr val="tx2"/>
                </a:solidFill>
                <a:latin typeface="Arial" pitchFamily="34" charset="0"/>
              </a:rPr>
              <a:t>Milsom</a:t>
            </a:r>
            <a:r>
              <a:rPr lang="en-US" sz="1200" dirty="0">
                <a:solidFill>
                  <a:schemeClr val="tx2"/>
                </a:solidFill>
                <a:latin typeface="Arial" pitchFamily="34" charset="0"/>
              </a:rPr>
              <a:t> I, et al. </a:t>
            </a:r>
            <a:r>
              <a:rPr lang="en-US" sz="1200" i="1" dirty="0">
                <a:solidFill>
                  <a:schemeClr val="tx2"/>
                </a:solidFill>
                <a:latin typeface="Arial" pitchFamily="34" charset="0"/>
              </a:rPr>
              <a:t>Hum </a:t>
            </a:r>
            <a:r>
              <a:rPr lang="en-US" sz="1200" i="1" dirty="0" err="1">
                <a:solidFill>
                  <a:schemeClr val="tx2"/>
                </a:solidFill>
                <a:latin typeface="Arial" pitchFamily="34" charset="0"/>
              </a:rPr>
              <a:t>Reprod</a:t>
            </a:r>
            <a:r>
              <a:rPr lang="en-US" sz="1200" dirty="0">
                <a:solidFill>
                  <a:schemeClr val="tx2"/>
                </a:solidFill>
                <a:latin typeface="Arial" pitchFamily="34" charset="0"/>
              </a:rPr>
              <a:t>  2006;21(9):2304-2311</a:t>
            </a:r>
          </a:p>
        </p:txBody>
      </p:sp>
      <p:sp>
        <p:nvSpPr>
          <p:cNvPr id="26627" name="Text Box 209"/>
          <p:cNvSpPr txBox="1">
            <a:spLocks noChangeArrowheads="1"/>
          </p:cNvSpPr>
          <p:nvPr/>
        </p:nvSpPr>
        <p:spPr bwMode="auto">
          <a:xfrm>
            <a:off x="1905000" y="1935163"/>
            <a:ext cx="609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Lucida Grande" pitchFamily="96" charset="0"/>
                <a:ea typeface="MS PGothic" pitchFamily="34" charset="-128"/>
              </a:defRPr>
            </a:lvl1pPr>
            <a:lvl2pPr marL="742950" indent="-285750">
              <a:defRPr sz="2400">
                <a:solidFill>
                  <a:schemeClr val="tx1"/>
                </a:solidFill>
                <a:latin typeface="Lucida Grande" pitchFamily="96" charset="0"/>
                <a:ea typeface="MS PGothic" pitchFamily="34" charset="-128"/>
              </a:defRPr>
            </a:lvl2pPr>
            <a:lvl3pPr marL="1143000" indent="-228600">
              <a:defRPr sz="2400">
                <a:solidFill>
                  <a:schemeClr val="tx1"/>
                </a:solidFill>
                <a:latin typeface="Lucida Grande" pitchFamily="96" charset="0"/>
                <a:ea typeface="MS PGothic" pitchFamily="34" charset="-128"/>
              </a:defRPr>
            </a:lvl3pPr>
            <a:lvl4pPr marL="1600200" indent="-228600">
              <a:defRPr sz="2400">
                <a:solidFill>
                  <a:schemeClr val="tx1"/>
                </a:solidFill>
                <a:latin typeface="Lucida Grande" pitchFamily="96" charset="0"/>
                <a:ea typeface="MS PGothic" pitchFamily="34" charset="-128"/>
              </a:defRPr>
            </a:lvl4pPr>
            <a:lvl5pPr marL="2057400" indent="-228600">
              <a:defRPr sz="2400">
                <a:solidFill>
                  <a:schemeClr val="tx1"/>
                </a:solidFill>
                <a:latin typeface="Lucida Grande" pitchFamily="96"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Grande" pitchFamily="96"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Grande" pitchFamily="96"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Grande" pitchFamily="96"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Grande" pitchFamily="96" charset="0"/>
                <a:ea typeface="MS PGothic" pitchFamily="34" charset="-128"/>
              </a:defRPr>
            </a:lvl9pPr>
          </a:lstStyle>
          <a:p>
            <a:pPr>
              <a:spcBef>
                <a:spcPct val="50000"/>
              </a:spcBef>
            </a:pPr>
            <a:r>
              <a:rPr lang="en-US" sz="2000">
                <a:solidFill>
                  <a:schemeClr val="bg1"/>
                </a:solidFill>
                <a:latin typeface="Arial MT Bd" pitchFamily="96" charset="0"/>
              </a:rPr>
              <a:t>Incidence of breakthrough bleeding or spotting</a:t>
            </a:r>
          </a:p>
        </p:txBody>
      </p:sp>
      <p:sp>
        <p:nvSpPr>
          <p:cNvPr id="26628" name="Rectangle 211"/>
          <p:cNvSpPr>
            <a:spLocks noGrp="1" noChangeArrowheads="1"/>
          </p:cNvSpPr>
          <p:nvPr>
            <p:ph type="title"/>
          </p:nvPr>
        </p:nvSpPr>
        <p:spPr/>
        <p:txBody>
          <a:bodyPr/>
          <a:lstStyle/>
          <a:p>
            <a:pPr eaLnBrk="1" hangingPunct="1"/>
            <a:r>
              <a:rPr lang="sl-SI" sz="3600" dirty="0" err="1" smtClean="0"/>
              <a:t>Neredovito</a:t>
            </a:r>
            <a:r>
              <a:rPr lang="sl-SI" sz="3600" dirty="0" smtClean="0"/>
              <a:t> </a:t>
            </a:r>
            <a:r>
              <a:rPr lang="sl-SI" sz="3600" dirty="0" err="1" smtClean="0"/>
              <a:t>krvarenje</a:t>
            </a:r>
            <a:r>
              <a:rPr lang="sl-SI" sz="3600" baseline="30000" dirty="0"/>
              <a:t/>
            </a:r>
            <a:br>
              <a:rPr lang="sl-SI" sz="3600" baseline="30000" dirty="0"/>
            </a:br>
            <a:r>
              <a:rPr lang="sl-SI" sz="3600" dirty="0" err="1" smtClean="0"/>
              <a:t>Nuvaring</a:t>
            </a:r>
            <a:r>
              <a:rPr lang="sl-SI" sz="3600" dirty="0" smtClean="0"/>
              <a:t> </a:t>
            </a:r>
            <a:r>
              <a:rPr lang="sl-SI" sz="3600" dirty="0" err="1" smtClean="0"/>
              <a:t>vs</a:t>
            </a:r>
            <a:r>
              <a:rPr lang="sl-SI" sz="3600" dirty="0" smtClean="0"/>
              <a:t> KOK</a:t>
            </a:r>
            <a:endParaRPr lang="en-US" sz="3600" baseline="30000" dirty="0" smtClean="0"/>
          </a:p>
        </p:txBody>
      </p:sp>
      <p:sp>
        <p:nvSpPr>
          <p:cNvPr id="26629" name="Text Box 212"/>
          <p:cNvSpPr txBox="1">
            <a:spLocks noChangeArrowheads="1"/>
          </p:cNvSpPr>
          <p:nvPr/>
        </p:nvSpPr>
        <p:spPr bwMode="auto">
          <a:xfrm>
            <a:off x="1447800" y="60198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Lucida Grande" pitchFamily="96" charset="0"/>
                <a:ea typeface="MS PGothic" pitchFamily="34" charset="-128"/>
              </a:defRPr>
            </a:lvl1pPr>
            <a:lvl2pPr marL="742950" indent="-285750">
              <a:defRPr sz="2400">
                <a:solidFill>
                  <a:schemeClr val="tx1"/>
                </a:solidFill>
                <a:latin typeface="Lucida Grande" pitchFamily="96" charset="0"/>
                <a:ea typeface="MS PGothic" pitchFamily="34" charset="-128"/>
              </a:defRPr>
            </a:lvl2pPr>
            <a:lvl3pPr marL="1143000" indent="-228600">
              <a:defRPr sz="2400">
                <a:solidFill>
                  <a:schemeClr val="tx1"/>
                </a:solidFill>
                <a:latin typeface="Lucida Grande" pitchFamily="96" charset="0"/>
                <a:ea typeface="MS PGothic" pitchFamily="34" charset="-128"/>
              </a:defRPr>
            </a:lvl3pPr>
            <a:lvl4pPr marL="1600200" indent="-228600">
              <a:defRPr sz="2400">
                <a:solidFill>
                  <a:schemeClr val="tx1"/>
                </a:solidFill>
                <a:latin typeface="Lucida Grande" pitchFamily="96" charset="0"/>
                <a:ea typeface="MS PGothic" pitchFamily="34" charset="-128"/>
              </a:defRPr>
            </a:lvl4pPr>
            <a:lvl5pPr marL="2057400" indent="-228600">
              <a:defRPr sz="2400">
                <a:solidFill>
                  <a:schemeClr val="tx1"/>
                </a:solidFill>
                <a:latin typeface="Lucida Grande" pitchFamily="96"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Grande" pitchFamily="96"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Grande" pitchFamily="96"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Grande" pitchFamily="96"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Grande" pitchFamily="96" charset="0"/>
                <a:ea typeface="MS PGothic" pitchFamily="34" charset="-128"/>
              </a:defRPr>
            </a:lvl9pPr>
          </a:lstStyle>
          <a:p>
            <a:pPr>
              <a:spcBef>
                <a:spcPct val="50000"/>
              </a:spcBef>
            </a:pPr>
            <a:r>
              <a:rPr lang="en-US" sz="1200" baseline="30000">
                <a:solidFill>
                  <a:schemeClr val="bg1"/>
                </a:solidFill>
                <a:latin typeface="Arial MT Bd" pitchFamily="96" charset="0"/>
              </a:rPr>
              <a:t>a</a:t>
            </a:r>
            <a:r>
              <a:rPr lang="en-US" sz="1200">
                <a:solidFill>
                  <a:schemeClr val="bg1"/>
                </a:solidFill>
                <a:latin typeface="Arial MT Bd" pitchFamily="96" charset="0"/>
              </a:rPr>
              <a:t>p&lt;0.05 for NuvaRing</a:t>
            </a:r>
            <a:r>
              <a:rPr lang="en-US" sz="1200" baseline="30000">
                <a:solidFill>
                  <a:schemeClr val="bg1"/>
                </a:solidFill>
                <a:latin typeface="Arial MT Bd" pitchFamily="96" charset="0"/>
              </a:rPr>
              <a:t>® </a:t>
            </a:r>
            <a:r>
              <a:rPr lang="en-US" sz="1200">
                <a:solidFill>
                  <a:schemeClr val="bg1"/>
                </a:solidFill>
                <a:latin typeface="Arial MT Bd" pitchFamily="96" charset="0"/>
              </a:rPr>
              <a:t>versus the pill for both breakthrough bleeding and spotting; </a:t>
            </a:r>
            <a:r>
              <a:rPr lang="en-US" sz="1200" baseline="30000">
                <a:solidFill>
                  <a:schemeClr val="bg1"/>
                </a:solidFill>
                <a:latin typeface="Arial MT Bd" pitchFamily="96" charset="0"/>
              </a:rPr>
              <a:t>b</a:t>
            </a:r>
            <a:r>
              <a:rPr lang="en-US" sz="1200">
                <a:solidFill>
                  <a:schemeClr val="bg1"/>
                </a:solidFill>
                <a:latin typeface="Arial MT Bd" pitchFamily="96" charset="0"/>
              </a:rPr>
              <a:t>p&lt;0.05 for NuvaRing</a:t>
            </a:r>
            <a:r>
              <a:rPr lang="en-US" sz="1200" baseline="30000">
                <a:solidFill>
                  <a:schemeClr val="bg1"/>
                </a:solidFill>
                <a:latin typeface="Arial MT Bd" pitchFamily="96" charset="0"/>
              </a:rPr>
              <a:t>®</a:t>
            </a:r>
            <a:r>
              <a:rPr lang="en-US" sz="1200">
                <a:solidFill>
                  <a:schemeClr val="bg1"/>
                </a:solidFill>
                <a:latin typeface="Arial MT Bd" pitchFamily="96" charset="0"/>
              </a:rPr>
              <a:t> versus the pill for breakthrough spotting only</a:t>
            </a:r>
          </a:p>
        </p:txBody>
      </p:sp>
      <p:pic>
        <p:nvPicPr>
          <p:cNvPr id="26630" name="Picture 218" descr="NUV001_Figure_V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38200" y="2438400"/>
            <a:ext cx="7391400" cy="3695700"/>
          </a:xfrm>
          <a:solidFill>
            <a:schemeClr val="accent2">
              <a:lumMod val="60000"/>
              <a:lumOff val="40000"/>
            </a:schemeClr>
          </a:solidFill>
        </p:spPr>
      </p:pic>
    </p:spTree>
    <p:extLst>
      <p:ext uri="{BB962C8B-B14F-4D97-AF65-F5344CB8AC3E}">
        <p14:creationId xmlns:p14="http://schemas.microsoft.com/office/powerpoint/2010/main" val="239522217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11"/>
          <p:cNvSpPr>
            <a:spLocks noGrp="1" noChangeArrowheads="1"/>
          </p:cNvSpPr>
          <p:nvPr>
            <p:ph type="title"/>
          </p:nvPr>
        </p:nvSpPr>
        <p:spPr>
          <a:xfrm>
            <a:off x="457200" y="612775"/>
            <a:ext cx="8229600" cy="882650"/>
          </a:xfrm>
        </p:spPr>
        <p:txBody>
          <a:bodyPr/>
          <a:lstStyle/>
          <a:p>
            <a:pPr algn="l" eaLnBrk="1" hangingPunct="1">
              <a:defRPr/>
            </a:pPr>
            <a:r>
              <a:rPr lang="sl-SI" dirty="0" smtClean="0"/>
              <a:t>Kontrola ciklusa</a:t>
            </a:r>
            <a:endParaRPr lang="en-US" dirty="0" smtClean="0"/>
          </a:p>
        </p:txBody>
      </p:sp>
      <p:sp>
        <p:nvSpPr>
          <p:cNvPr id="44035" name="Rectangle 212"/>
          <p:cNvSpPr>
            <a:spLocks noGrp="1" noChangeArrowheads="1"/>
          </p:cNvSpPr>
          <p:nvPr>
            <p:ph idx="1"/>
          </p:nvPr>
        </p:nvSpPr>
        <p:spPr/>
        <p:txBody>
          <a:bodyPr/>
          <a:lstStyle/>
          <a:p>
            <a:pPr marL="0" indent="0" eaLnBrk="1" hangingPunct="1">
              <a:buNone/>
            </a:pPr>
            <a:r>
              <a:rPr lang="sl-SI" sz="2000" dirty="0" err="1" smtClean="0">
                <a:latin typeface="Arial" charset="0"/>
                <a:cs typeface="Arial" charset="0"/>
              </a:rPr>
              <a:t>Niska</a:t>
            </a:r>
            <a:r>
              <a:rPr lang="sl-SI" sz="2000" dirty="0" smtClean="0">
                <a:latin typeface="Arial" charset="0"/>
                <a:cs typeface="Arial" charset="0"/>
              </a:rPr>
              <a:t> </a:t>
            </a:r>
            <a:r>
              <a:rPr lang="sl-SI" sz="2000" dirty="0" err="1" smtClean="0">
                <a:latin typeface="Arial" charset="0"/>
                <a:cs typeface="Arial" charset="0"/>
              </a:rPr>
              <a:t>incidenca</a:t>
            </a:r>
            <a:r>
              <a:rPr lang="sl-SI" sz="2000" dirty="0" smtClean="0">
                <a:latin typeface="Arial" charset="0"/>
                <a:cs typeface="Arial" charset="0"/>
              </a:rPr>
              <a:t> </a:t>
            </a:r>
            <a:r>
              <a:rPr lang="sl-SI" sz="2000" dirty="0" err="1" smtClean="0">
                <a:latin typeface="Arial" charset="0"/>
                <a:cs typeface="Arial" charset="0"/>
              </a:rPr>
              <a:t>neredovitih</a:t>
            </a:r>
            <a:r>
              <a:rPr lang="sl-SI" sz="2000" dirty="0" smtClean="0">
                <a:latin typeface="Arial" charset="0"/>
                <a:cs typeface="Arial" charset="0"/>
              </a:rPr>
              <a:t> </a:t>
            </a:r>
            <a:r>
              <a:rPr lang="sl-SI" sz="2000" dirty="0" err="1" smtClean="0">
                <a:latin typeface="Arial" charset="0"/>
                <a:cs typeface="Arial" charset="0"/>
              </a:rPr>
              <a:t>krvarenja</a:t>
            </a:r>
            <a:endParaRPr lang="en-US" sz="2000" baseline="30000" dirty="0" smtClean="0">
              <a:latin typeface="Arial" charset="0"/>
              <a:cs typeface="Arial" charset="0"/>
            </a:endParaRPr>
          </a:p>
          <a:p>
            <a:pPr marL="0" indent="0" eaLnBrk="1" hangingPunct="1">
              <a:buNone/>
            </a:pPr>
            <a:endParaRPr lang="en-US" sz="2000" dirty="0" smtClean="0">
              <a:latin typeface="Arial" charset="0"/>
              <a:cs typeface="Arial" charset="0"/>
            </a:endParaRPr>
          </a:p>
          <a:p>
            <a:pPr marL="0" indent="0" eaLnBrk="1" hangingPunct="1">
              <a:buNone/>
            </a:pPr>
            <a:r>
              <a:rPr lang="sl-SI" sz="2000" dirty="0" smtClean="0">
                <a:latin typeface="Arial" charset="0"/>
                <a:cs typeface="Arial" charset="0"/>
              </a:rPr>
              <a:t>Visoka </a:t>
            </a:r>
            <a:r>
              <a:rPr lang="sl-SI" sz="2000" dirty="0" err="1" smtClean="0">
                <a:latin typeface="Arial" charset="0"/>
                <a:cs typeface="Arial" charset="0"/>
              </a:rPr>
              <a:t>incidenca</a:t>
            </a:r>
            <a:r>
              <a:rPr lang="sl-SI" sz="2000" dirty="0" smtClean="0">
                <a:latin typeface="Arial" charset="0"/>
                <a:cs typeface="Arial" charset="0"/>
              </a:rPr>
              <a:t> </a:t>
            </a:r>
            <a:r>
              <a:rPr lang="sl-SI" sz="2000" dirty="0" err="1" smtClean="0">
                <a:latin typeface="Arial" charset="0"/>
                <a:cs typeface="Arial" charset="0"/>
              </a:rPr>
              <a:t>željenog</a:t>
            </a:r>
            <a:r>
              <a:rPr lang="sl-SI" sz="2000" dirty="0" smtClean="0">
                <a:latin typeface="Arial" charset="0"/>
                <a:cs typeface="Arial" charset="0"/>
              </a:rPr>
              <a:t> </a:t>
            </a:r>
            <a:r>
              <a:rPr lang="sl-SI" sz="2000" dirty="0" err="1" smtClean="0">
                <a:latin typeface="Arial" charset="0"/>
                <a:cs typeface="Arial" charset="0"/>
              </a:rPr>
              <a:t>uzorka</a:t>
            </a:r>
            <a:r>
              <a:rPr lang="sl-SI" sz="2000" dirty="0" smtClean="0">
                <a:latin typeface="Arial" charset="0"/>
                <a:cs typeface="Arial" charset="0"/>
              </a:rPr>
              <a:t> </a:t>
            </a:r>
            <a:r>
              <a:rPr lang="sl-SI" sz="2000" dirty="0" err="1" smtClean="0">
                <a:latin typeface="Arial" charset="0"/>
                <a:cs typeface="Arial" charset="0"/>
              </a:rPr>
              <a:t>krvarenja</a:t>
            </a:r>
            <a:endParaRPr lang="en-US" sz="2000" baseline="30000" dirty="0" smtClean="0">
              <a:latin typeface="Arial" charset="0"/>
              <a:cs typeface="Arial" charset="0"/>
            </a:endParaRPr>
          </a:p>
          <a:p>
            <a:pPr marL="0" indent="0" eaLnBrk="1" hangingPunct="1">
              <a:buNone/>
            </a:pPr>
            <a:endParaRPr lang="en-US" sz="2000" dirty="0" smtClean="0">
              <a:latin typeface="Arial" charset="0"/>
              <a:cs typeface="Arial" charset="0"/>
            </a:endParaRPr>
          </a:p>
          <a:p>
            <a:pPr marL="0" indent="0" eaLnBrk="1" hangingPunct="1">
              <a:buNone/>
            </a:pPr>
            <a:r>
              <a:rPr lang="sl-SI" sz="2000" dirty="0" err="1" smtClean="0">
                <a:latin typeface="Arial" charset="0"/>
                <a:cs typeface="Arial" charset="0"/>
              </a:rPr>
              <a:t>Niska</a:t>
            </a:r>
            <a:r>
              <a:rPr lang="sl-SI" sz="2000" dirty="0" smtClean="0">
                <a:latin typeface="Arial" charset="0"/>
                <a:cs typeface="Arial" charset="0"/>
              </a:rPr>
              <a:t> stopa </a:t>
            </a:r>
            <a:r>
              <a:rPr lang="sl-SI" sz="2000" dirty="0" err="1" smtClean="0">
                <a:latin typeface="Arial" charset="0"/>
                <a:cs typeface="Arial" charset="0"/>
              </a:rPr>
              <a:t>prekida</a:t>
            </a:r>
            <a:r>
              <a:rPr lang="sl-SI" sz="2000" dirty="0">
                <a:latin typeface="Arial" charset="0"/>
                <a:cs typeface="Arial" charset="0"/>
              </a:rPr>
              <a:t> </a:t>
            </a:r>
            <a:r>
              <a:rPr lang="sl-SI" sz="2000" dirty="0" smtClean="0">
                <a:latin typeface="Arial" charset="0"/>
                <a:cs typeface="Arial" charset="0"/>
              </a:rPr>
              <a:t>zbog </a:t>
            </a:r>
            <a:r>
              <a:rPr lang="sl-SI" sz="2000" dirty="0" err="1" smtClean="0">
                <a:latin typeface="Arial" charset="0"/>
                <a:cs typeface="Arial" charset="0"/>
              </a:rPr>
              <a:t>neredovitih</a:t>
            </a:r>
            <a:r>
              <a:rPr lang="sl-SI" sz="2000" dirty="0" smtClean="0">
                <a:latin typeface="Arial" charset="0"/>
                <a:cs typeface="Arial" charset="0"/>
              </a:rPr>
              <a:t> </a:t>
            </a:r>
            <a:r>
              <a:rPr lang="sl-SI" sz="2000" dirty="0" err="1" smtClean="0">
                <a:latin typeface="Arial" charset="0"/>
                <a:cs typeface="Arial" charset="0"/>
              </a:rPr>
              <a:t>krvarenja</a:t>
            </a:r>
            <a:r>
              <a:rPr lang="sl-SI" sz="2000" dirty="0" smtClean="0">
                <a:latin typeface="Arial" charset="0"/>
                <a:cs typeface="Arial" charset="0"/>
              </a:rPr>
              <a:t> </a:t>
            </a:r>
            <a:r>
              <a:rPr lang="en-US" sz="2000" dirty="0" smtClean="0">
                <a:latin typeface="Arial" charset="0"/>
                <a:cs typeface="Arial" charset="0"/>
              </a:rPr>
              <a:t>(0.8%)</a:t>
            </a:r>
          </a:p>
          <a:p>
            <a:pPr marL="0" indent="0" eaLnBrk="1" hangingPunct="1">
              <a:buNone/>
            </a:pPr>
            <a:endParaRPr lang="en-US" sz="2000" dirty="0" smtClean="0">
              <a:latin typeface="Arial" charset="0"/>
              <a:cs typeface="Arial" charset="0"/>
            </a:endParaRPr>
          </a:p>
          <a:p>
            <a:pPr marL="0" indent="0" eaLnBrk="1" hangingPunct="1">
              <a:buNone/>
            </a:pPr>
            <a:r>
              <a:rPr lang="sl-SI" sz="2000" dirty="0" err="1" smtClean="0">
                <a:latin typeface="Arial" charset="0"/>
                <a:cs typeface="Arial" charset="0"/>
              </a:rPr>
              <a:t>Izvrsna</a:t>
            </a:r>
            <a:r>
              <a:rPr lang="sl-SI" sz="2000" dirty="0" smtClean="0">
                <a:latin typeface="Arial" charset="0"/>
                <a:cs typeface="Arial" charset="0"/>
              </a:rPr>
              <a:t> kontrola ciklusa je </a:t>
            </a:r>
            <a:r>
              <a:rPr lang="sl-SI" sz="2000" dirty="0" err="1" smtClean="0">
                <a:latin typeface="Arial" charset="0"/>
                <a:cs typeface="Arial" charset="0"/>
              </a:rPr>
              <a:t>vjerojatno</a:t>
            </a:r>
            <a:r>
              <a:rPr lang="sl-SI" sz="2000" dirty="0" smtClean="0">
                <a:latin typeface="Arial" charset="0"/>
                <a:cs typeface="Arial" charset="0"/>
              </a:rPr>
              <a:t> </a:t>
            </a:r>
            <a:r>
              <a:rPr lang="sl-SI" sz="2000" dirty="0" err="1" smtClean="0">
                <a:latin typeface="Arial" charset="0"/>
                <a:cs typeface="Arial" charset="0"/>
              </a:rPr>
              <a:t>posljedica</a:t>
            </a:r>
            <a:r>
              <a:rPr lang="sl-SI" sz="2000" dirty="0" smtClean="0">
                <a:latin typeface="Arial" charset="0"/>
                <a:cs typeface="Arial" charset="0"/>
              </a:rPr>
              <a:t> </a:t>
            </a:r>
            <a:r>
              <a:rPr lang="sl-SI" sz="2000" dirty="0" err="1">
                <a:latin typeface="Arial" charset="0"/>
                <a:cs typeface="Arial" charset="0"/>
              </a:rPr>
              <a:t>k</a:t>
            </a:r>
            <a:r>
              <a:rPr lang="sl-SI" sz="2000" dirty="0" err="1" smtClean="0">
                <a:latin typeface="Arial" charset="0"/>
                <a:cs typeface="Arial" charset="0"/>
              </a:rPr>
              <a:t>ontinuiranog</a:t>
            </a:r>
            <a:r>
              <a:rPr lang="sl-SI" sz="2000" dirty="0" smtClean="0">
                <a:latin typeface="Arial" charset="0"/>
                <a:cs typeface="Arial" charset="0"/>
              </a:rPr>
              <a:t> </a:t>
            </a:r>
            <a:r>
              <a:rPr lang="sl-SI" sz="2000" dirty="0" err="1" smtClean="0">
                <a:latin typeface="Arial" charset="0"/>
                <a:cs typeface="Arial" charset="0"/>
              </a:rPr>
              <a:t>oslobađanja</a:t>
            </a:r>
            <a:r>
              <a:rPr lang="sl-SI" sz="2000" dirty="0" smtClean="0">
                <a:latin typeface="Arial" charset="0"/>
                <a:cs typeface="Arial" charset="0"/>
              </a:rPr>
              <a:t> hormona iz prstena.</a:t>
            </a:r>
            <a:endParaRPr lang="en-US" sz="1800" dirty="0" smtClean="0">
              <a:latin typeface="Arial" charset="0"/>
              <a:cs typeface="Arial" charset="0"/>
            </a:endParaRPr>
          </a:p>
          <a:p>
            <a:pPr eaLnBrk="1" hangingPunct="1"/>
            <a:endParaRPr lang="en-US" sz="1800" dirty="0" smtClean="0">
              <a:latin typeface="Arial" charset="0"/>
              <a:cs typeface="Arial" charset="0"/>
            </a:endParaRPr>
          </a:p>
        </p:txBody>
      </p:sp>
      <p:sp>
        <p:nvSpPr>
          <p:cNvPr id="44036" name="Text Box 4"/>
          <p:cNvSpPr txBox="1">
            <a:spLocks noChangeArrowheads="1"/>
          </p:cNvSpPr>
          <p:nvPr/>
        </p:nvSpPr>
        <p:spPr bwMode="auto">
          <a:xfrm>
            <a:off x="0" y="64008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ea typeface="MS PGothic" pitchFamily="34" charset="-128"/>
              </a:defRPr>
            </a:lvl1pPr>
            <a:lvl2pPr eaLnBrk="0" hangingPunct="0">
              <a:defRPr>
                <a:solidFill>
                  <a:schemeClr val="bg1"/>
                </a:solidFill>
                <a:latin typeface="Arial" charset="0"/>
                <a:ea typeface="MS PGothic" pitchFamily="34" charset="-128"/>
              </a:defRPr>
            </a:lvl2pPr>
            <a:lvl3pPr eaLnBrk="0" hangingPunct="0">
              <a:defRPr>
                <a:solidFill>
                  <a:schemeClr val="bg1"/>
                </a:solidFill>
                <a:latin typeface="Arial" charset="0"/>
                <a:ea typeface="MS PGothic" pitchFamily="34" charset="-128"/>
              </a:defRPr>
            </a:lvl3pPr>
            <a:lvl4pPr eaLnBrk="0" hangingPunct="0">
              <a:defRPr>
                <a:solidFill>
                  <a:schemeClr val="bg1"/>
                </a:solidFill>
                <a:latin typeface="Arial" charset="0"/>
                <a:ea typeface="MS PGothic" pitchFamily="34" charset="-128"/>
              </a:defRPr>
            </a:lvl4pPr>
            <a:lvl5pPr eaLnBrk="0" hangingPunct="0">
              <a:defRPr>
                <a:solidFill>
                  <a:schemeClr val="bg1"/>
                </a:solidFill>
                <a:latin typeface="Arial" charset="0"/>
                <a:ea typeface="MS PGothic" pitchFamily="34" charset="-128"/>
              </a:defRPr>
            </a:lvl5pPr>
            <a:lvl6pPr marL="25146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6pPr>
            <a:lvl7pPr marL="29718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7pPr>
            <a:lvl8pPr marL="34290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8pPr>
            <a:lvl9pPr marL="38862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9pPr>
          </a:lstStyle>
          <a:p>
            <a:pPr defTabSz="914400">
              <a:lnSpc>
                <a:spcPct val="100000"/>
              </a:lnSpc>
              <a:buClrTx/>
              <a:buSzTx/>
              <a:buFontTx/>
              <a:buNone/>
            </a:pPr>
            <a:r>
              <a:rPr lang="en-US" sz="1200">
                <a:solidFill>
                  <a:srgbClr val="FFFFFF"/>
                </a:solidFill>
              </a:rPr>
              <a:t>Dieben T, et al. </a:t>
            </a:r>
            <a:r>
              <a:rPr lang="en-US" sz="1200" i="1">
                <a:solidFill>
                  <a:srgbClr val="FFFFFF"/>
                </a:solidFill>
              </a:rPr>
              <a:t>Obstet and Gynecol</a:t>
            </a:r>
            <a:r>
              <a:rPr lang="en-US" sz="1200">
                <a:solidFill>
                  <a:srgbClr val="FFFFFF"/>
                </a:solidFill>
              </a:rPr>
              <a:t> 2002;100:585-593; Bjarnadóttir R, et al. </a:t>
            </a:r>
            <a:r>
              <a:rPr lang="en-US" sz="1200" i="1">
                <a:solidFill>
                  <a:srgbClr val="FFFFFF"/>
                </a:solidFill>
              </a:rPr>
              <a:t>Am J Obstet Gynecol</a:t>
            </a:r>
            <a:r>
              <a:rPr lang="en-US" sz="1200">
                <a:solidFill>
                  <a:srgbClr val="FFFFFF"/>
                </a:solidFill>
              </a:rPr>
              <a:t> 2002;186:(3)389-395</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452"/>
          <p:cNvSpPr>
            <a:spLocks noGrp="1" noChangeArrowheads="1"/>
          </p:cNvSpPr>
          <p:nvPr>
            <p:ph type="title"/>
          </p:nvPr>
        </p:nvSpPr>
        <p:spPr>
          <a:xfrm>
            <a:off x="457200" y="612775"/>
            <a:ext cx="8229600" cy="882650"/>
          </a:xfrm>
        </p:spPr>
        <p:txBody>
          <a:bodyPr/>
          <a:lstStyle/>
          <a:p>
            <a:pPr algn="l" eaLnBrk="1" hangingPunct="1">
              <a:defRPr/>
            </a:pPr>
            <a:r>
              <a:rPr lang="sl-SI" dirty="0" smtClean="0"/>
              <a:t>Kontracepcijska </a:t>
            </a:r>
            <a:r>
              <a:rPr lang="sl-SI" dirty="0" err="1" smtClean="0"/>
              <a:t>efikasnost</a:t>
            </a:r>
            <a:endParaRPr lang="en-US" dirty="0" smtClean="0"/>
          </a:p>
        </p:txBody>
      </p:sp>
      <p:graphicFrame>
        <p:nvGraphicFramePr>
          <p:cNvPr id="43533" name="Group 525"/>
          <p:cNvGraphicFramePr>
            <a:graphicFrameLocks noGrp="1"/>
          </p:cNvGraphicFramePr>
          <p:nvPr>
            <p:ph idx="1"/>
          </p:nvPr>
        </p:nvGraphicFramePr>
        <p:xfrm>
          <a:off x="685800" y="2436813"/>
          <a:ext cx="7848600" cy="3048002"/>
        </p:xfrm>
        <a:graphic>
          <a:graphicData uri="http://schemas.openxmlformats.org/drawingml/2006/table">
            <a:tbl>
              <a:tblPr/>
              <a:tblGrid>
                <a:gridCol w="2362200"/>
                <a:gridCol w="1401763"/>
                <a:gridCol w="1304925"/>
                <a:gridCol w="1303337"/>
                <a:gridCol w="1476375"/>
              </a:tblGrid>
              <a:tr h="822932">
                <a:tc>
                  <a:txBody>
                    <a:bodyPr/>
                    <a:lstStyle/>
                    <a:p>
                      <a:pPr marL="0" marR="0" lvl="0" indent="0" algn="l" defTabSz="914400" rtl="0" eaLnBrk="1" fontAlgn="base" latinLnBrk="0" hangingPunct="1">
                        <a:lnSpc>
                          <a:spcPct val="100000"/>
                        </a:lnSpc>
                        <a:spcBef>
                          <a:spcPct val="20000"/>
                        </a:spcBef>
                        <a:spcAft>
                          <a:spcPct val="0"/>
                        </a:spcAft>
                        <a:buClr>
                          <a:srgbClr val="FFE384"/>
                        </a:buClr>
                        <a:buSzTx/>
                        <a:buFontTx/>
                        <a:buNone/>
                        <a:tabLst/>
                      </a:pPr>
                      <a:endParaRPr kumimoji="0" lang="en-US" sz="1600" b="1" i="0" u="none" strike="noStrike" cap="none" normalizeH="0" baseline="0" dirty="0" smtClean="0">
                        <a:ln>
                          <a:noFill/>
                        </a:ln>
                        <a:solidFill>
                          <a:schemeClr val="accent2"/>
                        </a:solidFill>
                        <a:effectLst/>
                        <a:latin typeface="Arial MT" pitchFamily="96" charset="0"/>
                        <a:ea typeface="MS PGothic" pitchFamily="34" charset="-128"/>
                      </a:endParaRP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E384"/>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en-US" sz="1600" b="1" i="0" u="none" strike="noStrike" cap="none" normalizeH="0" baseline="0" smtClean="0">
                          <a:ln>
                            <a:noFill/>
                          </a:ln>
                          <a:solidFill>
                            <a:schemeClr val="accent2"/>
                          </a:solidFill>
                          <a:effectLst/>
                          <a:latin typeface="Arial MT" pitchFamily="96" charset="0"/>
                          <a:ea typeface="MS PGothic" pitchFamily="34" charset="-128"/>
                        </a:rPr>
                        <a:t>Pregnancies</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E384"/>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en-US" sz="1600" b="1" i="0" u="none" strike="noStrike" cap="none" normalizeH="0" baseline="0" smtClean="0">
                          <a:ln>
                            <a:noFill/>
                          </a:ln>
                          <a:solidFill>
                            <a:schemeClr val="accent2"/>
                          </a:solidFill>
                          <a:effectLst/>
                          <a:latin typeface="Arial MT" pitchFamily="96" charset="0"/>
                          <a:ea typeface="MS PGothic" pitchFamily="34" charset="-128"/>
                        </a:rPr>
                        <a:t>Cycles (n)</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E384"/>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en-US" sz="1600" b="1" i="0" u="none" strike="noStrike" cap="none" normalizeH="0" baseline="0" smtClean="0">
                          <a:ln>
                            <a:noFill/>
                          </a:ln>
                          <a:solidFill>
                            <a:schemeClr val="accent2"/>
                          </a:solidFill>
                          <a:effectLst/>
                          <a:latin typeface="Arial MT" pitchFamily="96" charset="0"/>
                          <a:ea typeface="MS PGothic" pitchFamily="34" charset="-128"/>
                        </a:rPr>
                        <a:t>Pearl Index</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E384"/>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en-US" sz="1600" b="1" i="0" u="none" strike="noStrike" cap="none" normalizeH="0" baseline="0" smtClean="0">
                          <a:ln>
                            <a:noFill/>
                          </a:ln>
                          <a:solidFill>
                            <a:schemeClr val="accent2"/>
                          </a:solidFill>
                          <a:effectLst/>
                          <a:latin typeface="Arial MT" pitchFamily="96" charset="0"/>
                          <a:ea typeface="MS PGothic" pitchFamily="34" charset="-128"/>
                        </a:rPr>
                        <a:t>95% confidence interval</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E384"/>
                    </a:solidFill>
                  </a:tcPr>
                </a:tc>
              </a:tr>
              <a:tr h="1112534">
                <a:tc>
                  <a:txBody>
                    <a:bodyPr/>
                    <a:lstStyle/>
                    <a:p>
                      <a:pPr marL="0" marR="0" lvl="0" indent="0" algn="l" defTabSz="914400" rtl="0" eaLnBrk="1" fontAlgn="base" latinLnBrk="0" hangingPunct="1">
                        <a:lnSpc>
                          <a:spcPct val="100000"/>
                        </a:lnSpc>
                        <a:spcBef>
                          <a:spcPct val="20000"/>
                        </a:spcBef>
                        <a:spcAft>
                          <a:spcPct val="0"/>
                        </a:spcAft>
                        <a:buClr>
                          <a:srgbClr val="FFE384"/>
                        </a:buClr>
                        <a:buSzTx/>
                        <a:buFontTx/>
                        <a:buNone/>
                        <a:tabLst/>
                      </a:pPr>
                      <a:r>
                        <a:rPr kumimoji="0" lang="en-GB" sz="1600" b="1" i="0" u="none" strike="noStrike" cap="none" normalizeH="0" baseline="0" dirty="0" smtClean="0">
                          <a:ln>
                            <a:noFill/>
                          </a:ln>
                          <a:solidFill>
                            <a:srgbClr val="FFFFFF"/>
                          </a:solidFill>
                          <a:effectLst/>
                          <a:latin typeface="Arial MT" pitchFamily="96" charset="0"/>
                          <a:ea typeface="MS PGothic" pitchFamily="34" charset="-128"/>
                        </a:rPr>
                        <a:t>Intent to treat (method failure and user failure)</a:t>
                      </a:r>
                      <a:endParaRPr kumimoji="0" lang="en-US" sz="1600" b="0" i="0" u="none" strike="noStrike" cap="none" normalizeH="0" baseline="0" dirty="0" smtClean="0">
                        <a:ln>
                          <a:noFill/>
                        </a:ln>
                        <a:solidFill>
                          <a:schemeClr val="bg1"/>
                        </a:solidFill>
                        <a:effectLst/>
                        <a:latin typeface="Arial MT" pitchFamily="96" charset="0"/>
                        <a:ea typeface="MS PGothic" pitchFamily="34" charset="-128"/>
                      </a:endParaRP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2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en-US" sz="1600" b="0" i="0" u="none" strike="noStrike" cap="none" normalizeH="0" baseline="0" dirty="0" smtClean="0">
                          <a:ln>
                            <a:noFill/>
                          </a:ln>
                          <a:solidFill>
                            <a:schemeClr val="bg1"/>
                          </a:solidFill>
                          <a:effectLst/>
                          <a:latin typeface="Arial MT" pitchFamily="96" charset="0"/>
                          <a:ea typeface="MS PGothic" pitchFamily="34" charset="-128"/>
                        </a:rPr>
                        <a:t>6</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2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en-US" sz="1600" b="0" i="0" u="none" strike="noStrike" cap="none" normalizeH="0" baseline="0" smtClean="0">
                          <a:ln>
                            <a:noFill/>
                          </a:ln>
                          <a:solidFill>
                            <a:schemeClr val="bg1"/>
                          </a:solidFill>
                          <a:effectLst/>
                          <a:latin typeface="Arial MT" pitchFamily="96" charset="0"/>
                          <a:ea typeface="MS PGothic" pitchFamily="34" charset="-128"/>
                        </a:rPr>
                        <a:t>12,109</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2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en-US" sz="1600" b="0" i="0" u="none" strike="noStrike" cap="none" normalizeH="0" baseline="0" smtClean="0">
                          <a:ln>
                            <a:noFill/>
                          </a:ln>
                          <a:solidFill>
                            <a:schemeClr val="bg1"/>
                          </a:solidFill>
                          <a:effectLst/>
                          <a:latin typeface="Arial MT" pitchFamily="96" charset="0"/>
                          <a:ea typeface="MS PGothic" pitchFamily="34" charset="-128"/>
                        </a:rPr>
                        <a:t>0.65</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2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en-US" sz="1600" b="0" i="0" u="none" strike="noStrike" cap="none" normalizeH="0" baseline="0" smtClean="0">
                          <a:ln>
                            <a:noFill/>
                          </a:ln>
                          <a:solidFill>
                            <a:schemeClr val="bg1"/>
                          </a:solidFill>
                          <a:effectLst/>
                          <a:latin typeface="Arial MT" pitchFamily="96" charset="0"/>
                          <a:ea typeface="MS PGothic" pitchFamily="34" charset="-128"/>
                        </a:rPr>
                        <a:t>0.24–1.41</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25000"/>
                        <a:alpha val="50000"/>
                      </a:schemeClr>
                    </a:solidFill>
                  </a:tcPr>
                </a:tc>
              </a:tr>
              <a:tr h="1112534">
                <a:tc>
                  <a:txBody>
                    <a:bodyPr/>
                    <a:lstStyle/>
                    <a:p>
                      <a:pPr marL="0" marR="0" lvl="0" indent="0" algn="l" defTabSz="914400" rtl="0" eaLnBrk="1" fontAlgn="base" latinLnBrk="0" hangingPunct="1">
                        <a:lnSpc>
                          <a:spcPct val="100000"/>
                        </a:lnSpc>
                        <a:spcBef>
                          <a:spcPct val="20000"/>
                        </a:spcBef>
                        <a:spcAft>
                          <a:spcPct val="0"/>
                        </a:spcAft>
                        <a:buClr>
                          <a:srgbClr val="FFE384"/>
                        </a:buClr>
                        <a:buSzTx/>
                        <a:buFontTx/>
                        <a:buNone/>
                        <a:tabLst/>
                      </a:pPr>
                      <a:r>
                        <a:rPr kumimoji="0" lang="en-US" sz="1600" b="1" i="0" u="none" strike="noStrike" cap="none" normalizeH="0" baseline="0" dirty="0" smtClean="0">
                          <a:ln>
                            <a:noFill/>
                          </a:ln>
                          <a:solidFill>
                            <a:schemeClr val="bg1"/>
                          </a:solidFill>
                          <a:effectLst/>
                          <a:latin typeface="Arial MT" pitchFamily="96" charset="0"/>
                          <a:ea typeface="MS PGothic" pitchFamily="34" charset="-128"/>
                        </a:rPr>
                        <a:t>Per protocol population (method failure)</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2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en-US" sz="1600" b="0" i="0" u="none" strike="noStrike" cap="none" normalizeH="0" baseline="0" dirty="0" smtClean="0">
                          <a:ln>
                            <a:noFill/>
                          </a:ln>
                          <a:solidFill>
                            <a:schemeClr val="bg1"/>
                          </a:solidFill>
                          <a:effectLst/>
                          <a:latin typeface="Arial MT" pitchFamily="96" charset="0"/>
                          <a:ea typeface="MS PGothic" pitchFamily="34" charset="-128"/>
                        </a:rPr>
                        <a:t>3</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2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en-US" sz="1600" b="0" i="0" u="none" strike="noStrike" cap="none" normalizeH="0" baseline="0" dirty="0" smtClean="0">
                          <a:ln>
                            <a:noFill/>
                          </a:ln>
                          <a:solidFill>
                            <a:schemeClr val="bg1"/>
                          </a:solidFill>
                          <a:effectLst/>
                          <a:latin typeface="Arial MT" pitchFamily="96" charset="0"/>
                          <a:ea typeface="MS PGothic" pitchFamily="34" charset="-128"/>
                        </a:rPr>
                        <a:t>9880</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2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en-US" sz="1600" b="0" i="0" u="none" strike="noStrike" cap="none" normalizeH="0" baseline="0" dirty="0" smtClean="0">
                          <a:ln>
                            <a:noFill/>
                          </a:ln>
                          <a:solidFill>
                            <a:schemeClr val="bg1"/>
                          </a:solidFill>
                          <a:effectLst/>
                          <a:latin typeface="Arial MT" pitchFamily="96" charset="0"/>
                          <a:ea typeface="MS PGothic" pitchFamily="34" charset="-128"/>
                        </a:rPr>
                        <a:t>0.40</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2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en-US" sz="1600" b="0" i="0" u="none" strike="noStrike" cap="none" normalizeH="0" baseline="0" dirty="0" smtClean="0">
                          <a:ln>
                            <a:noFill/>
                          </a:ln>
                          <a:solidFill>
                            <a:schemeClr val="bg1"/>
                          </a:solidFill>
                          <a:effectLst/>
                          <a:latin typeface="Arial MT" pitchFamily="96" charset="0"/>
                          <a:ea typeface="MS PGothic" pitchFamily="34" charset="-128"/>
                        </a:rPr>
                        <a:t>0.08–1.16</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25000"/>
                        <a:alpha val="50000"/>
                      </a:schemeClr>
                    </a:solidFill>
                  </a:tcPr>
                </a:tc>
              </a:tr>
            </a:tbl>
          </a:graphicData>
        </a:graphic>
      </p:graphicFrame>
      <p:sp>
        <p:nvSpPr>
          <p:cNvPr id="45086" name="Text Box 484"/>
          <p:cNvSpPr txBox="1">
            <a:spLocks noChangeArrowheads="1"/>
          </p:cNvSpPr>
          <p:nvPr/>
        </p:nvSpPr>
        <p:spPr bwMode="auto">
          <a:xfrm>
            <a:off x="0" y="66294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ea typeface="MS PGothic" pitchFamily="34" charset="-128"/>
              </a:defRPr>
            </a:lvl1pPr>
            <a:lvl2pPr eaLnBrk="0" hangingPunct="0">
              <a:defRPr>
                <a:solidFill>
                  <a:schemeClr val="bg1"/>
                </a:solidFill>
                <a:latin typeface="Arial" charset="0"/>
                <a:ea typeface="MS PGothic" pitchFamily="34" charset="-128"/>
              </a:defRPr>
            </a:lvl2pPr>
            <a:lvl3pPr eaLnBrk="0" hangingPunct="0">
              <a:defRPr>
                <a:solidFill>
                  <a:schemeClr val="bg1"/>
                </a:solidFill>
                <a:latin typeface="Arial" charset="0"/>
                <a:ea typeface="MS PGothic" pitchFamily="34" charset="-128"/>
              </a:defRPr>
            </a:lvl3pPr>
            <a:lvl4pPr eaLnBrk="0" hangingPunct="0">
              <a:defRPr>
                <a:solidFill>
                  <a:schemeClr val="bg1"/>
                </a:solidFill>
                <a:latin typeface="Arial" charset="0"/>
                <a:ea typeface="MS PGothic" pitchFamily="34" charset="-128"/>
              </a:defRPr>
            </a:lvl4pPr>
            <a:lvl5pPr eaLnBrk="0" hangingPunct="0">
              <a:defRPr>
                <a:solidFill>
                  <a:schemeClr val="bg1"/>
                </a:solidFill>
                <a:latin typeface="Arial" charset="0"/>
                <a:ea typeface="MS PGothic" pitchFamily="34" charset="-128"/>
              </a:defRPr>
            </a:lvl5pPr>
            <a:lvl6pPr marL="25146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6pPr>
            <a:lvl7pPr marL="29718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7pPr>
            <a:lvl8pPr marL="34290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8pPr>
            <a:lvl9pPr marL="38862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9pPr>
          </a:lstStyle>
          <a:p>
            <a:pPr defTabSz="914400">
              <a:lnSpc>
                <a:spcPct val="100000"/>
              </a:lnSpc>
              <a:spcBef>
                <a:spcPct val="50000"/>
              </a:spcBef>
              <a:buClrTx/>
              <a:buSzTx/>
              <a:buFontTx/>
              <a:buNone/>
            </a:pPr>
            <a:endParaRPr lang="sl-SI" sz="2400">
              <a:solidFill>
                <a:srgbClr val="000000"/>
              </a:solidFill>
              <a:latin typeface="Lucida Grande" pitchFamily="96" charset="0"/>
            </a:endParaRPr>
          </a:p>
        </p:txBody>
      </p:sp>
      <p:sp>
        <p:nvSpPr>
          <p:cNvPr id="16415" name="Text Box 485"/>
          <p:cNvSpPr txBox="1">
            <a:spLocks noChangeArrowheads="1"/>
          </p:cNvSpPr>
          <p:nvPr/>
        </p:nvSpPr>
        <p:spPr bwMode="auto">
          <a:xfrm>
            <a:off x="-25400" y="6553200"/>
            <a:ext cx="6705600" cy="274638"/>
          </a:xfrm>
          <a:prstGeom prst="rect">
            <a:avLst/>
          </a:prstGeom>
          <a:solidFill>
            <a:schemeClr val="bg1"/>
          </a:solidFill>
          <a:ln>
            <a:noFill/>
          </a:ln>
          <a:effectLst/>
        </p:spPr>
        <p:txBody>
          <a:bodyPr>
            <a:spAutoFit/>
          </a:bodyPr>
          <a:lstStyle>
            <a:lvl1pPr>
              <a:defRPr sz="2400">
                <a:solidFill>
                  <a:schemeClr val="tx1"/>
                </a:solidFill>
                <a:latin typeface="Lucida Grande" pitchFamily="96" charset="0"/>
                <a:ea typeface="MS PGothic" pitchFamily="34" charset="-128"/>
              </a:defRPr>
            </a:lvl1pPr>
            <a:lvl2pPr marL="742950" indent="-285750">
              <a:defRPr sz="2400">
                <a:solidFill>
                  <a:schemeClr val="tx1"/>
                </a:solidFill>
                <a:latin typeface="Lucida Grande" pitchFamily="96" charset="0"/>
                <a:ea typeface="MS PGothic" pitchFamily="34" charset="-128"/>
              </a:defRPr>
            </a:lvl2pPr>
            <a:lvl3pPr marL="1143000" indent="-228600">
              <a:defRPr sz="2400">
                <a:solidFill>
                  <a:schemeClr val="tx1"/>
                </a:solidFill>
                <a:latin typeface="Lucida Grande" pitchFamily="96" charset="0"/>
                <a:ea typeface="MS PGothic" pitchFamily="34" charset="-128"/>
              </a:defRPr>
            </a:lvl3pPr>
            <a:lvl4pPr marL="1600200" indent="-228600">
              <a:defRPr sz="2400">
                <a:solidFill>
                  <a:schemeClr val="tx1"/>
                </a:solidFill>
                <a:latin typeface="Lucida Grande" pitchFamily="96" charset="0"/>
                <a:ea typeface="MS PGothic" pitchFamily="34" charset="-128"/>
              </a:defRPr>
            </a:lvl4pPr>
            <a:lvl5pPr marL="2057400" indent="-228600">
              <a:defRPr sz="2400">
                <a:solidFill>
                  <a:schemeClr val="tx1"/>
                </a:solidFill>
                <a:latin typeface="Lucida Grande" pitchFamily="96"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Grande" pitchFamily="96"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Grande" pitchFamily="96"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Grande" pitchFamily="96"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Grande" pitchFamily="96" charset="0"/>
                <a:ea typeface="MS PGothic" pitchFamily="34" charset="-128"/>
              </a:defRPr>
            </a:lvl9pPr>
          </a:lstStyle>
          <a:p>
            <a:pPr defTabSz="914400" eaLnBrk="0" hangingPunct="0">
              <a:lnSpc>
                <a:spcPct val="100000"/>
              </a:lnSpc>
              <a:spcBef>
                <a:spcPct val="50000"/>
              </a:spcBef>
              <a:buClrTx/>
              <a:buSzTx/>
              <a:buFontTx/>
              <a:buNone/>
              <a:defRPr/>
            </a:pPr>
            <a:r>
              <a:rPr lang="en-US" sz="1200" dirty="0" err="1" smtClean="0">
                <a:solidFill>
                  <a:schemeClr val="tx2"/>
                </a:solidFill>
                <a:latin typeface="Arial" pitchFamily="34" charset="0"/>
                <a:cs typeface="+mn-cs"/>
              </a:rPr>
              <a:t>Roumen</a:t>
            </a:r>
            <a:r>
              <a:rPr lang="en-US" sz="1200" dirty="0" smtClean="0">
                <a:solidFill>
                  <a:schemeClr val="tx2"/>
                </a:solidFill>
                <a:latin typeface="Arial" pitchFamily="34" charset="0"/>
                <a:cs typeface="+mn-cs"/>
              </a:rPr>
              <a:t> F. </a:t>
            </a:r>
            <a:r>
              <a:rPr lang="en-US" sz="1200" i="1" dirty="0" err="1" smtClean="0">
                <a:solidFill>
                  <a:schemeClr val="tx2"/>
                </a:solidFill>
                <a:latin typeface="Arial" pitchFamily="34" charset="0"/>
                <a:cs typeface="+mn-cs"/>
              </a:rPr>
              <a:t>Eur</a:t>
            </a:r>
            <a:r>
              <a:rPr lang="en-US" sz="1200" i="1" dirty="0" smtClean="0">
                <a:solidFill>
                  <a:schemeClr val="tx2"/>
                </a:solidFill>
                <a:latin typeface="Arial" pitchFamily="34" charset="0"/>
                <a:cs typeface="+mn-cs"/>
              </a:rPr>
              <a:t> J </a:t>
            </a:r>
            <a:r>
              <a:rPr lang="en-US" sz="1200" i="1" dirty="0" err="1" smtClean="0">
                <a:solidFill>
                  <a:schemeClr val="tx2"/>
                </a:solidFill>
                <a:latin typeface="Arial" pitchFamily="34" charset="0"/>
                <a:cs typeface="+mn-cs"/>
              </a:rPr>
              <a:t>Contracept</a:t>
            </a:r>
            <a:r>
              <a:rPr lang="en-US" sz="1200" i="1" dirty="0" smtClean="0">
                <a:solidFill>
                  <a:schemeClr val="tx2"/>
                </a:solidFill>
                <a:latin typeface="Arial" pitchFamily="34" charset="0"/>
                <a:cs typeface="+mn-cs"/>
              </a:rPr>
              <a:t> </a:t>
            </a:r>
            <a:r>
              <a:rPr lang="en-US" sz="1200" i="1" dirty="0" err="1" smtClean="0">
                <a:solidFill>
                  <a:schemeClr val="tx2"/>
                </a:solidFill>
                <a:latin typeface="Arial" pitchFamily="34" charset="0"/>
                <a:cs typeface="+mn-cs"/>
              </a:rPr>
              <a:t>Reprod</a:t>
            </a:r>
            <a:r>
              <a:rPr lang="en-US" sz="1200" i="1" dirty="0" smtClean="0">
                <a:solidFill>
                  <a:schemeClr val="tx2"/>
                </a:solidFill>
                <a:latin typeface="Arial" pitchFamily="34" charset="0"/>
                <a:cs typeface="+mn-cs"/>
              </a:rPr>
              <a:t> Health Care</a:t>
            </a:r>
            <a:r>
              <a:rPr lang="en-US" sz="1200" dirty="0" smtClean="0">
                <a:solidFill>
                  <a:schemeClr val="tx2"/>
                </a:solidFill>
                <a:latin typeface="Arial" pitchFamily="34" charset="0"/>
                <a:cs typeface="+mn-cs"/>
              </a:rPr>
              <a:t> 2002;7(</a:t>
            </a:r>
            <a:r>
              <a:rPr lang="en-US" sz="1200" dirty="0" err="1" smtClean="0">
                <a:solidFill>
                  <a:schemeClr val="tx2"/>
                </a:solidFill>
                <a:latin typeface="Arial" pitchFamily="34" charset="0"/>
                <a:cs typeface="+mn-cs"/>
              </a:rPr>
              <a:t>Suppl</a:t>
            </a:r>
            <a:r>
              <a:rPr lang="en-US" sz="1200" dirty="0" smtClean="0">
                <a:solidFill>
                  <a:schemeClr val="tx2"/>
                </a:solidFill>
                <a:latin typeface="Arial" pitchFamily="34" charset="0"/>
                <a:cs typeface="+mn-cs"/>
              </a:rPr>
              <a:t>):19-24</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sl-SI" dirty="0"/>
              <a:t>Kontracepcijska </a:t>
            </a:r>
            <a:r>
              <a:rPr lang="sl-SI" dirty="0" err="1"/>
              <a:t>efikasnost</a:t>
            </a:r>
            <a:endParaRPr lang="sl-SI" dirty="0"/>
          </a:p>
        </p:txBody>
      </p:sp>
      <p:sp>
        <p:nvSpPr>
          <p:cNvPr id="3" name="Ograda vsebine 2"/>
          <p:cNvSpPr>
            <a:spLocks noGrp="1"/>
          </p:cNvSpPr>
          <p:nvPr>
            <p:ph idx="1"/>
          </p:nvPr>
        </p:nvSpPr>
        <p:spPr/>
        <p:txBody>
          <a:bodyPr/>
          <a:lstStyle/>
          <a:p>
            <a:endParaRPr lang="sl-SI"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286000"/>
            <a:ext cx="89439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5822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577850" y="836613"/>
            <a:ext cx="7986713" cy="1298575"/>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600" dirty="0" smtClean="0"/>
              <a:t>Hormonska kontracepcija </a:t>
            </a:r>
            <a:r>
              <a:rPr lang="sl-SI" sz="3600" dirty="0" err="1"/>
              <a:t>danas</a:t>
            </a:r>
            <a:endParaRPr lang="sl-SI" sz="3600" dirty="0"/>
          </a:p>
        </p:txBody>
      </p:sp>
      <p:sp>
        <p:nvSpPr>
          <p:cNvPr id="45059" name="Rectangle 2"/>
          <p:cNvSpPr>
            <a:spLocks noGrp="1" noChangeArrowheads="1"/>
          </p:cNvSpPr>
          <p:nvPr>
            <p:ph type="subTitle" idx="4294967295"/>
          </p:nvPr>
        </p:nvSpPr>
        <p:spPr>
          <a:xfrm>
            <a:off x="899592" y="1772816"/>
            <a:ext cx="7848600" cy="4259263"/>
          </a:xfrm>
        </p:spPr>
        <p:txBody>
          <a:bodyPr anchor="ctr"/>
          <a:lstStyle/>
          <a:p>
            <a:pPr marL="1588" indent="0">
              <a:spcBef>
                <a:spcPts val="700"/>
              </a:spcBef>
              <a:buSzPct val="45000"/>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sl-SI" sz="2000" dirty="0" err="1" smtClean="0">
                <a:latin typeface="Arial" charset="0"/>
                <a:cs typeface="Arial" charset="0"/>
              </a:rPr>
              <a:t>Posljednih</a:t>
            </a:r>
            <a:r>
              <a:rPr lang="sl-SI" sz="2000" dirty="0" smtClean="0">
                <a:latin typeface="Arial" charset="0"/>
                <a:cs typeface="Arial" charset="0"/>
              </a:rPr>
              <a:t> nekoliko </a:t>
            </a:r>
            <a:r>
              <a:rPr lang="sl-SI" sz="2000" dirty="0" err="1" smtClean="0">
                <a:latin typeface="Arial" charset="0"/>
                <a:cs typeface="Arial" charset="0"/>
              </a:rPr>
              <a:t>godina</a:t>
            </a:r>
            <a:r>
              <a:rPr lang="sl-SI" sz="2000" dirty="0" smtClean="0">
                <a:latin typeface="Arial" charset="0"/>
                <a:cs typeface="Arial" charset="0"/>
              </a:rPr>
              <a:t> </a:t>
            </a:r>
            <a:r>
              <a:rPr lang="sl-SI" sz="2000" dirty="0" err="1" smtClean="0">
                <a:latin typeface="Arial" charset="0"/>
                <a:cs typeface="Arial" charset="0"/>
              </a:rPr>
              <a:t>postignut</a:t>
            </a:r>
            <a:r>
              <a:rPr lang="sl-SI" sz="2000" dirty="0" smtClean="0">
                <a:latin typeface="Arial" charset="0"/>
                <a:cs typeface="Arial" charset="0"/>
              </a:rPr>
              <a:t> je značajni </a:t>
            </a:r>
            <a:r>
              <a:rPr lang="sl-SI" sz="2000" dirty="0" err="1" smtClean="0">
                <a:latin typeface="Arial" charset="0"/>
                <a:cs typeface="Arial" charset="0"/>
              </a:rPr>
              <a:t>napredak</a:t>
            </a:r>
            <a:r>
              <a:rPr lang="sl-SI" sz="2000" dirty="0" smtClean="0">
                <a:latin typeface="Arial" charset="0"/>
                <a:cs typeface="Arial" charset="0"/>
              </a:rPr>
              <a:t> na</a:t>
            </a:r>
          </a:p>
          <a:p>
            <a:pPr marL="341313" indent="-339725">
              <a:spcBef>
                <a:spcPts val="7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sl-SI" sz="2000" dirty="0" smtClean="0">
                <a:latin typeface="Arial" charset="0"/>
                <a:cs typeface="Arial" charset="0"/>
              </a:rPr>
              <a:t>področju hormonske kontracepcije!</a:t>
            </a:r>
          </a:p>
          <a:p>
            <a:pPr marL="341313" indent="-339725">
              <a:spcBef>
                <a:spcPts val="7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sl-SI" sz="2000" dirty="0" smtClean="0">
              <a:latin typeface="Arial" charset="0"/>
              <a:cs typeface="Arial" charset="0"/>
            </a:endParaRPr>
          </a:p>
          <a:p>
            <a:pPr marL="1588" indent="0">
              <a:spcBef>
                <a:spcPts val="700"/>
              </a:spcBef>
              <a:buClr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sl-SI" sz="2000" dirty="0" smtClean="0">
                <a:latin typeface="Arial" charset="0"/>
                <a:cs typeface="Arial" charset="0"/>
              </a:rPr>
              <a:t>Ključni </a:t>
            </a:r>
            <a:r>
              <a:rPr lang="sl-SI" sz="2000" dirty="0" err="1" smtClean="0">
                <a:latin typeface="Arial" charset="0"/>
                <a:cs typeface="Arial" charset="0"/>
              </a:rPr>
              <a:t>ciljevi</a:t>
            </a:r>
            <a:r>
              <a:rPr lang="sl-SI" sz="2000" dirty="0" smtClean="0">
                <a:latin typeface="Arial" charset="0"/>
                <a:cs typeface="Arial" charset="0"/>
              </a:rPr>
              <a:t>: </a:t>
            </a:r>
          </a:p>
          <a:p>
            <a:pPr marL="738188" lvl="2" indent="-285750">
              <a:spcBef>
                <a:spcPts val="700"/>
              </a:spcBef>
              <a:buClrTx/>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sl-SI" dirty="0" smtClean="0">
                <a:latin typeface="Arial" charset="0"/>
                <a:cs typeface="Arial" charset="0"/>
              </a:rPr>
              <a:t>visoka </a:t>
            </a:r>
            <a:r>
              <a:rPr lang="sl-SI" dirty="0" err="1" smtClean="0">
                <a:latin typeface="Arial" charset="0"/>
                <a:cs typeface="Arial" charset="0"/>
              </a:rPr>
              <a:t>efikasnost</a:t>
            </a:r>
            <a:endParaRPr lang="sl-SI" dirty="0" smtClean="0">
              <a:latin typeface="Arial" charset="0"/>
              <a:cs typeface="Arial" charset="0"/>
            </a:endParaRPr>
          </a:p>
          <a:p>
            <a:pPr marL="738188" lvl="2" indent="-285750">
              <a:spcBef>
                <a:spcPts val="700"/>
              </a:spcBef>
              <a:buClrTx/>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sl-SI" dirty="0" err="1" smtClean="0">
                <a:latin typeface="Arial" charset="0"/>
                <a:cs typeface="Arial" charset="0"/>
              </a:rPr>
              <a:t>podnošljivost</a:t>
            </a:r>
            <a:endParaRPr lang="sl-SI" dirty="0" smtClean="0">
              <a:latin typeface="Arial" charset="0"/>
              <a:cs typeface="Arial" charset="0"/>
            </a:endParaRPr>
          </a:p>
          <a:p>
            <a:pPr marL="738188" lvl="2" indent="-285750">
              <a:spcBef>
                <a:spcPts val="700"/>
              </a:spcBef>
              <a:buClrTx/>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sl-SI" dirty="0" smtClean="0">
                <a:latin typeface="Arial" charset="0"/>
                <a:cs typeface="Arial" charset="0"/>
              </a:rPr>
              <a:t>dobra kontrola ciklusa</a:t>
            </a:r>
          </a:p>
          <a:p>
            <a:pPr marL="738188" lvl="2" indent="-285750">
              <a:spcBef>
                <a:spcPts val="700"/>
              </a:spcBef>
              <a:buClrTx/>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sl-SI" dirty="0" smtClean="0">
                <a:latin typeface="Arial" charset="0"/>
                <a:cs typeface="Arial" charset="0"/>
              </a:rPr>
              <a:t>prikladnost (</a:t>
            </a:r>
            <a:r>
              <a:rPr lang="sl-SI" dirty="0" err="1" smtClean="0">
                <a:latin typeface="Arial" charset="0"/>
                <a:cs typeface="Arial" charset="0"/>
              </a:rPr>
              <a:t>compliance</a:t>
            </a:r>
            <a:r>
              <a:rPr lang="sl-SI" dirty="0" smtClean="0">
                <a:latin typeface="Arial" charset="0"/>
                <a:cs typeface="Arial" charset="0"/>
              </a:rPr>
              <a:t>)</a:t>
            </a:r>
          </a:p>
          <a:p>
            <a:pPr marL="452438" lvl="2" indent="0">
              <a:spcBef>
                <a:spcPts val="700"/>
              </a:spcBef>
              <a:buClrTx/>
              <a:buFont typeface="Wingdings" pitchFamily="2" charset="2"/>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sl-SI" dirty="0" smtClean="0">
              <a:latin typeface="Arial" charset="0"/>
              <a:cs typeface="Arial" charset="0"/>
            </a:endParaRPr>
          </a:p>
          <a:p>
            <a:pPr marL="1588" indent="0">
              <a:spcBef>
                <a:spcPts val="700"/>
              </a:spcBef>
              <a:buSzPct val="45000"/>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sl-SI" sz="2000" dirty="0" smtClean="0">
                <a:latin typeface="Arial" charset="0"/>
                <a:cs typeface="Arial" charset="0"/>
              </a:rPr>
              <a:t>Kontracepcija je </a:t>
            </a:r>
            <a:r>
              <a:rPr lang="sl-SI" sz="2000" dirty="0" err="1" smtClean="0">
                <a:latin typeface="Arial" charset="0"/>
                <a:cs typeface="Arial" charset="0"/>
              </a:rPr>
              <a:t>prilagođena</a:t>
            </a:r>
            <a:r>
              <a:rPr lang="sl-SI" sz="2000" dirty="0" smtClean="0">
                <a:latin typeface="Arial" charset="0"/>
                <a:cs typeface="Arial" charset="0"/>
              </a:rPr>
              <a:t> potrebama žena in </a:t>
            </a:r>
            <a:r>
              <a:rPr lang="sl-SI" sz="2000" dirty="0" err="1" smtClean="0">
                <a:latin typeface="Arial" charset="0"/>
                <a:cs typeface="Arial" charset="0"/>
              </a:rPr>
              <a:t>njihovom</a:t>
            </a:r>
            <a:r>
              <a:rPr lang="sl-SI" sz="2000" dirty="0" smtClean="0">
                <a:latin typeface="Arial" charset="0"/>
                <a:cs typeface="Arial" charset="0"/>
              </a:rPr>
              <a:t> načinu</a:t>
            </a:r>
          </a:p>
          <a:p>
            <a:pPr marL="341313" indent="-339725">
              <a:spcBef>
                <a:spcPts val="7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sl-SI" sz="2000" dirty="0" smtClean="0">
                <a:latin typeface="Arial" charset="0"/>
                <a:cs typeface="Arial" charset="0"/>
              </a:rPr>
              <a:t>života!</a:t>
            </a:r>
          </a:p>
          <a:p>
            <a:pPr marL="341313" indent="-339725">
              <a:spcBef>
                <a:spcPts val="7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sl-SI" sz="2000" dirty="0" smtClean="0">
              <a:solidFill>
                <a:schemeClr val="accent2"/>
              </a:solidFill>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389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1644" y="692696"/>
            <a:ext cx="7250715" cy="543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035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Naslov 3"/>
          <p:cNvSpPr>
            <a:spLocks noGrp="1"/>
          </p:cNvSpPr>
          <p:nvPr>
            <p:ph type="title"/>
          </p:nvPr>
        </p:nvSpPr>
        <p:spPr>
          <a:xfrm>
            <a:off x="457200" y="476672"/>
            <a:ext cx="8229600" cy="882650"/>
          </a:xfrm>
        </p:spPr>
        <p:txBody>
          <a:bodyPr/>
          <a:lstStyle/>
          <a:p>
            <a:pPr lvl="0" algn="l">
              <a:lnSpc>
                <a:spcPct val="100000"/>
              </a:lnSpc>
              <a:spcBef>
                <a:spcPct val="20000"/>
              </a:spcBef>
            </a:pPr>
            <a:r>
              <a:rPr lang="sl-SI" dirty="0" err="1">
                <a:solidFill>
                  <a:srgbClr val="0070C0"/>
                </a:solidFill>
              </a:rPr>
              <a:t>Nuspojave</a:t>
            </a:r>
            <a:r>
              <a:rPr lang="sl-SI" dirty="0">
                <a:solidFill>
                  <a:srgbClr val="0070C0"/>
                </a:solidFill>
              </a:rPr>
              <a:t> </a:t>
            </a:r>
            <a:br>
              <a:rPr lang="sl-SI" dirty="0">
                <a:solidFill>
                  <a:srgbClr val="0070C0"/>
                </a:solidFill>
              </a:rPr>
            </a:br>
            <a:endParaRPr lang="sl-SI" sz="1400" b="0" i="1" dirty="0">
              <a:solidFill>
                <a:schemeClr val="tx2"/>
              </a:solidFill>
              <a:effectLst/>
            </a:endParaRPr>
          </a:p>
        </p:txBody>
      </p:sp>
      <p:sp>
        <p:nvSpPr>
          <p:cNvPr id="2" name="Ograda besedila 1"/>
          <p:cNvSpPr>
            <a:spLocks noGrp="1"/>
          </p:cNvSpPr>
          <p:nvPr>
            <p:ph type="body" sz="half" idx="1"/>
          </p:nvPr>
        </p:nvSpPr>
        <p:spPr>
          <a:xfrm>
            <a:off x="307299" y="1493499"/>
            <a:ext cx="4038600" cy="4264025"/>
          </a:xfrm>
        </p:spPr>
        <p:txBody>
          <a:bodyPr/>
          <a:lstStyle/>
          <a:p>
            <a:r>
              <a:rPr lang="sl-SI" sz="2000" dirty="0" smtClean="0"/>
              <a:t>Profil </a:t>
            </a:r>
            <a:r>
              <a:rPr lang="sl-SI" sz="2000" dirty="0" err="1" smtClean="0"/>
              <a:t>nuspojava</a:t>
            </a:r>
            <a:r>
              <a:rPr lang="sl-SI" sz="2000" dirty="0" smtClean="0"/>
              <a:t> prstena je </a:t>
            </a:r>
            <a:r>
              <a:rPr lang="sl-SI" sz="2000" dirty="0" err="1" smtClean="0"/>
              <a:t>sličan</a:t>
            </a:r>
            <a:r>
              <a:rPr lang="sl-SI" sz="2000" dirty="0" smtClean="0"/>
              <a:t> KOK!</a:t>
            </a:r>
          </a:p>
          <a:p>
            <a:r>
              <a:rPr lang="sl-SI" sz="2000" dirty="0" smtClean="0"/>
              <a:t>Niža je </a:t>
            </a:r>
            <a:r>
              <a:rPr lang="sl-SI" sz="2000" dirty="0" err="1" smtClean="0"/>
              <a:t>incidenca</a:t>
            </a:r>
            <a:r>
              <a:rPr lang="sl-SI" sz="2000" dirty="0" smtClean="0"/>
              <a:t> mučnine</a:t>
            </a:r>
            <a:r>
              <a:rPr lang="sl-SI" sz="1800" baseline="30000" dirty="0" smtClean="0"/>
              <a:t>1</a:t>
            </a:r>
            <a:r>
              <a:rPr lang="sl-SI" sz="2000" dirty="0" smtClean="0"/>
              <a:t> in napetih dojki </a:t>
            </a:r>
            <a:r>
              <a:rPr lang="sl-SI" sz="1600" baseline="30000" dirty="0" smtClean="0"/>
              <a:t>2</a:t>
            </a:r>
            <a:r>
              <a:rPr lang="sl-SI" sz="2000" dirty="0" smtClean="0"/>
              <a:t>!</a:t>
            </a:r>
          </a:p>
          <a:p>
            <a:r>
              <a:rPr lang="sl-SI" sz="2000" dirty="0" smtClean="0"/>
              <a:t>Visoka </a:t>
            </a:r>
            <a:r>
              <a:rPr lang="sl-SI" sz="2000" dirty="0" err="1" smtClean="0"/>
              <a:t>incidenca</a:t>
            </a:r>
            <a:r>
              <a:rPr lang="sl-SI" sz="2000" dirty="0" smtClean="0"/>
              <a:t> vaginalnih simptoma.</a:t>
            </a:r>
          </a:p>
        </p:txBody>
      </p:sp>
      <p:pic>
        <p:nvPicPr>
          <p:cNvPr id="1597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665207"/>
            <a:ext cx="4038600" cy="40705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avokotnik 2"/>
          <p:cNvSpPr/>
          <p:nvPr/>
        </p:nvSpPr>
        <p:spPr>
          <a:xfrm>
            <a:off x="4585610" y="6021288"/>
            <a:ext cx="4108817" cy="513346"/>
          </a:xfrm>
          <a:prstGeom prst="rect">
            <a:avLst/>
          </a:prstGeom>
        </p:spPr>
        <p:txBody>
          <a:bodyPr wrap="none">
            <a:spAutoFit/>
          </a:bodyPr>
          <a:lstStyle/>
          <a:p>
            <a:r>
              <a:rPr lang="sl-SI" i="1" dirty="0" err="1" smtClean="0">
                <a:solidFill>
                  <a:schemeClr val="tx2"/>
                </a:solidFill>
              </a:rPr>
              <a:t>1.Oddson</a:t>
            </a:r>
            <a:r>
              <a:rPr lang="sl-SI" i="1" dirty="0" smtClean="0">
                <a:solidFill>
                  <a:schemeClr val="tx2"/>
                </a:solidFill>
              </a:rPr>
              <a:t> </a:t>
            </a:r>
            <a:r>
              <a:rPr lang="sl-SI" i="1" dirty="0">
                <a:solidFill>
                  <a:schemeClr val="tx2"/>
                </a:solidFill>
              </a:rPr>
              <a:t>K </a:t>
            </a:r>
            <a:r>
              <a:rPr lang="sl-SI" i="1" dirty="0" err="1">
                <a:solidFill>
                  <a:schemeClr val="tx2"/>
                </a:solidFill>
              </a:rPr>
              <a:t>et</a:t>
            </a:r>
            <a:r>
              <a:rPr lang="sl-SI" i="1" dirty="0">
                <a:solidFill>
                  <a:schemeClr val="tx2"/>
                </a:solidFill>
              </a:rPr>
              <a:t> </a:t>
            </a:r>
            <a:r>
              <a:rPr lang="sl-SI" i="1" dirty="0" err="1">
                <a:solidFill>
                  <a:schemeClr val="tx2"/>
                </a:solidFill>
              </a:rPr>
              <a:t>al</a:t>
            </a:r>
            <a:r>
              <a:rPr lang="sl-SI" i="1" dirty="0">
                <a:solidFill>
                  <a:schemeClr val="tx2"/>
                </a:solidFill>
              </a:rPr>
              <a:t>., </a:t>
            </a:r>
            <a:r>
              <a:rPr lang="sl-SI" i="1" dirty="0" err="1">
                <a:solidFill>
                  <a:schemeClr val="tx2"/>
                </a:solidFill>
              </a:rPr>
              <a:t>Contraception</a:t>
            </a:r>
            <a:r>
              <a:rPr lang="sl-SI" i="1" dirty="0">
                <a:solidFill>
                  <a:schemeClr val="tx2"/>
                </a:solidFill>
              </a:rPr>
              <a:t> </a:t>
            </a:r>
            <a:r>
              <a:rPr lang="sl-SI" i="1" dirty="0" smtClean="0">
                <a:solidFill>
                  <a:schemeClr val="tx2"/>
                </a:solidFill>
              </a:rPr>
              <a:t>2005</a:t>
            </a:r>
          </a:p>
          <a:p>
            <a:r>
              <a:rPr lang="sl-SI" i="1" dirty="0" err="1" smtClean="0">
                <a:solidFill>
                  <a:schemeClr val="tx2"/>
                </a:solidFill>
              </a:rPr>
              <a:t>2.Dieben</a:t>
            </a:r>
            <a:r>
              <a:rPr lang="sl-SI" i="1" dirty="0" smtClean="0">
                <a:solidFill>
                  <a:schemeClr val="tx2"/>
                </a:solidFill>
              </a:rPr>
              <a:t> TOM, </a:t>
            </a:r>
            <a:r>
              <a:rPr lang="sl-SI" i="1" dirty="0" err="1" smtClean="0">
                <a:solidFill>
                  <a:schemeClr val="tx2"/>
                </a:solidFill>
              </a:rPr>
              <a:t>Obste</a:t>
            </a:r>
            <a:r>
              <a:rPr lang="sl-SI" i="1" dirty="0" smtClean="0">
                <a:solidFill>
                  <a:schemeClr val="tx2"/>
                </a:solidFill>
              </a:rPr>
              <a:t> </a:t>
            </a:r>
            <a:r>
              <a:rPr lang="sl-SI" i="1" dirty="0" err="1" smtClean="0">
                <a:solidFill>
                  <a:schemeClr val="tx2"/>
                </a:solidFill>
              </a:rPr>
              <a:t>Gynecol</a:t>
            </a:r>
            <a:r>
              <a:rPr lang="sl-SI" i="1" dirty="0" smtClean="0">
                <a:solidFill>
                  <a:schemeClr val="tx2"/>
                </a:solidFill>
              </a:rPr>
              <a:t> 2002</a:t>
            </a:r>
            <a:endParaRPr lang="sl-SI" dirty="0"/>
          </a:p>
        </p:txBody>
      </p:sp>
    </p:spTree>
    <p:extLst>
      <p:ext uri="{BB962C8B-B14F-4D97-AF65-F5344CB8AC3E}">
        <p14:creationId xmlns:p14="http://schemas.microsoft.com/office/powerpoint/2010/main" val="209623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65"/>
          <p:cNvSpPr>
            <a:spLocks noGrp="1" noChangeArrowheads="1"/>
          </p:cNvSpPr>
          <p:nvPr>
            <p:ph type="title"/>
          </p:nvPr>
        </p:nvSpPr>
        <p:spPr>
          <a:xfrm>
            <a:off x="457200" y="612775"/>
            <a:ext cx="8229600" cy="882650"/>
          </a:xfrm>
        </p:spPr>
        <p:txBody>
          <a:bodyPr/>
          <a:lstStyle/>
          <a:p>
            <a:pPr eaLnBrk="1" hangingPunct="1">
              <a:defRPr/>
            </a:pPr>
            <a:r>
              <a:rPr lang="sl-SI" dirty="0" err="1" smtClean="0"/>
              <a:t>Nuspojave</a:t>
            </a:r>
            <a:r>
              <a:rPr lang="sl-SI" dirty="0" smtClean="0"/>
              <a:t>, </a:t>
            </a:r>
            <a:r>
              <a:rPr lang="sl-SI" dirty="0" err="1" smtClean="0"/>
              <a:t>koje</a:t>
            </a:r>
            <a:r>
              <a:rPr lang="sl-SI" dirty="0" smtClean="0"/>
              <a:t> vode u </a:t>
            </a:r>
            <a:r>
              <a:rPr lang="sl-SI" dirty="0" err="1" smtClean="0"/>
              <a:t>prekid</a:t>
            </a:r>
            <a:r>
              <a:rPr lang="sl-SI" dirty="0" smtClean="0"/>
              <a:t> </a:t>
            </a:r>
            <a:r>
              <a:rPr lang="sl-SI" dirty="0" err="1" smtClean="0"/>
              <a:t>upotrebe</a:t>
            </a:r>
            <a:r>
              <a:rPr lang="sl-SI" dirty="0" smtClean="0"/>
              <a:t> kontracepcije</a:t>
            </a:r>
            <a:r>
              <a:rPr lang="en-US" dirty="0" smtClean="0"/>
              <a:t/>
            </a:r>
            <a:br>
              <a:rPr lang="en-US" dirty="0" smtClean="0"/>
            </a:br>
            <a:endParaRPr lang="en-US" sz="2400" dirty="0" smtClean="0"/>
          </a:p>
        </p:txBody>
      </p:sp>
      <p:graphicFrame>
        <p:nvGraphicFramePr>
          <p:cNvPr id="79977" name="Group 105"/>
          <p:cNvGraphicFramePr>
            <a:graphicFrameLocks noGrp="1"/>
          </p:cNvGraphicFramePr>
          <p:nvPr>
            <p:ph idx="1"/>
            <p:extLst>
              <p:ext uri="{D42A27DB-BD31-4B8C-83A1-F6EECF244321}">
                <p14:modId xmlns:p14="http://schemas.microsoft.com/office/powerpoint/2010/main" val="2460632237"/>
              </p:ext>
            </p:extLst>
          </p:nvPr>
        </p:nvGraphicFramePr>
        <p:xfrm>
          <a:off x="685801" y="2133600"/>
          <a:ext cx="7011987" cy="3445681"/>
        </p:xfrm>
        <a:graphic>
          <a:graphicData uri="http://schemas.openxmlformats.org/drawingml/2006/table">
            <a:tbl>
              <a:tblPr/>
              <a:tblGrid>
                <a:gridCol w="2216693"/>
                <a:gridCol w="2397647"/>
                <a:gridCol w="2397647"/>
              </a:tblGrid>
              <a:tr h="394964">
                <a:tc>
                  <a:txBody>
                    <a:bodyPr/>
                    <a:lstStyle/>
                    <a:p>
                      <a:pPr marL="0" marR="0" lvl="0" indent="0" algn="l"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err="1" smtClean="0">
                          <a:ln>
                            <a:noFill/>
                          </a:ln>
                          <a:solidFill>
                            <a:schemeClr val="tx2"/>
                          </a:solidFill>
                          <a:effectLst/>
                          <a:latin typeface="Arial MT" pitchFamily="96" charset="0"/>
                          <a:ea typeface="MS PGothic" pitchFamily="34" charset="-128"/>
                        </a:rPr>
                        <a:t>Nuspojave</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E384"/>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err="1" smtClean="0">
                          <a:ln>
                            <a:noFill/>
                          </a:ln>
                          <a:solidFill>
                            <a:schemeClr val="tx2"/>
                          </a:solidFill>
                          <a:effectLst/>
                          <a:latin typeface="Arial MT" pitchFamily="96" charset="0"/>
                          <a:ea typeface="MS PGothic" pitchFamily="34" charset="-128"/>
                        </a:rPr>
                        <a:t>NuvaRing</a:t>
                      </a:r>
                      <a:endParaRPr kumimoji="0" lang="sl-SI" sz="1600" b="0" i="0" u="none" strike="noStrike" cap="none" normalizeH="0" baseline="0" dirty="0" smtClean="0">
                        <a:ln>
                          <a:noFill/>
                        </a:ln>
                        <a:solidFill>
                          <a:schemeClr val="tx2"/>
                        </a:solidFill>
                        <a:effectLst/>
                        <a:latin typeface="Arial MT" pitchFamily="96" charset="0"/>
                        <a:ea typeface="MS PGothic" pitchFamily="34" charset="-128"/>
                      </a:endParaRPr>
                    </a:p>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smtClean="0">
                          <a:ln>
                            <a:noFill/>
                          </a:ln>
                          <a:solidFill>
                            <a:schemeClr val="tx2"/>
                          </a:solidFill>
                          <a:effectLst/>
                          <a:latin typeface="Arial MT" pitchFamily="96" charset="0"/>
                          <a:ea typeface="MS PGothic" pitchFamily="34" charset="-128"/>
                        </a:rPr>
                        <a:t>N=58</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E384"/>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smtClean="0">
                          <a:ln>
                            <a:noFill/>
                          </a:ln>
                          <a:solidFill>
                            <a:schemeClr val="tx2"/>
                          </a:solidFill>
                          <a:effectLst/>
                          <a:latin typeface="Arial MT" pitchFamily="96" charset="0"/>
                          <a:ea typeface="MS PGothic" pitchFamily="34" charset="-128"/>
                        </a:rPr>
                        <a:t>KOK</a:t>
                      </a:r>
                    </a:p>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smtClean="0">
                          <a:ln>
                            <a:noFill/>
                          </a:ln>
                          <a:solidFill>
                            <a:schemeClr val="tx2"/>
                          </a:solidFill>
                          <a:effectLst/>
                          <a:latin typeface="Arial MT" pitchFamily="96" charset="0"/>
                          <a:ea typeface="MS PGothic" pitchFamily="34" charset="-128"/>
                        </a:rPr>
                        <a:t>N=45</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E384"/>
                    </a:solidFill>
                  </a:tcPr>
                </a:tc>
              </a:tr>
              <a:tr h="322546">
                <a:tc>
                  <a:txBody>
                    <a:bodyPr/>
                    <a:lstStyle/>
                    <a:p>
                      <a:pPr marL="0" marR="0" lvl="0" indent="0" algn="l"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smtClean="0">
                          <a:ln>
                            <a:noFill/>
                          </a:ln>
                          <a:solidFill>
                            <a:schemeClr val="tx2"/>
                          </a:solidFill>
                          <a:effectLst/>
                          <a:latin typeface="Arial MT" pitchFamily="96" charset="0"/>
                          <a:ea typeface="MS PGothic" pitchFamily="34" charset="-128"/>
                        </a:rPr>
                        <a:t>Vezane </a:t>
                      </a:r>
                      <a:r>
                        <a:rPr kumimoji="0" lang="sl-SI" sz="1600" b="0" i="0" u="none" strike="noStrike" cap="none" normalizeH="0" baseline="0" dirty="0" err="1" smtClean="0">
                          <a:ln>
                            <a:noFill/>
                          </a:ln>
                          <a:solidFill>
                            <a:schemeClr val="tx2"/>
                          </a:solidFill>
                          <a:effectLst/>
                          <a:latin typeface="Arial MT" pitchFamily="96" charset="0"/>
                          <a:ea typeface="MS PGothic" pitchFamily="34" charset="-128"/>
                        </a:rPr>
                        <a:t>uz</a:t>
                      </a:r>
                      <a:r>
                        <a:rPr kumimoji="0" lang="sl-SI" sz="1600" b="0" i="0" u="none" strike="noStrike" cap="none" normalizeH="0" baseline="0" dirty="0" smtClean="0">
                          <a:ln>
                            <a:noFill/>
                          </a:ln>
                          <a:solidFill>
                            <a:schemeClr val="tx2"/>
                          </a:solidFill>
                          <a:effectLst/>
                          <a:latin typeface="Arial MT" pitchFamily="96" charset="0"/>
                          <a:ea typeface="MS PGothic" pitchFamily="34" charset="-128"/>
                        </a:rPr>
                        <a:t> prsten</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smtClean="0">
                          <a:ln>
                            <a:noFill/>
                          </a:ln>
                          <a:solidFill>
                            <a:schemeClr val="tx2"/>
                          </a:solidFill>
                          <a:effectLst/>
                          <a:latin typeface="Arial MT" pitchFamily="96" charset="0"/>
                          <a:ea typeface="MS PGothic" pitchFamily="34" charset="-128"/>
                        </a:rPr>
                        <a:t>11</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r>
              <a:tr h="321547">
                <a:tc>
                  <a:txBody>
                    <a:bodyPr/>
                    <a:lstStyle/>
                    <a:p>
                      <a:pPr marL="0" marR="0" lvl="0" indent="0" algn="l"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err="1" smtClean="0">
                          <a:ln>
                            <a:noFill/>
                          </a:ln>
                          <a:solidFill>
                            <a:schemeClr val="tx2"/>
                          </a:solidFill>
                          <a:effectLst/>
                          <a:latin typeface="Arial MT" pitchFamily="96" charset="0"/>
                          <a:ea typeface="MS PGothic" pitchFamily="34" charset="-128"/>
                        </a:rPr>
                        <a:t>glavobolja</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smtClean="0">
                          <a:ln>
                            <a:noFill/>
                          </a:ln>
                          <a:solidFill>
                            <a:schemeClr val="tx2"/>
                          </a:solidFill>
                          <a:effectLst/>
                          <a:latin typeface="Arial MT" pitchFamily="96" charset="0"/>
                          <a:ea typeface="MS PGothic" pitchFamily="34" charset="-128"/>
                        </a:rPr>
                        <a:t>4</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smtClean="0">
                          <a:ln>
                            <a:noFill/>
                          </a:ln>
                          <a:solidFill>
                            <a:schemeClr val="tx2"/>
                          </a:solidFill>
                          <a:effectLst/>
                          <a:latin typeface="Arial MT" pitchFamily="96" charset="0"/>
                          <a:ea typeface="MS PGothic" pitchFamily="34" charset="-128"/>
                        </a:rPr>
                        <a:t>8</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r>
              <a:tr h="368481">
                <a:tc>
                  <a:txBody>
                    <a:bodyPr/>
                    <a:lstStyle/>
                    <a:p>
                      <a:pPr marL="0" marR="0" lvl="0" indent="0" algn="l"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err="1" smtClean="0">
                          <a:ln>
                            <a:noFill/>
                          </a:ln>
                          <a:solidFill>
                            <a:schemeClr val="tx2"/>
                          </a:solidFill>
                          <a:effectLst/>
                          <a:latin typeface="Arial MT" pitchFamily="96" charset="0"/>
                          <a:ea typeface="MS PGothic" pitchFamily="34" charset="-128"/>
                        </a:rPr>
                        <a:t>leukoreja</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smtClean="0">
                          <a:ln>
                            <a:noFill/>
                          </a:ln>
                          <a:solidFill>
                            <a:schemeClr val="tx2"/>
                          </a:solidFill>
                          <a:effectLst/>
                          <a:latin typeface="Arial MT" pitchFamily="96" charset="0"/>
                          <a:ea typeface="MS PGothic" pitchFamily="34" charset="-128"/>
                        </a:rPr>
                        <a:t>7</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r>
              <a:tr h="305570">
                <a:tc>
                  <a:txBody>
                    <a:bodyPr/>
                    <a:lstStyle/>
                    <a:p>
                      <a:pPr marL="0" marR="0" lvl="0" indent="0" algn="l"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smtClean="0">
                          <a:ln>
                            <a:noFill/>
                          </a:ln>
                          <a:solidFill>
                            <a:schemeClr val="tx2"/>
                          </a:solidFill>
                          <a:effectLst/>
                          <a:latin typeface="Arial MT" pitchFamily="96" charset="0"/>
                          <a:ea typeface="MS PGothic" pitchFamily="34" charset="-128"/>
                        </a:rPr>
                        <a:t>Porast tel. </a:t>
                      </a:r>
                      <a:r>
                        <a:rPr kumimoji="0" lang="sl-SI" sz="1600" b="0" i="0" u="none" strike="noStrike" cap="none" normalizeH="0" baseline="0" dirty="0" err="1" smtClean="0">
                          <a:ln>
                            <a:noFill/>
                          </a:ln>
                          <a:solidFill>
                            <a:schemeClr val="tx2"/>
                          </a:solidFill>
                          <a:effectLst/>
                          <a:latin typeface="Arial MT" pitchFamily="96" charset="0"/>
                          <a:ea typeface="MS PGothic" pitchFamily="34" charset="-128"/>
                        </a:rPr>
                        <a:t>tiježine</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smtClean="0">
                          <a:ln>
                            <a:noFill/>
                          </a:ln>
                          <a:solidFill>
                            <a:schemeClr val="tx2"/>
                          </a:solidFill>
                          <a:effectLst/>
                          <a:latin typeface="Arial MT" pitchFamily="96" charset="0"/>
                          <a:ea typeface="MS PGothic" pitchFamily="34" charset="-128"/>
                        </a:rPr>
                        <a:t>6</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r>
              <a:tr h="386456">
                <a:tc>
                  <a:txBody>
                    <a:bodyPr/>
                    <a:lstStyle/>
                    <a:p>
                      <a:pPr marL="0" marR="0" lvl="0" indent="0" algn="l"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smtClean="0">
                          <a:ln>
                            <a:noFill/>
                          </a:ln>
                          <a:solidFill>
                            <a:schemeClr val="tx2"/>
                          </a:solidFill>
                          <a:effectLst/>
                          <a:latin typeface="Arial MT" pitchFamily="96" charset="0"/>
                          <a:ea typeface="MS PGothic" pitchFamily="34" charset="-128"/>
                        </a:rPr>
                        <a:t>depresija</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smtClean="0">
                          <a:ln>
                            <a:noFill/>
                          </a:ln>
                          <a:solidFill>
                            <a:schemeClr val="tx2"/>
                          </a:solidFill>
                          <a:effectLst/>
                          <a:latin typeface="Arial MT" pitchFamily="96" charset="0"/>
                          <a:ea typeface="MS PGothic" pitchFamily="34" charset="-128"/>
                        </a:rPr>
                        <a:t>4</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smtClean="0">
                          <a:ln>
                            <a:noFill/>
                          </a:ln>
                          <a:solidFill>
                            <a:schemeClr val="tx2"/>
                          </a:solidFill>
                          <a:effectLst/>
                          <a:latin typeface="Arial MT" pitchFamily="96" charset="0"/>
                          <a:ea typeface="MS PGothic" pitchFamily="34" charset="-128"/>
                        </a:rPr>
                        <a:t>3</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r>
              <a:tr h="386456">
                <a:tc>
                  <a:txBody>
                    <a:bodyPr/>
                    <a:lstStyle/>
                    <a:p>
                      <a:pPr marL="0" marR="0" lvl="0" indent="0" algn="l"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err="1" smtClean="0">
                          <a:ln>
                            <a:noFill/>
                          </a:ln>
                          <a:solidFill>
                            <a:schemeClr val="tx2"/>
                          </a:solidFill>
                          <a:effectLst/>
                          <a:latin typeface="Arial MT" pitchFamily="96" charset="0"/>
                          <a:ea typeface="MS PGothic" pitchFamily="34" charset="-128"/>
                        </a:rPr>
                        <a:t>nausea</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smtClean="0">
                          <a:ln>
                            <a:noFill/>
                          </a:ln>
                          <a:solidFill>
                            <a:schemeClr val="tx2"/>
                          </a:solidFill>
                          <a:effectLst/>
                          <a:latin typeface="Arial MT" pitchFamily="96" charset="0"/>
                          <a:ea typeface="MS PGothic" pitchFamily="34" charset="-128"/>
                        </a:rPr>
                        <a:t>3</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smtClean="0">
                          <a:ln>
                            <a:noFill/>
                          </a:ln>
                          <a:solidFill>
                            <a:schemeClr val="tx2"/>
                          </a:solidFill>
                          <a:effectLst/>
                          <a:latin typeface="Arial MT" pitchFamily="96" charset="0"/>
                          <a:ea typeface="MS PGothic" pitchFamily="34" charset="-128"/>
                        </a:rPr>
                        <a:t>4</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r>
              <a:tr h="321547">
                <a:tc>
                  <a:txBody>
                    <a:bodyPr/>
                    <a:lstStyle/>
                    <a:p>
                      <a:pPr marL="0" marR="0" lvl="0" indent="0" algn="l" defTabSz="914400" rtl="0" eaLnBrk="1" fontAlgn="base" latinLnBrk="0" hangingPunct="1">
                        <a:lnSpc>
                          <a:spcPct val="100000"/>
                        </a:lnSpc>
                        <a:spcBef>
                          <a:spcPct val="20000"/>
                        </a:spcBef>
                        <a:spcAft>
                          <a:spcPct val="0"/>
                        </a:spcAft>
                        <a:buClr>
                          <a:srgbClr val="FFE384"/>
                        </a:buClr>
                        <a:buSzTx/>
                        <a:buFontTx/>
                        <a:buNone/>
                        <a:tabLst/>
                      </a:pPr>
                      <a:r>
                        <a:rPr kumimoji="0" lang="en-US" sz="1600" b="0" i="0" u="none" strike="noStrike" cap="none" normalizeH="0" baseline="0" dirty="0" err="1" smtClean="0">
                          <a:ln>
                            <a:noFill/>
                          </a:ln>
                          <a:solidFill>
                            <a:schemeClr val="tx2"/>
                          </a:solidFill>
                          <a:effectLst/>
                          <a:latin typeface="Arial MT" pitchFamily="96" charset="0"/>
                          <a:ea typeface="MS PGothic" pitchFamily="34" charset="-128"/>
                        </a:rPr>
                        <a:t>Vagin</a:t>
                      </a:r>
                      <a:r>
                        <a:rPr kumimoji="0" lang="sl-SI" sz="1600" b="0" i="0" u="none" strike="noStrike" cap="none" normalizeH="0" baseline="0" dirty="0" err="1" smtClean="0">
                          <a:ln>
                            <a:noFill/>
                          </a:ln>
                          <a:solidFill>
                            <a:schemeClr val="tx2"/>
                          </a:solidFill>
                          <a:effectLst/>
                          <a:latin typeface="Arial MT" pitchFamily="96" charset="0"/>
                          <a:ea typeface="MS PGothic" pitchFamily="34" charset="-128"/>
                        </a:rPr>
                        <a:t>alni</a:t>
                      </a:r>
                      <a:r>
                        <a:rPr kumimoji="0" lang="sl-SI" sz="1600" b="0" i="0" u="none" strike="noStrike" cap="none" normalizeH="0" baseline="0" dirty="0" smtClean="0">
                          <a:ln>
                            <a:noFill/>
                          </a:ln>
                          <a:solidFill>
                            <a:schemeClr val="tx2"/>
                          </a:solidFill>
                          <a:effectLst/>
                          <a:latin typeface="Arial MT" pitchFamily="96" charset="0"/>
                          <a:ea typeface="MS PGothic" pitchFamily="34" charset="-128"/>
                        </a:rPr>
                        <a:t> </a:t>
                      </a:r>
                      <a:r>
                        <a:rPr kumimoji="0" lang="sl-SI" sz="1600" b="0" i="0" u="none" strike="noStrike" cap="none" normalizeH="0" baseline="0" dirty="0" err="1" smtClean="0">
                          <a:ln>
                            <a:noFill/>
                          </a:ln>
                          <a:solidFill>
                            <a:schemeClr val="tx2"/>
                          </a:solidFill>
                          <a:effectLst/>
                          <a:latin typeface="Arial MT" pitchFamily="96" charset="0"/>
                          <a:ea typeface="MS PGothic" pitchFamily="34" charset="-128"/>
                        </a:rPr>
                        <a:t>diskomfort</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smtClean="0">
                          <a:ln>
                            <a:noFill/>
                          </a:ln>
                          <a:solidFill>
                            <a:schemeClr val="tx2"/>
                          </a:solidFill>
                          <a:effectLst/>
                          <a:latin typeface="Arial MT" pitchFamily="96" charset="0"/>
                          <a:ea typeface="MS PGothic" pitchFamily="34" charset="-128"/>
                        </a:rPr>
                        <a:t>3</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r>
              <a:tr h="321547">
                <a:tc>
                  <a:txBody>
                    <a:bodyPr/>
                    <a:lstStyle/>
                    <a:p>
                      <a:pPr marL="0" marR="0" lvl="0" indent="0" algn="l"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err="1" smtClean="0">
                          <a:ln>
                            <a:noFill/>
                          </a:ln>
                          <a:solidFill>
                            <a:schemeClr val="tx2"/>
                          </a:solidFill>
                          <a:effectLst/>
                          <a:latin typeface="Arial MT" pitchFamily="96" charset="0"/>
                          <a:ea typeface="MS PGothic" pitchFamily="34" charset="-128"/>
                        </a:rPr>
                        <a:t>Smanjen</a:t>
                      </a:r>
                      <a:r>
                        <a:rPr kumimoji="0" lang="sl-SI" sz="1600" b="0" i="0" u="none" strike="noStrike" cap="none" normalizeH="0" baseline="0" dirty="0" smtClean="0">
                          <a:ln>
                            <a:noFill/>
                          </a:ln>
                          <a:solidFill>
                            <a:schemeClr val="tx2"/>
                          </a:solidFill>
                          <a:effectLst/>
                          <a:latin typeface="Arial MT" pitchFamily="96" charset="0"/>
                          <a:ea typeface="MS PGothic" pitchFamily="34" charset="-128"/>
                        </a:rPr>
                        <a:t> libido</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sl-SI" sz="1600" b="0" i="0" u="none" strike="noStrike" cap="none" normalizeH="0" baseline="0" dirty="0" smtClean="0">
                          <a:ln>
                            <a:noFill/>
                          </a:ln>
                          <a:solidFill>
                            <a:schemeClr val="tx2"/>
                          </a:solidFill>
                          <a:effectLst/>
                          <a:latin typeface="Arial MT" pitchFamily="96" charset="0"/>
                          <a:ea typeface="MS PGothic" pitchFamily="34" charset="-128"/>
                        </a:rPr>
                        <a:t>5</a:t>
                      </a: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lumMod val="90000"/>
                        <a:alpha val="50000"/>
                      </a:schemeClr>
                    </a:solidFill>
                  </a:tcPr>
                </a:tc>
              </a:tr>
            </a:tbl>
          </a:graphicData>
        </a:graphic>
      </p:graphicFrame>
      <p:sp>
        <p:nvSpPr>
          <p:cNvPr id="47133" name="Text Box 3"/>
          <p:cNvSpPr txBox="1">
            <a:spLocks noChangeArrowheads="1"/>
          </p:cNvSpPr>
          <p:nvPr/>
        </p:nvSpPr>
        <p:spPr bwMode="auto">
          <a:xfrm>
            <a:off x="115888" y="6324600"/>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bg1"/>
                </a:solidFill>
                <a:latin typeface="Arial" charset="0"/>
                <a:ea typeface="MS PGothic" pitchFamily="34" charset="-128"/>
              </a:defRPr>
            </a:lvl1pPr>
            <a:lvl2pPr eaLnBrk="0" hangingPunct="0">
              <a:defRPr>
                <a:solidFill>
                  <a:schemeClr val="bg1"/>
                </a:solidFill>
                <a:latin typeface="Arial" charset="0"/>
                <a:ea typeface="MS PGothic" pitchFamily="34" charset="-128"/>
              </a:defRPr>
            </a:lvl2pPr>
            <a:lvl3pPr eaLnBrk="0" hangingPunct="0">
              <a:defRPr>
                <a:solidFill>
                  <a:schemeClr val="bg1"/>
                </a:solidFill>
                <a:latin typeface="Arial" charset="0"/>
                <a:ea typeface="MS PGothic" pitchFamily="34" charset="-128"/>
              </a:defRPr>
            </a:lvl3pPr>
            <a:lvl4pPr eaLnBrk="0" hangingPunct="0">
              <a:defRPr>
                <a:solidFill>
                  <a:schemeClr val="bg1"/>
                </a:solidFill>
                <a:latin typeface="Arial" charset="0"/>
                <a:ea typeface="MS PGothic" pitchFamily="34" charset="-128"/>
              </a:defRPr>
            </a:lvl4pPr>
            <a:lvl5pPr eaLnBrk="0" hangingPunct="0">
              <a:defRPr>
                <a:solidFill>
                  <a:schemeClr val="bg1"/>
                </a:solidFill>
                <a:latin typeface="Arial" charset="0"/>
                <a:ea typeface="MS PGothic" pitchFamily="34" charset="-128"/>
              </a:defRPr>
            </a:lvl5pPr>
            <a:lvl6pPr marL="25146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6pPr>
            <a:lvl7pPr marL="29718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7pPr>
            <a:lvl8pPr marL="34290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8pPr>
            <a:lvl9pPr marL="38862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9pPr>
          </a:lstStyle>
          <a:p>
            <a:pPr defTabSz="914400">
              <a:lnSpc>
                <a:spcPct val="100000"/>
              </a:lnSpc>
              <a:buClrTx/>
              <a:buSzTx/>
              <a:buFontTx/>
              <a:buNone/>
            </a:pPr>
            <a:endParaRPr lang="nl-NL" sz="1400" b="1" i="1">
              <a:solidFill>
                <a:srgbClr val="000000"/>
              </a:solidFill>
            </a:endParaRPr>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57" y="6105525"/>
            <a:ext cx="424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571500" y="908720"/>
            <a:ext cx="8001000" cy="1216025"/>
          </a:xfrm>
        </p:spPr>
        <p:txBody>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dirty="0"/>
              <a:t>U </a:t>
            </a:r>
            <a:r>
              <a:rPr lang="en-GB" sz="3200" dirty="0" err="1"/>
              <a:t>mogim</a:t>
            </a:r>
            <a:r>
              <a:rPr lang="en-GB" sz="3200" dirty="0"/>
              <a:t> </a:t>
            </a:r>
            <a:r>
              <a:rPr lang="en-GB" sz="3200" dirty="0" err="1"/>
              <a:t>studijama</a:t>
            </a:r>
            <a:r>
              <a:rPr lang="en-GB" sz="3200" dirty="0"/>
              <a:t> </a:t>
            </a:r>
            <a:r>
              <a:rPr lang="en-GB" sz="3200" dirty="0" err="1"/>
              <a:t>analizirali</a:t>
            </a:r>
            <a:r>
              <a:rPr lang="en-GB" sz="3200" dirty="0"/>
              <a:t> </a:t>
            </a:r>
            <a:r>
              <a:rPr lang="en-GB" sz="3200" dirty="0" err="1"/>
              <a:t>su</a:t>
            </a:r>
            <a:endParaRPr lang="en-GB" sz="3200" dirty="0"/>
          </a:p>
        </p:txBody>
      </p:sp>
      <p:sp>
        <p:nvSpPr>
          <p:cNvPr id="48131" name="Rectangle 2"/>
          <p:cNvSpPr>
            <a:spLocks noGrp="1" noChangeArrowheads="1"/>
          </p:cNvSpPr>
          <p:nvPr>
            <p:ph idx="1"/>
          </p:nvPr>
        </p:nvSpPr>
        <p:spPr>
          <a:xfrm>
            <a:off x="566738" y="1752600"/>
            <a:ext cx="8001000" cy="4270375"/>
          </a:xfrm>
        </p:spPr>
        <p:txBody>
          <a:bodyPr/>
          <a:lstStyle/>
          <a:p>
            <a:pPr marL="463550" indent="-452438">
              <a:buClrTx/>
              <a:buSzPct val="65000"/>
              <a:buFontTx/>
              <a:buNone/>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endParaRPr lang="en-GB" dirty="0" smtClean="0">
              <a:latin typeface="Arial" charset="0"/>
              <a:cs typeface="Arial" charset="0"/>
            </a:endParaRPr>
          </a:p>
          <a:p>
            <a:pPr marL="463550" indent="-452438">
              <a:spcBef>
                <a:spcPts val="600"/>
              </a:spcBef>
              <a:buClr>
                <a:srgbClr val="CC0000"/>
              </a:buClr>
              <a:buSzPct val="65000"/>
              <a:buFont typeface="Wingdings" pitchFamily="2" charset="2"/>
              <a:buChar char=""/>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r>
              <a:rPr lang="en-GB" dirty="0" err="1" smtClean="0">
                <a:latin typeface="Arial" charset="0"/>
                <a:cs typeface="Arial" charset="0"/>
              </a:rPr>
              <a:t>kontracepcijsk</a:t>
            </a:r>
            <a:r>
              <a:rPr lang="sl-SI" dirty="0" smtClean="0">
                <a:latin typeface="Arial" charset="0"/>
                <a:cs typeface="Arial" charset="0"/>
              </a:rPr>
              <a:t>u</a:t>
            </a:r>
            <a:r>
              <a:rPr lang="en-GB" dirty="0" smtClean="0">
                <a:latin typeface="Arial" charset="0"/>
                <a:cs typeface="Arial" charset="0"/>
              </a:rPr>
              <a:t> </a:t>
            </a:r>
            <a:r>
              <a:rPr lang="en-GB" dirty="0" err="1" smtClean="0">
                <a:latin typeface="Arial" charset="0"/>
                <a:cs typeface="Arial" charset="0"/>
              </a:rPr>
              <a:t>efikasnost</a:t>
            </a:r>
            <a:endParaRPr lang="en-GB" dirty="0" smtClean="0">
              <a:latin typeface="Arial" charset="0"/>
              <a:cs typeface="Arial" charset="0"/>
            </a:endParaRPr>
          </a:p>
          <a:p>
            <a:pPr marL="463550" indent="-452438">
              <a:spcBef>
                <a:spcPts val="600"/>
              </a:spcBef>
              <a:buClr>
                <a:srgbClr val="CC0000"/>
              </a:buClr>
              <a:buSzPct val="65000"/>
              <a:buFont typeface="Wingdings" pitchFamily="2" charset="2"/>
              <a:buChar char=""/>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r>
              <a:rPr lang="en-GB" dirty="0" err="1" smtClean="0">
                <a:latin typeface="Arial" charset="0"/>
                <a:cs typeface="Arial" charset="0"/>
              </a:rPr>
              <a:t>kontrolu</a:t>
            </a:r>
            <a:r>
              <a:rPr lang="en-GB" dirty="0" smtClean="0">
                <a:latin typeface="Arial" charset="0"/>
                <a:cs typeface="Arial" charset="0"/>
              </a:rPr>
              <a:t> </a:t>
            </a:r>
            <a:r>
              <a:rPr lang="en-GB" dirty="0" err="1" smtClean="0">
                <a:latin typeface="Arial" charset="0"/>
                <a:cs typeface="Arial" charset="0"/>
              </a:rPr>
              <a:t>ciklusa</a:t>
            </a:r>
            <a:endParaRPr lang="en-GB" dirty="0" smtClean="0">
              <a:latin typeface="Arial" charset="0"/>
              <a:cs typeface="Arial" charset="0"/>
            </a:endParaRPr>
          </a:p>
          <a:p>
            <a:pPr marL="463550" indent="-452438">
              <a:spcBef>
                <a:spcPts val="600"/>
              </a:spcBef>
              <a:buClr>
                <a:srgbClr val="CC0000"/>
              </a:buClr>
              <a:buSzPct val="65000"/>
              <a:buFont typeface="Wingdings" pitchFamily="2" charset="2"/>
              <a:buChar char=""/>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r>
              <a:rPr lang="en-GB" dirty="0" err="1" smtClean="0">
                <a:latin typeface="Arial" charset="0"/>
                <a:cs typeface="Arial" charset="0"/>
              </a:rPr>
              <a:t>prihvatljivost</a:t>
            </a:r>
            <a:endParaRPr lang="en-GB" dirty="0" smtClean="0">
              <a:latin typeface="Arial" charset="0"/>
              <a:cs typeface="Arial" charset="0"/>
            </a:endParaRPr>
          </a:p>
          <a:p>
            <a:pPr marL="463550" indent="-452438">
              <a:spcBef>
                <a:spcPts val="600"/>
              </a:spcBef>
              <a:buClr>
                <a:srgbClr val="CC0000"/>
              </a:buClr>
              <a:buSzPct val="65000"/>
              <a:buFont typeface="Wingdings" pitchFamily="2" charset="2"/>
              <a:buChar char=""/>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r>
              <a:rPr lang="en-GB" dirty="0" err="1" smtClean="0">
                <a:latin typeface="Arial" charset="0"/>
                <a:cs typeface="Arial" charset="0"/>
              </a:rPr>
              <a:t>nuspojave</a:t>
            </a:r>
            <a:endParaRPr lang="en-GB" dirty="0" smtClean="0">
              <a:latin typeface="Arial" charset="0"/>
              <a:cs typeface="Arial" charset="0"/>
            </a:endParaRPr>
          </a:p>
          <a:p>
            <a:pPr marL="901700" lvl="1" indent="-422275">
              <a:spcBef>
                <a:spcPts val="600"/>
              </a:spcBef>
              <a:buClrTx/>
              <a:buSzPct val="65000"/>
              <a:buFontTx/>
              <a:buNone/>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r>
              <a:rPr lang="en-GB" sz="2000" dirty="0" smtClean="0">
                <a:latin typeface="Arial" charset="0"/>
                <a:cs typeface="Arial" charset="0"/>
              </a:rPr>
              <a:t>                                </a:t>
            </a:r>
            <a:r>
              <a:rPr lang="en-GB" sz="2400" b="1" dirty="0" err="1" smtClean="0">
                <a:latin typeface="Arial" charset="0"/>
                <a:cs typeface="Arial" charset="0"/>
              </a:rPr>
              <a:t>NuvaRinga</a:t>
            </a:r>
            <a:endParaRPr lang="en-GB" sz="2400" b="1" dirty="0" smtClean="0">
              <a:latin typeface="Arial" charset="0"/>
              <a:cs typeface="Arial" charset="0"/>
            </a:endParaRPr>
          </a:p>
          <a:p>
            <a:pPr marL="901700" lvl="1" indent="-422275">
              <a:spcBef>
                <a:spcPts val="600"/>
              </a:spcBef>
              <a:buClrTx/>
              <a:buSzPct val="65000"/>
              <a:buFontTx/>
              <a:buNone/>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endParaRPr lang="en-GB" sz="2400" b="1" dirty="0" smtClean="0">
              <a:latin typeface="Arial" charset="0"/>
              <a:cs typeface="Arial" charset="0"/>
            </a:endParaRPr>
          </a:p>
        </p:txBody>
      </p:sp>
      <p:grpSp>
        <p:nvGrpSpPr>
          <p:cNvPr id="48132" name="Group 3"/>
          <p:cNvGrpSpPr>
            <a:grpSpLocks/>
          </p:cNvGrpSpPr>
          <p:nvPr/>
        </p:nvGrpSpPr>
        <p:grpSpPr bwMode="auto">
          <a:xfrm>
            <a:off x="6156325" y="4292600"/>
            <a:ext cx="2090738" cy="1981200"/>
            <a:chOff x="3878" y="2704"/>
            <a:chExt cx="1317" cy="1248"/>
          </a:xfrm>
        </p:grpSpPr>
        <p:pic>
          <p:nvPicPr>
            <p:cNvPr id="481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 y="2704"/>
              <a:ext cx="1317" cy="12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4" name="Text Box 5"/>
            <p:cNvSpPr txBox="1">
              <a:spLocks noChangeArrowheads="1"/>
            </p:cNvSpPr>
            <p:nvPr/>
          </p:nvSpPr>
          <p:spPr bwMode="auto">
            <a:xfrm>
              <a:off x="3941" y="2767"/>
              <a:ext cx="1175" cy="1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574675" y="304800"/>
            <a:ext cx="8001000" cy="1216025"/>
          </a:xfrm>
        </p:spPr>
        <p:txBody>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a:t>Nekomparativne pretrage</a:t>
            </a:r>
          </a:p>
        </p:txBody>
      </p:sp>
      <p:sp>
        <p:nvSpPr>
          <p:cNvPr id="49155" name="Rectangle 2"/>
          <p:cNvSpPr>
            <a:spLocks noGrp="1" noChangeArrowheads="1"/>
          </p:cNvSpPr>
          <p:nvPr>
            <p:ph idx="1"/>
          </p:nvPr>
        </p:nvSpPr>
        <p:spPr>
          <a:xfrm>
            <a:off x="566738" y="1752600"/>
            <a:ext cx="8001000" cy="4270375"/>
          </a:xfrm>
        </p:spPr>
        <p:txBody>
          <a:bodyPr/>
          <a:lstStyle/>
          <a:p>
            <a:pPr marL="457200" indent="-457200">
              <a:spcBef>
                <a:spcPts val="45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1800" smtClean="0">
                <a:latin typeface="Arial" charset="0"/>
                <a:cs typeface="Arial" charset="0"/>
              </a:rPr>
              <a:t>Roumen FJME, Apter D, Mulders TMT et al. Efficacy, tolerability and acceptability of a novel vaginal ring releasing etonogestrel and ethynil oestradiol. Hum Reprod 2001; 16:469-75.</a:t>
            </a:r>
          </a:p>
          <a:p>
            <a:pPr marL="457200" indent="-457200">
              <a:spcBef>
                <a:spcPts val="450"/>
              </a:spcBef>
              <a:buClrTx/>
              <a:buSzPct val="65000"/>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1800" smtClean="0">
              <a:latin typeface="Arial" charset="0"/>
              <a:cs typeface="Arial" charset="0"/>
            </a:endParaRPr>
          </a:p>
          <a:p>
            <a:pPr marL="457200" indent="-457200">
              <a:spcBef>
                <a:spcPts val="45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1800" smtClean="0">
                <a:solidFill>
                  <a:srgbClr val="336699"/>
                </a:solidFill>
                <a:latin typeface="Arial" charset="0"/>
                <a:cs typeface="Arial" charset="0"/>
              </a:rPr>
              <a:t>Dieben TOM, Roumen FJME, Apter D. Efficacy, cycle control and user acceptability of a novel combined contraceptive vaginal ring. Obstet Gynecol 2002; 100:585-93.</a:t>
            </a:r>
          </a:p>
          <a:p>
            <a:pPr marL="457200" indent="-457200">
              <a:spcBef>
                <a:spcPts val="450"/>
              </a:spcBef>
              <a:buClrTx/>
              <a:buSzPct val="65000"/>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1800" smtClean="0">
              <a:solidFill>
                <a:srgbClr val="336699"/>
              </a:solidFill>
              <a:latin typeface="Arial" charset="0"/>
              <a:cs typeface="Arial" charset="0"/>
            </a:endParaRPr>
          </a:p>
          <a:p>
            <a:pPr marL="457200" indent="-457200">
              <a:spcBef>
                <a:spcPts val="45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1800" smtClean="0">
                <a:latin typeface="Arial" charset="0"/>
                <a:cs typeface="Arial" charset="0"/>
              </a:rPr>
              <a:t>Novak A, de la Loge C, Abetz L, van der Meulen EA. The combined contraceptive vaginal ring, NuvaRing: an international study of user acceptability. Contraception 2003; 67(3):187-94.</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574675" y="452438"/>
            <a:ext cx="8001000" cy="1879600"/>
          </a:xfrm>
        </p:spPr>
        <p:txBody>
          <a:bodyPr/>
          <a:lstStyle/>
          <a:p>
            <a:pPr>
              <a:defRPr/>
            </a:pPr>
            <a:endParaRPr lang="sl-SI"/>
          </a:p>
        </p:txBody>
      </p:sp>
      <p:sp>
        <p:nvSpPr>
          <p:cNvPr id="50179" name="Rectangle 2"/>
          <p:cNvSpPr>
            <a:spLocks noGrp="1" noChangeArrowheads="1"/>
          </p:cNvSpPr>
          <p:nvPr>
            <p:ph idx="1"/>
          </p:nvPr>
        </p:nvSpPr>
        <p:spPr>
          <a:xfrm>
            <a:off x="827584" y="1124744"/>
            <a:ext cx="8001000" cy="4286250"/>
          </a:xfrm>
        </p:spPr>
        <p:txBody>
          <a:bodyPr/>
          <a:lstStyle/>
          <a:p>
            <a:pPr marL="901700" lvl="1" indent="-422275">
              <a:lnSpc>
                <a:spcPct val="80000"/>
              </a:lnSpc>
              <a:spcBef>
                <a:spcPts val="450"/>
              </a:spcBef>
              <a:buClrTx/>
              <a:buSzPct val="65000"/>
              <a:buFontTx/>
              <a:buNone/>
              <a:tabLst>
                <a:tab pos="901700"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pPr>
            <a:endParaRPr lang="en-GB" sz="1800" dirty="0" smtClean="0">
              <a:latin typeface="Arial" charset="0"/>
              <a:cs typeface="Arial" charset="0"/>
            </a:endParaRPr>
          </a:p>
          <a:p>
            <a:pPr marL="901700" lvl="1" indent="-422275">
              <a:lnSpc>
                <a:spcPct val="80000"/>
              </a:lnSpc>
              <a:spcBef>
                <a:spcPts val="450"/>
              </a:spcBef>
              <a:buClr>
                <a:srgbClr val="CC0000"/>
              </a:buClr>
              <a:buSzPct val="65000"/>
              <a:buFont typeface="Wingdings" pitchFamily="2" charset="2"/>
              <a:buChar char=""/>
              <a:tabLst>
                <a:tab pos="901700"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pPr>
            <a:r>
              <a:rPr lang="en-GB" sz="1800" dirty="0" err="1" smtClean="0">
                <a:latin typeface="Arial" charset="0"/>
                <a:cs typeface="Arial" charset="0"/>
              </a:rPr>
              <a:t>Većina</a:t>
            </a:r>
            <a:r>
              <a:rPr lang="en-GB" sz="1800" dirty="0" smtClean="0">
                <a:latin typeface="Arial" charset="0"/>
                <a:cs typeface="Arial" charset="0"/>
              </a:rPr>
              <a:t> </a:t>
            </a:r>
            <a:r>
              <a:rPr lang="en-GB" sz="1800" dirty="0" err="1" smtClean="0">
                <a:latin typeface="Arial" charset="0"/>
                <a:cs typeface="Arial" charset="0"/>
              </a:rPr>
              <a:t>žena</a:t>
            </a:r>
            <a:r>
              <a:rPr lang="en-GB" sz="1800" dirty="0" smtClean="0">
                <a:latin typeface="Arial" charset="0"/>
                <a:cs typeface="Arial" charset="0"/>
              </a:rPr>
              <a:t> </a:t>
            </a:r>
            <a:r>
              <a:rPr lang="en-GB" sz="1800" dirty="0" err="1" smtClean="0">
                <a:latin typeface="Arial" charset="0"/>
                <a:cs typeface="Arial" charset="0"/>
              </a:rPr>
              <a:t>bila</a:t>
            </a:r>
            <a:r>
              <a:rPr lang="en-GB" sz="1800" dirty="0" smtClean="0">
                <a:latin typeface="Arial" charset="0"/>
                <a:cs typeface="Arial" charset="0"/>
              </a:rPr>
              <a:t> je </a:t>
            </a:r>
            <a:r>
              <a:rPr lang="en-GB" sz="1800" dirty="0" err="1" smtClean="0">
                <a:latin typeface="Arial" charset="0"/>
                <a:cs typeface="Arial" charset="0"/>
              </a:rPr>
              <a:t>zadovoljna</a:t>
            </a:r>
            <a:r>
              <a:rPr lang="en-GB" sz="1800" dirty="0" smtClean="0">
                <a:latin typeface="Arial" charset="0"/>
                <a:cs typeface="Arial" charset="0"/>
              </a:rPr>
              <a:t> </a:t>
            </a:r>
            <a:r>
              <a:rPr lang="en-GB" sz="1800" dirty="0" err="1" smtClean="0">
                <a:latin typeface="Arial" charset="0"/>
                <a:cs typeface="Arial" charset="0"/>
              </a:rPr>
              <a:t>ili</a:t>
            </a:r>
            <a:r>
              <a:rPr lang="en-GB" sz="1800" dirty="0" smtClean="0">
                <a:latin typeface="Arial" charset="0"/>
                <a:cs typeface="Arial" charset="0"/>
              </a:rPr>
              <a:t> </a:t>
            </a:r>
            <a:r>
              <a:rPr lang="en-GB" sz="1800" dirty="0" err="1" smtClean="0">
                <a:latin typeface="Arial" charset="0"/>
                <a:cs typeface="Arial" charset="0"/>
              </a:rPr>
              <a:t>vrlo</a:t>
            </a:r>
            <a:r>
              <a:rPr lang="en-GB" sz="1800" dirty="0" smtClean="0">
                <a:latin typeface="Arial" charset="0"/>
                <a:cs typeface="Arial" charset="0"/>
              </a:rPr>
              <a:t> </a:t>
            </a:r>
            <a:r>
              <a:rPr lang="en-GB" sz="1800" dirty="0" err="1" smtClean="0">
                <a:latin typeface="Arial" charset="0"/>
                <a:cs typeface="Arial" charset="0"/>
              </a:rPr>
              <a:t>zadovojna</a:t>
            </a:r>
            <a:r>
              <a:rPr lang="en-GB" sz="1800" dirty="0" smtClean="0">
                <a:latin typeface="Arial" charset="0"/>
                <a:cs typeface="Arial" charset="0"/>
              </a:rPr>
              <a:t> s</a:t>
            </a:r>
          </a:p>
          <a:p>
            <a:pPr marL="901700" lvl="1" indent="-422275">
              <a:lnSpc>
                <a:spcPct val="80000"/>
              </a:lnSpc>
              <a:spcBef>
                <a:spcPts val="450"/>
              </a:spcBef>
              <a:buClrTx/>
              <a:buSzPct val="65000"/>
              <a:buFontTx/>
              <a:buNone/>
              <a:tabLst>
                <a:tab pos="901700"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pPr>
            <a:r>
              <a:rPr lang="en-GB" sz="1800" dirty="0" smtClean="0">
                <a:latin typeface="Arial" charset="0"/>
                <a:cs typeface="Arial" charset="0"/>
              </a:rPr>
              <a:t> </a:t>
            </a:r>
            <a:r>
              <a:rPr lang="en-GB" sz="1800" dirty="0" err="1" smtClean="0">
                <a:latin typeface="Arial" charset="0"/>
                <a:cs typeface="Arial" charset="0"/>
              </a:rPr>
              <a:t>NuvaRingom</a:t>
            </a:r>
            <a:endParaRPr lang="en-GB" sz="1800" dirty="0" smtClean="0">
              <a:latin typeface="Arial" charset="0"/>
              <a:cs typeface="Arial" charset="0"/>
            </a:endParaRPr>
          </a:p>
          <a:p>
            <a:pPr marL="901700" lvl="1" indent="-422275">
              <a:lnSpc>
                <a:spcPct val="80000"/>
              </a:lnSpc>
              <a:spcBef>
                <a:spcPts val="550"/>
              </a:spcBef>
              <a:buClrTx/>
              <a:buSzPct val="65000"/>
              <a:buFontTx/>
              <a:buNone/>
              <a:tabLst>
                <a:tab pos="901700"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pPr>
            <a:endParaRPr lang="en-GB" dirty="0" smtClean="0">
              <a:latin typeface="Arial" charset="0"/>
              <a:cs typeface="Arial" charset="0"/>
            </a:endParaRPr>
          </a:p>
          <a:p>
            <a:pPr marL="901700" lvl="1" indent="-422275">
              <a:lnSpc>
                <a:spcPct val="80000"/>
              </a:lnSpc>
              <a:spcBef>
                <a:spcPts val="450"/>
              </a:spcBef>
              <a:buClr>
                <a:srgbClr val="CC0000"/>
              </a:buClr>
              <a:buSzPct val="65000"/>
              <a:buFont typeface="Wingdings" pitchFamily="2" charset="2"/>
              <a:buChar char=""/>
              <a:tabLst>
                <a:tab pos="901700"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pPr>
            <a:r>
              <a:rPr lang="en-GB" sz="1800" dirty="0" err="1" smtClean="0">
                <a:latin typeface="Arial" charset="0"/>
                <a:cs typeface="Arial" charset="0"/>
              </a:rPr>
              <a:t>Korisnice</a:t>
            </a:r>
            <a:r>
              <a:rPr lang="en-GB" sz="1800" dirty="0" smtClean="0">
                <a:latin typeface="Arial" charset="0"/>
                <a:cs typeface="Arial" charset="0"/>
              </a:rPr>
              <a:t>  </a:t>
            </a:r>
            <a:r>
              <a:rPr lang="en-GB" sz="1800" dirty="0" err="1" smtClean="0">
                <a:latin typeface="Arial" charset="0"/>
                <a:cs typeface="Arial" charset="0"/>
              </a:rPr>
              <a:t>su</a:t>
            </a:r>
            <a:r>
              <a:rPr lang="en-GB" sz="1800" dirty="0" smtClean="0">
                <a:latin typeface="Arial" charset="0"/>
                <a:cs typeface="Arial" charset="0"/>
              </a:rPr>
              <a:t> </a:t>
            </a:r>
            <a:r>
              <a:rPr lang="en-GB" sz="1800" dirty="0" err="1" smtClean="0">
                <a:latin typeface="Arial" charset="0"/>
                <a:cs typeface="Arial" charset="0"/>
              </a:rPr>
              <a:t>oc</a:t>
            </a:r>
            <a:r>
              <a:rPr lang="sl-SI" sz="1800" dirty="0" err="1" smtClean="0">
                <a:latin typeface="Arial" charset="0"/>
                <a:cs typeface="Arial" charset="0"/>
              </a:rPr>
              <a:t>ij</a:t>
            </a:r>
            <a:r>
              <a:rPr lang="en-GB" sz="1800" dirty="0" err="1" smtClean="0">
                <a:latin typeface="Arial" charset="0"/>
                <a:cs typeface="Arial" charset="0"/>
              </a:rPr>
              <a:t>enile</a:t>
            </a:r>
            <a:r>
              <a:rPr lang="en-GB" sz="1800" dirty="0" smtClean="0">
                <a:latin typeface="Arial" charset="0"/>
                <a:cs typeface="Arial" charset="0"/>
              </a:rPr>
              <a:t>, da je </a:t>
            </a:r>
            <a:r>
              <a:rPr lang="en-GB" sz="1800" dirty="0" err="1" smtClean="0">
                <a:latin typeface="Arial" charset="0"/>
                <a:cs typeface="Arial" charset="0"/>
              </a:rPr>
              <a:t>NuvaRing</a:t>
            </a:r>
            <a:r>
              <a:rPr lang="en-GB" sz="1800" dirty="0" smtClean="0">
                <a:latin typeface="Arial" charset="0"/>
                <a:cs typeface="Arial" charset="0"/>
              </a:rPr>
              <a:t> </a:t>
            </a:r>
            <a:r>
              <a:rPr lang="en-GB" sz="1800" dirty="0" err="1" smtClean="0">
                <a:latin typeface="Arial" charset="0"/>
                <a:cs typeface="Arial" charset="0"/>
              </a:rPr>
              <a:t>jednostavno</a:t>
            </a:r>
            <a:endParaRPr lang="en-GB" sz="1800" dirty="0" smtClean="0">
              <a:latin typeface="Arial" charset="0"/>
              <a:cs typeface="Arial" charset="0"/>
            </a:endParaRPr>
          </a:p>
          <a:p>
            <a:pPr marL="901700" lvl="1" indent="-422275">
              <a:lnSpc>
                <a:spcPct val="80000"/>
              </a:lnSpc>
              <a:spcBef>
                <a:spcPts val="450"/>
              </a:spcBef>
              <a:buClrTx/>
              <a:buSzPct val="65000"/>
              <a:buFontTx/>
              <a:buNone/>
              <a:tabLst>
                <a:tab pos="901700"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pPr>
            <a:r>
              <a:rPr lang="sl-SI" sz="1800" dirty="0">
                <a:latin typeface="Arial" charset="0"/>
                <a:cs typeface="Arial" charset="0"/>
              </a:rPr>
              <a:t>s</a:t>
            </a:r>
            <a:r>
              <a:rPr lang="sl-SI" sz="1800" dirty="0" smtClean="0">
                <a:latin typeface="Arial" charset="0"/>
                <a:cs typeface="Arial" charset="0"/>
              </a:rPr>
              <a:t>taviti </a:t>
            </a:r>
            <a:r>
              <a:rPr lang="en-GB" sz="1800" dirty="0" smtClean="0">
                <a:latin typeface="Arial" charset="0"/>
                <a:cs typeface="Arial" charset="0"/>
              </a:rPr>
              <a:t> u </a:t>
            </a:r>
            <a:r>
              <a:rPr lang="en-GB" sz="1800" dirty="0" err="1" smtClean="0">
                <a:latin typeface="Arial" charset="0"/>
                <a:cs typeface="Arial" charset="0"/>
              </a:rPr>
              <a:t>rodnicu</a:t>
            </a:r>
            <a:endParaRPr lang="en-GB" sz="1800" dirty="0" smtClean="0">
              <a:latin typeface="Arial" charset="0"/>
              <a:cs typeface="Arial" charset="0"/>
            </a:endParaRPr>
          </a:p>
          <a:p>
            <a:pPr marL="901700" lvl="1" indent="-422275">
              <a:lnSpc>
                <a:spcPct val="80000"/>
              </a:lnSpc>
              <a:spcBef>
                <a:spcPts val="450"/>
              </a:spcBef>
              <a:buClrTx/>
              <a:buSzPct val="65000"/>
              <a:buFontTx/>
              <a:buNone/>
              <a:tabLst>
                <a:tab pos="901700"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pPr>
            <a:endParaRPr lang="en-GB" sz="1800" dirty="0" smtClean="0">
              <a:latin typeface="Arial" charset="0"/>
              <a:cs typeface="Arial" charset="0"/>
            </a:endParaRPr>
          </a:p>
          <a:p>
            <a:pPr marL="901700" lvl="1" indent="-422275">
              <a:lnSpc>
                <a:spcPct val="80000"/>
              </a:lnSpc>
              <a:spcBef>
                <a:spcPts val="450"/>
              </a:spcBef>
              <a:buClr>
                <a:srgbClr val="CC0000"/>
              </a:buClr>
              <a:buSzPct val="65000"/>
              <a:buFont typeface="Wingdings" pitchFamily="2" charset="2"/>
              <a:buChar char=""/>
              <a:tabLst>
                <a:tab pos="901700"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pPr>
            <a:r>
              <a:rPr lang="en-GB" sz="1800" dirty="0" err="1" smtClean="0">
                <a:latin typeface="Arial" charset="0"/>
                <a:cs typeface="Arial" charset="0"/>
              </a:rPr>
              <a:t>Prisutnost</a:t>
            </a:r>
            <a:r>
              <a:rPr lang="en-GB" sz="1800" dirty="0" smtClean="0">
                <a:latin typeface="Arial" charset="0"/>
                <a:cs typeface="Arial" charset="0"/>
              </a:rPr>
              <a:t> </a:t>
            </a:r>
            <a:r>
              <a:rPr lang="en-GB" sz="1800" dirty="0" err="1" smtClean="0">
                <a:latin typeface="Arial" charset="0"/>
                <a:cs typeface="Arial" charset="0"/>
              </a:rPr>
              <a:t>vaginalnog</a:t>
            </a:r>
            <a:r>
              <a:rPr lang="en-GB" sz="1800" dirty="0" smtClean="0">
                <a:latin typeface="Arial" charset="0"/>
                <a:cs typeface="Arial" charset="0"/>
              </a:rPr>
              <a:t> </a:t>
            </a:r>
            <a:r>
              <a:rPr lang="en-GB" sz="1800" dirty="0" err="1" smtClean="0">
                <a:latin typeface="Arial" charset="0"/>
                <a:cs typeface="Arial" charset="0"/>
              </a:rPr>
              <a:t>prstena</a:t>
            </a:r>
            <a:r>
              <a:rPr lang="en-GB" sz="1800" dirty="0" smtClean="0">
                <a:latin typeface="Arial" charset="0"/>
                <a:cs typeface="Arial" charset="0"/>
              </a:rPr>
              <a:t>  </a:t>
            </a:r>
            <a:r>
              <a:rPr lang="en-GB" sz="1800" dirty="0" err="1" smtClean="0">
                <a:latin typeface="Arial" charset="0"/>
                <a:cs typeface="Arial" charset="0"/>
              </a:rPr>
              <a:t>nije</a:t>
            </a:r>
            <a:r>
              <a:rPr lang="en-GB" sz="1800" dirty="0" smtClean="0">
                <a:latin typeface="Arial" charset="0"/>
                <a:cs typeface="Arial" charset="0"/>
              </a:rPr>
              <a:t> </a:t>
            </a:r>
            <a:r>
              <a:rPr lang="en-GB" sz="1800" dirty="0" err="1" smtClean="0">
                <a:latin typeface="Arial" charset="0"/>
                <a:cs typeface="Arial" charset="0"/>
              </a:rPr>
              <a:t>smetala</a:t>
            </a:r>
            <a:r>
              <a:rPr lang="en-GB" sz="1800" dirty="0" smtClean="0">
                <a:latin typeface="Arial" charset="0"/>
                <a:cs typeface="Arial" charset="0"/>
              </a:rPr>
              <a:t> </a:t>
            </a:r>
            <a:r>
              <a:rPr lang="en-GB" sz="1800" dirty="0" err="1" smtClean="0">
                <a:latin typeface="Arial" charset="0"/>
                <a:cs typeface="Arial" charset="0"/>
              </a:rPr>
              <a:t>ve</a:t>
            </a:r>
            <a:r>
              <a:rPr lang="sl-SI" sz="1800" dirty="0" smtClean="0">
                <a:latin typeface="Arial" charset="0"/>
                <a:cs typeface="Arial" charset="0"/>
              </a:rPr>
              <a:t>ć</a:t>
            </a:r>
            <a:r>
              <a:rPr lang="en-GB" sz="1800" dirty="0" err="1" smtClean="0">
                <a:latin typeface="Arial" charset="0"/>
                <a:cs typeface="Arial" charset="0"/>
              </a:rPr>
              <a:t>ini</a:t>
            </a:r>
            <a:r>
              <a:rPr lang="en-GB" sz="1800" dirty="0" smtClean="0">
                <a:latin typeface="Arial" charset="0"/>
                <a:cs typeface="Arial" charset="0"/>
              </a:rPr>
              <a:t> </a:t>
            </a:r>
            <a:r>
              <a:rPr lang="en-GB" sz="1800" dirty="0" err="1" smtClean="0">
                <a:latin typeface="Arial" charset="0"/>
                <a:cs typeface="Arial" charset="0"/>
              </a:rPr>
              <a:t>žena</a:t>
            </a:r>
            <a:r>
              <a:rPr lang="en-GB" sz="1800" dirty="0" smtClean="0">
                <a:latin typeface="Arial" charset="0"/>
                <a:cs typeface="Arial" charset="0"/>
              </a:rPr>
              <a:t> </a:t>
            </a:r>
            <a:r>
              <a:rPr lang="sl-SI" sz="1800" dirty="0">
                <a:latin typeface="Arial" charset="0"/>
                <a:cs typeface="Arial" charset="0"/>
              </a:rPr>
              <a:t>i</a:t>
            </a:r>
            <a:endParaRPr lang="en-GB" sz="1800" dirty="0" smtClean="0">
              <a:latin typeface="Arial" charset="0"/>
              <a:cs typeface="Arial" charset="0"/>
            </a:endParaRPr>
          </a:p>
          <a:p>
            <a:pPr marL="901700" lvl="1" indent="-422275">
              <a:lnSpc>
                <a:spcPct val="80000"/>
              </a:lnSpc>
              <a:spcBef>
                <a:spcPts val="450"/>
              </a:spcBef>
              <a:buClrTx/>
              <a:buSzPct val="65000"/>
              <a:buFontTx/>
              <a:buNone/>
              <a:tabLst>
                <a:tab pos="901700"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pPr>
            <a:r>
              <a:rPr lang="en-GB" sz="1800" dirty="0" err="1" smtClean="0">
                <a:latin typeface="Arial" charset="0"/>
                <a:cs typeface="Arial" charset="0"/>
              </a:rPr>
              <a:t>njihovim</a:t>
            </a:r>
            <a:r>
              <a:rPr lang="en-GB" sz="1800" dirty="0" smtClean="0">
                <a:latin typeface="Arial" charset="0"/>
                <a:cs typeface="Arial" charset="0"/>
              </a:rPr>
              <a:t> </a:t>
            </a:r>
            <a:r>
              <a:rPr lang="en-GB" sz="1800" dirty="0" err="1" smtClean="0">
                <a:latin typeface="Arial" charset="0"/>
                <a:cs typeface="Arial" charset="0"/>
              </a:rPr>
              <a:t>partnerima</a:t>
            </a:r>
            <a:endParaRPr lang="en-GB" sz="1800" dirty="0" smtClean="0">
              <a:latin typeface="Arial" charset="0"/>
              <a:cs typeface="Arial" charset="0"/>
            </a:endParaRPr>
          </a:p>
          <a:p>
            <a:pPr marL="901700" lvl="1" indent="-422275">
              <a:lnSpc>
                <a:spcPct val="80000"/>
              </a:lnSpc>
              <a:spcBef>
                <a:spcPts val="450"/>
              </a:spcBef>
              <a:buClrTx/>
              <a:buSzPct val="65000"/>
              <a:buFontTx/>
              <a:buNone/>
              <a:tabLst>
                <a:tab pos="901700"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pPr>
            <a:endParaRPr lang="en-GB" sz="1800" dirty="0" smtClean="0">
              <a:latin typeface="Arial" charset="0"/>
              <a:cs typeface="Arial" charset="0"/>
            </a:endParaRPr>
          </a:p>
          <a:p>
            <a:pPr marL="901700" lvl="1" indent="-422275">
              <a:lnSpc>
                <a:spcPct val="80000"/>
              </a:lnSpc>
              <a:spcBef>
                <a:spcPts val="450"/>
              </a:spcBef>
              <a:buClrTx/>
              <a:buSzPct val="65000"/>
              <a:buFontTx/>
              <a:buNone/>
              <a:tabLst>
                <a:tab pos="901700"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pPr>
            <a:r>
              <a:rPr lang="en-GB" sz="1800" dirty="0" smtClean="0">
                <a:latin typeface="Arial" charset="0"/>
                <a:cs typeface="Arial" charset="0"/>
              </a:rPr>
              <a:t> </a:t>
            </a:r>
          </a:p>
          <a:p>
            <a:pPr marL="901700" lvl="1" indent="-422275">
              <a:lnSpc>
                <a:spcPct val="80000"/>
              </a:lnSpc>
              <a:spcBef>
                <a:spcPts val="450"/>
              </a:spcBef>
              <a:buClr>
                <a:srgbClr val="CC0000"/>
              </a:buClr>
              <a:buSzPct val="65000"/>
              <a:buFont typeface="Wingdings" pitchFamily="2" charset="2"/>
              <a:buChar char=""/>
              <a:tabLst>
                <a:tab pos="901700"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pPr>
            <a:r>
              <a:rPr lang="en-GB" sz="1800" dirty="0" smtClean="0">
                <a:latin typeface="Arial" charset="0"/>
                <a:cs typeface="Arial" charset="0"/>
              </a:rPr>
              <a:t>97% </a:t>
            </a:r>
            <a:r>
              <a:rPr lang="en-GB" sz="1800" dirty="0" err="1" smtClean="0">
                <a:latin typeface="Arial" charset="0"/>
                <a:cs typeface="Arial" charset="0"/>
              </a:rPr>
              <a:t>korisnica</a:t>
            </a:r>
            <a:r>
              <a:rPr lang="en-GB" sz="1800" dirty="0" smtClean="0">
                <a:latin typeface="Arial" charset="0"/>
                <a:cs typeface="Arial" charset="0"/>
              </a:rPr>
              <a:t> bi </a:t>
            </a:r>
            <a:r>
              <a:rPr lang="en-GB" sz="1800" dirty="0" err="1" smtClean="0">
                <a:latin typeface="Arial" charset="0"/>
                <a:cs typeface="Arial" charset="0"/>
              </a:rPr>
              <a:t>priporučilo</a:t>
            </a:r>
            <a:r>
              <a:rPr lang="en-GB" sz="1800" dirty="0" smtClean="0">
                <a:latin typeface="Arial" charset="0"/>
                <a:cs typeface="Arial" charset="0"/>
              </a:rPr>
              <a:t> </a:t>
            </a:r>
            <a:r>
              <a:rPr lang="en-GB" sz="1800" dirty="0" err="1" smtClean="0">
                <a:latin typeface="Arial" charset="0"/>
                <a:cs typeface="Arial" charset="0"/>
              </a:rPr>
              <a:t>NuvaRing</a:t>
            </a:r>
            <a:r>
              <a:rPr lang="en-GB" sz="1800" dirty="0" smtClean="0">
                <a:latin typeface="Arial" charset="0"/>
                <a:cs typeface="Arial" charset="0"/>
              </a:rPr>
              <a:t> </a:t>
            </a:r>
            <a:r>
              <a:rPr lang="en-GB" sz="1800" dirty="0" err="1" smtClean="0">
                <a:latin typeface="Arial" charset="0"/>
                <a:cs typeface="Arial" charset="0"/>
              </a:rPr>
              <a:t>drugim</a:t>
            </a:r>
            <a:r>
              <a:rPr lang="en-GB" sz="1800" dirty="0" smtClean="0">
                <a:latin typeface="Arial" charset="0"/>
                <a:cs typeface="Arial" charset="0"/>
              </a:rPr>
              <a:t> </a:t>
            </a:r>
            <a:r>
              <a:rPr lang="en-GB" sz="1800" dirty="0" err="1" smtClean="0">
                <a:latin typeface="Arial" charset="0"/>
                <a:cs typeface="Arial" charset="0"/>
              </a:rPr>
              <a:t>ženama</a:t>
            </a:r>
            <a:endParaRPr lang="sl-SI" sz="1800" dirty="0" smtClean="0">
              <a:latin typeface="Arial" charset="0"/>
              <a:cs typeface="Arial" charset="0"/>
            </a:endParaRPr>
          </a:p>
          <a:p>
            <a:pPr marL="479425" lvl="1" indent="0">
              <a:lnSpc>
                <a:spcPct val="80000"/>
              </a:lnSpc>
              <a:spcBef>
                <a:spcPts val="450"/>
              </a:spcBef>
              <a:buClr>
                <a:srgbClr val="CC0000"/>
              </a:buClr>
              <a:buSzPct val="65000"/>
              <a:buNone/>
              <a:tabLst>
                <a:tab pos="901700"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pPr>
            <a:endParaRPr lang="sl-SI" sz="1800" dirty="0" smtClean="0">
              <a:latin typeface="Arial" charset="0"/>
              <a:cs typeface="Arial" charset="0"/>
            </a:endParaRPr>
          </a:p>
          <a:p>
            <a:pPr marL="901700" lvl="1" indent="-422275">
              <a:lnSpc>
                <a:spcPct val="80000"/>
              </a:lnSpc>
              <a:spcBef>
                <a:spcPts val="450"/>
              </a:spcBef>
              <a:buClr>
                <a:srgbClr val="CC0000"/>
              </a:buClr>
              <a:buSzPct val="65000"/>
              <a:buFont typeface="Wingdings" pitchFamily="2" charset="2"/>
              <a:buChar char=""/>
              <a:tabLst>
                <a:tab pos="901700"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pPr>
            <a:r>
              <a:rPr lang="sl-SI" sz="1800" dirty="0" smtClean="0">
                <a:latin typeface="Arial" charset="0"/>
                <a:cs typeface="Arial" charset="0"/>
              </a:rPr>
              <a:t>Za </a:t>
            </a:r>
            <a:r>
              <a:rPr lang="sl-SI" sz="1800" dirty="0" err="1" smtClean="0">
                <a:latin typeface="Arial" charset="0"/>
                <a:cs typeface="Arial" charset="0"/>
              </a:rPr>
              <a:t>NuvaRing</a:t>
            </a:r>
            <a:r>
              <a:rPr lang="sl-SI" sz="1800" dirty="0" smtClean="0">
                <a:latin typeface="Arial" charset="0"/>
                <a:cs typeface="Arial" charset="0"/>
              </a:rPr>
              <a:t> </a:t>
            </a:r>
            <a:r>
              <a:rPr lang="sl-SI" sz="1800" b="1" i="1" dirty="0" err="1" smtClean="0">
                <a:latin typeface="Arial" charset="0"/>
                <a:cs typeface="Arial" charset="0"/>
              </a:rPr>
              <a:t>continuation</a:t>
            </a:r>
            <a:r>
              <a:rPr lang="sl-SI" sz="1800" b="1" i="1" dirty="0" smtClean="0">
                <a:latin typeface="Arial" charset="0"/>
                <a:cs typeface="Arial" charset="0"/>
              </a:rPr>
              <a:t> </a:t>
            </a:r>
            <a:r>
              <a:rPr lang="sl-SI" sz="1800" b="1" i="1" dirty="0" err="1" smtClean="0">
                <a:latin typeface="Arial" charset="0"/>
                <a:cs typeface="Arial" charset="0"/>
              </a:rPr>
              <a:t>rate</a:t>
            </a:r>
            <a:r>
              <a:rPr lang="sl-SI" sz="1800" dirty="0" smtClean="0">
                <a:latin typeface="Arial" charset="0"/>
                <a:cs typeface="Arial" charset="0"/>
              </a:rPr>
              <a:t>  je </a:t>
            </a:r>
            <a:r>
              <a:rPr lang="sl-SI" sz="1800" dirty="0" smtClean="0"/>
              <a:t>71.1</a:t>
            </a:r>
            <a:r>
              <a:rPr lang="sl-SI" sz="1800" dirty="0"/>
              <a:t>% to 74.9</a:t>
            </a:r>
            <a:r>
              <a:rPr lang="sl-SI" sz="1800" dirty="0" smtClean="0"/>
              <a:t>%, za KOK 71.2–74.6%.</a:t>
            </a:r>
            <a:r>
              <a:rPr lang="sl-SI" sz="1800" dirty="0" smtClean="0">
                <a:latin typeface="Arial" charset="0"/>
                <a:cs typeface="Arial" charset="0"/>
              </a:rPr>
              <a:t> </a:t>
            </a:r>
            <a:endParaRPr lang="en-GB" sz="1800" dirty="0" smtClean="0">
              <a:latin typeface="Arial" charset="0"/>
              <a:cs typeface="Arial" charset="0"/>
            </a:endParaRPr>
          </a:p>
          <a:p>
            <a:pPr marL="901700" lvl="1" indent="-422275">
              <a:lnSpc>
                <a:spcPct val="80000"/>
              </a:lnSpc>
              <a:spcBef>
                <a:spcPts val="450"/>
              </a:spcBef>
              <a:buClrTx/>
              <a:buSzPct val="65000"/>
              <a:buFontTx/>
              <a:buNone/>
              <a:tabLst>
                <a:tab pos="901700"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pPr>
            <a:endParaRPr lang="en-GB" sz="1800" dirty="0" smtClean="0">
              <a:latin typeface="Arial" charset="0"/>
              <a:cs typeface="Arial" charset="0"/>
            </a:endParaRPr>
          </a:p>
          <a:p>
            <a:pPr marL="901700" lvl="1" indent="-422275">
              <a:lnSpc>
                <a:spcPct val="80000"/>
              </a:lnSpc>
              <a:spcBef>
                <a:spcPts val="525"/>
              </a:spcBef>
              <a:buClrTx/>
              <a:buSzPct val="65000"/>
              <a:buFontTx/>
              <a:buNone/>
              <a:tabLst>
                <a:tab pos="901700"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pPr>
            <a:r>
              <a:rPr lang="en-GB" sz="1400" i="1" dirty="0" err="1" smtClean="0">
                <a:latin typeface="Arial" charset="0"/>
                <a:cs typeface="Arial" charset="0"/>
              </a:rPr>
              <a:t>Dieben</a:t>
            </a:r>
            <a:r>
              <a:rPr lang="en-GB" sz="1400" i="1" dirty="0" smtClean="0">
                <a:latin typeface="Arial" charset="0"/>
                <a:cs typeface="Arial" charset="0"/>
              </a:rPr>
              <a:t> et al. </a:t>
            </a:r>
            <a:r>
              <a:rPr lang="en-GB" sz="1400" i="1" dirty="0" err="1" smtClean="0">
                <a:latin typeface="Arial" charset="0"/>
                <a:cs typeface="Arial" charset="0"/>
              </a:rPr>
              <a:t>Obstet</a:t>
            </a:r>
            <a:r>
              <a:rPr lang="en-GB" sz="1400" i="1" dirty="0" smtClean="0">
                <a:latin typeface="Arial" charset="0"/>
                <a:cs typeface="Arial" charset="0"/>
              </a:rPr>
              <a:t> </a:t>
            </a:r>
            <a:r>
              <a:rPr lang="en-GB" sz="1400" i="1" dirty="0" err="1" smtClean="0">
                <a:latin typeface="Arial" charset="0"/>
                <a:cs typeface="Arial" charset="0"/>
              </a:rPr>
              <a:t>Gynecol</a:t>
            </a:r>
            <a:r>
              <a:rPr lang="en-GB" sz="1400" i="1" dirty="0" smtClean="0">
                <a:latin typeface="Arial" charset="0"/>
                <a:cs typeface="Arial" charset="0"/>
              </a:rPr>
              <a:t> 2002</a:t>
            </a:r>
            <a:r>
              <a:rPr lang="en-GB" sz="2100" dirty="0" smtClean="0">
                <a:latin typeface="Arial" charset="0"/>
                <a:cs typeface="Arial" charset="0"/>
              </a:rPr>
              <a:t> </a:t>
            </a:r>
            <a:endParaRPr lang="sl-SI" sz="2100" dirty="0" smtClean="0">
              <a:latin typeface="Arial" charset="0"/>
              <a:cs typeface="Arial" charset="0"/>
            </a:endParaRPr>
          </a:p>
          <a:p>
            <a:pPr marL="0" indent="0">
              <a:buNone/>
            </a:pPr>
            <a:r>
              <a:rPr lang="sl-SI" sz="1400" i="1" dirty="0" smtClean="0"/>
              <a:t>          </a:t>
            </a:r>
            <a:r>
              <a:rPr lang="en-US" sz="1400" i="1" dirty="0" err="1" smtClean="0"/>
              <a:t>Roumen</a:t>
            </a:r>
            <a:r>
              <a:rPr lang="en-US" sz="1400" i="1" dirty="0" smtClean="0"/>
              <a:t> FJ</a:t>
            </a:r>
            <a:r>
              <a:rPr lang="sl-SI" sz="1400" i="1" dirty="0" smtClean="0"/>
              <a:t> </a:t>
            </a:r>
            <a:r>
              <a:rPr lang="sl-SI" sz="1400" i="1" dirty="0" err="1" smtClean="0"/>
              <a:t>et</a:t>
            </a:r>
            <a:r>
              <a:rPr lang="sl-SI" sz="1400" i="1" dirty="0" smtClean="0"/>
              <a:t> </a:t>
            </a:r>
            <a:r>
              <a:rPr lang="sl-SI" sz="1400" i="1" dirty="0" err="1" smtClean="0"/>
              <a:t>al</a:t>
            </a:r>
            <a:r>
              <a:rPr lang="sl-SI" sz="1400" i="1" dirty="0" smtClean="0"/>
              <a:t>.</a:t>
            </a:r>
            <a:r>
              <a:rPr lang="en-US" sz="1400" i="1" dirty="0" smtClean="0"/>
              <a:t>. </a:t>
            </a:r>
            <a:r>
              <a:rPr lang="en-US" sz="1400" i="1" dirty="0"/>
              <a:t>Hum </a:t>
            </a:r>
            <a:r>
              <a:rPr lang="en-US" sz="1400" i="1" dirty="0" err="1"/>
              <a:t>Reprod</a:t>
            </a:r>
            <a:r>
              <a:rPr lang="en-US" sz="1400" i="1" dirty="0"/>
              <a:t> </a:t>
            </a:r>
            <a:r>
              <a:rPr lang="en-US" sz="1400" i="1" dirty="0" smtClean="0"/>
              <a:t>2001</a:t>
            </a:r>
            <a:endParaRPr lang="en-US" sz="1400" i="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574675" y="304800"/>
            <a:ext cx="8001000" cy="1216025"/>
          </a:xfrm>
        </p:spPr>
        <p:txBody>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a:t>Komparativne pretrage</a:t>
            </a:r>
          </a:p>
        </p:txBody>
      </p:sp>
      <p:sp>
        <p:nvSpPr>
          <p:cNvPr id="51203" name="Rectangle 2"/>
          <p:cNvSpPr>
            <a:spLocks noGrp="1" noChangeArrowheads="1"/>
          </p:cNvSpPr>
          <p:nvPr>
            <p:ph idx="1"/>
          </p:nvPr>
        </p:nvSpPr>
        <p:spPr>
          <a:xfrm>
            <a:off x="566738" y="1752600"/>
            <a:ext cx="8001000" cy="4270375"/>
          </a:xfrm>
        </p:spPr>
        <p:txBody>
          <a:bodyPr/>
          <a:lstStyle/>
          <a:p>
            <a:pPr marL="457200" indent="-457200">
              <a:lnSpc>
                <a:spcPct val="80000"/>
              </a:lnSpc>
              <a:spcBef>
                <a:spcPts val="5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000" smtClean="0">
                <a:latin typeface="Arial" charset="0"/>
                <a:cs typeface="Arial" charset="0"/>
              </a:rPr>
              <a:t>Oddson K, Leifels Fisher B, de Melo NR et al. Efficacy and safety of a contraceptive vaginal ring (NuvaRing) compared with a combined oral contraceptive: a 1-year randomized trial. Contraception 2005a; 71:176-82.</a:t>
            </a:r>
          </a:p>
          <a:p>
            <a:pPr marL="457200" indent="-457200">
              <a:lnSpc>
                <a:spcPct val="80000"/>
              </a:lnSpc>
              <a:spcBef>
                <a:spcPts val="500"/>
              </a:spcBef>
              <a:buClrTx/>
              <a:buSzPct val="65000"/>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2000" smtClean="0">
              <a:latin typeface="Arial" charset="0"/>
              <a:cs typeface="Arial" charset="0"/>
            </a:endParaRPr>
          </a:p>
          <a:p>
            <a:pPr marL="457200" indent="-457200">
              <a:lnSpc>
                <a:spcPct val="80000"/>
              </a:lnSpc>
              <a:spcBef>
                <a:spcPts val="5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000" smtClean="0">
                <a:latin typeface="Arial" charset="0"/>
                <a:cs typeface="Arial" charset="0"/>
              </a:rPr>
              <a:t>Ahrendt HJ, Nisand I, Bastianelli C et al. Efficacy, acceptability and tolerabiity of the combined contraceptive ring, Nuvaring, compared with an oral contraceptive containing 30µg ethinyl estradiol and 3 mg of drospirenone. Contraception 2006; 74:451-7.</a:t>
            </a:r>
          </a:p>
          <a:p>
            <a:pPr marL="457200" indent="-457200">
              <a:lnSpc>
                <a:spcPct val="80000"/>
              </a:lnSpc>
              <a:spcBef>
                <a:spcPts val="500"/>
              </a:spcBef>
              <a:buClrTx/>
              <a:buSzPct val="65000"/>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2000" smtClean="0">
              <a:latin typeface="Arial" charset="0"/>
              <a:cs typeface="Arial" charset="0"/>
            </a:endParaRPr>
          </a:p>
          <a:p>
            <a:pPr marL="457200" indent="-457200">
              <a:lnSpc>
                <a:spcPct val="80000"/>
              </a:lnSpc>
              <a:spcBef>
                <a:spcPts val="5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000" smtClean="0">
                <a:latin typeface="Arial" charset="0"/>
                <a:cs typeface="Arial" charset="0"/>
              </a:rPr>
              <a:t>Schafer JE, Osborne LM, Davis AR et al. Acceptability and satisfaction using Quick Start with the contraceptive vaginal ring versus an oral contraceptive. Contraception 2006; 73:488-92.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574675" y="201613"/>
            <a:ext cx="7988300" cy="1487487"/>
          </a:xfrm>
        </p:spPr>
        <p:txBody>
          <a:bodyPr/>
          <a:lstStyle/>
          <a:p>
            <a:pPr>
              <a:defRPr/>
            </a:pPr>
            <a:endParaRPr lang="sl-SI"/>
          </a:p>
        </p:txBody>
      </p:sp>
      <p:sp>
        <p:nvSpPr>
          <p:cNvPr id="53251" name="Rectangle 2"/>
          <p:cNvSpPr>
            <a:spLocks noGrp="1" noChangeArrowheads="1"/>
          </p:cNvSpPr>
          <p:nvPr>
            <p:ph idx="1"/>
          </p:nvPr>
        </p:nvSpPr>
        <p:spPr>
          <a:xfrm>
            <a:off x="566738" y="1752600"/>
            <a:ext cx="7988300" cy="4260850"/>
          </a:xfrm>
        </p:spPr>
        <p:txBody>
          <a:bodyPr/>
          <a:lstStyle/>
          <a:p>
            <a:endParaRPr lang="sl-SI" smtClean="0">
              <a:latin typeface="Arial" charset="0"/>
              <a:cs typeface="Arial" charset="0"/>
            </a:endParaRPr>
          </a:p>
        </p:txBody>
      </p:sp>
      <p:pic>
        <p:nvPicPr>
          <p:cNvPr id="532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925" y="1779588"/>
            <a:ext cx="7046913" cy="3284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574675" y="201613"/>
            <a:ext cx="7988300" cy="1487487"/>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sl-SI"/>
          </a:p>
        </p:txBody>
      </p:sp>
      <p:sp>
        <p:nvSpPr>
          <p:cNvPr id="54275" name="Rectangle 2"/>
          <p:cNvSpPr>
            <a:spLocks noGrp="1" noChangeArrowheads="1"/>
          </p:cNvSpPr>
          <p:nvPr>
            <p:ph idx="1"/>
          </p:nvPr>
        </p:nvSpPr>
        <p:spPr>
          <a:xfrm>
            <a:off x="355372" y="836712"/>
            <a:ext cx="7988300" cy="426085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39725" indent="-339725">
              <a:buSzPct val="65000"/>
              <a:buFont typeface="Times New Roman" pitchFamily="18" charset="0"/>
              <a:buBlip>
                <a:blip r:embed="rId3"/>
              </a:buBlip>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sl-SI" sz="1600" dirty="0" smtClean="0">
                <a:latin typeface="Arial" charset="0"/>
                <a:cs typeface="Arial" charset="0"/>
              </a:rPr>
              <a:t> </a:t>
            </a:r>
            <a:r>
              <a:rPr lang="sl-SI" sz="1800" dirty="0" smtClean="0">
                <a:latin typeface="Arial" charset="0"/>
                <a:cs typeface="Arial" charset="0"/>
              </a:rPr>
              <a:t>Isti mehanizem </a:t>
            </a:r>
            <a:r>
              <a:rPr lang="sl-SI" sz="1800" dirty="0" err="1" smtClean="0">
                <a:latin typeface="Arial" charset="0"/>
                <a:cs typeface="Arial" charset="0"/>
              </a:rPr>
              <a:t>djelovanja</a:t>
            </a:r>
            <a:r>
              <a:rPr lang="sl-SI" sz="1800" dirty="0" smtClean="0">
                <a:latin typeface="Arial" charset="0"/>
                <a:cs typeface="Arial" charset="0"/>
              </a:rPr>
              <a:t>, iste kontraindikacije </a:t>
            </a:r>
            <a:r>
              <a:rPr lang="sl-SI" sz="1800" dirty="0" err="1" smtClean="0">
                <a:latin typeface="Arial" charset="0"/>
                <a:cs typeface="Arial" charset="0"/>
              </a:rPr>
              <a:t>kao</a:t>
            </a:r>
            <a:r>
              <a:rPr lang="sl-SI" sz="1800" dirty="0" smtClean="0">
                <a:latin typeface="Arial" charset="0"/>
                <a:cs typeface="Arial" charset="0"/>
              </a:rPr>
              <a:t> kod KOK</a:t>
            </a:r>
          </a:p>
          <a:p>
            <a:pPr marL="339725" indent="-339725">
              <a:buClrTx/>
              <a:buSzPct val="65000"/>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sl-SI" sz="1800" dirty="0" smtClean="0">
              <a:latin typeface="Arial" charset="0"/>
              <a:cs typeface="Arial" charset="0"/>
            </a:endParaRPr>
          </a:p>
          <a:p>
            <a:pPr marL="339725" indent="-339725">
              <a:buSzPct val="65000"/>
              <a:buFont typeface="Times New Roman" pitchFamily="18" charset="0"/>
              <a:buBlip>
                <a:blip r:embed="rId3"/>
              </a:buBlip>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sl-SI" sz="1800" dirty="0" smtClean="0">
                <a:latin typeface="Arial" charset="0"/>
                <a:cs typeface="Arial" charset="0"/>
              </a:rPr>
              <a:t> </a:t>
            </a:r>
            <a:r>
              <a:rPr lang="sl-SI" sz="1800" dirty="0" err="1" smtClean="0">
                <a:latin typeface="Arial" charset="0"/>
                <a:cs typeface="Arial" charset="0"/>
              </a:rPr>
              <a:t>Stabilnije</a:t>
            </a:r>
            <a:r>
              <a:rPr lang="sl-SI" sz="1800" dirty="0" smtClean="0">
                <a:latin typeface="Arial" charset="0"/>
                <a:cs typeface="Arial" charset="0"/>
              </a:rPr>
              <a:t> koncentracije serumskih steroida, nižja </a:t>
            </a:r>
            <a:r>
              <a:rPr lang="sl-SI" sz="1800" dirty="0" err="1" smtClean="0">
                <a:latin typeface="Arial" charset="0"/>
                <a:cs typeface="Arial" charset="0"/>
              </a:rPr>
              <a:t>razina</a:t>
            </a:r>
            <a:r>
              <a:rPr lang="sl-SI" sz="1800" dirty="0" smtClean="0">
                <a:latin typeface="Arial" charset="0"/>
                <a:cs typeface="Arial" charset="0"/>
              </a:rPr>
              <a:t> </a:t>
            </a:r>
            <a:r>
              <a:rPr lang="sl-SI" sz="1800" dirty="0" err="1" smtClean="0">
                <a:latin typeface="Arial" charset="0"/>
                <a:cs typeface="Arial" charset="0"/>
              </a:rPr>
              <a:t>estradiola</a:t>
            </a:r>
            <a:r>
              <a:rPr lang="sl-SI" sz="1800" dirty="0" smtClean="0">
                <a:latin typeface="Arial" charset="0"/>
                <a:cs typeface="Arial" charset="0"/>
              </a:rPr>
              <a:t> u</a:t>
            </a:r>
          </a:p>
          <a:p>
            <a:pPr marL="339725" indent="-339725">
              <a:buClrTx/>
              <a:buSzPct val="65000"/>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sl-SI" sz="1800" dirty="0" smtClean="0">
                <a:latin typeface="Arial" charset="0"/>
                <a:cs typeface="Arial" charset="0"/>
              </a:rPr>
              <a:t>       serumu</a:t>
            </a:r>
          </a:p>
          <a:p>
            <a:pPr marL="339725" indent="-339725">
              <a:buClrTx/>
              <a:buSzPct val="65000"/>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sl-SI" sz="1800" dirty="0" smtClean="0">
              <a:latin typeface="Arial" charset="0"/>
              <a:cs typeface="Arial" charset="0"/>
            </a:endParaRPr>
          </a:p>
          <a:p>
            <a:pPr marL="339725" indent="-339725">
              <a:buSzPct val="65000"/>
              <a:buFont typeface="Times New Roman" pitchFamily="18" charset="0"/>
              <a:buBlip>
                <a:blip r:embed="rId3"/>
              </a:buBlip>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sl-SI" sz="1800" dirty="0" smtClean="0">
                <a:latin typeface="Arial" charset="0"/>
                <a:cs typeface="Arial" charset="0"/>
              </a:rPr>
              <a:t> Slična kontracepcijska </a:t>
            </a:r>
            <a:r>
              <a:rPr lang="sl-SI" sz="1800" dirty="0" err="1" smtClean="0">
                <a:latin typeface="Arial" charset="0"/>
                <a:cs typeface="Arial" charset="0"/>
              </a:rPr>
              <a:t>efikasnost</a:t>
            </a:r>
            <a:r>
              <a:rPr lang="sl-SI" sz="1800" dirty="0" smtClean="0">
                <a:latin typeface="Arial" charset="0"/>
                <a:cs typeface="Arial" charset="0"/>
              </a:rPr>
              <a:t> i </a:t>
            </a:r>
            <a:r>
              <a:rPr lang="sl-SI" sz="1800" dirty="0" err="1" smtClean="0">
                <a:latin typeface="Arial" charset="0"/>
                <a:cs typeface="Arial" charset="0"/>
              </a:rPr>
              <a:t>metaboličke</a:t>
            </a:r>
            <a:r>
              <a:rPr lang="sl-SI" sz="1800" dirty="0" smtClean="0">
                <a:latin typeface="Arial" charset="0"/>
                <a:cs typeface="Arial" charset="0"/>
              </a:rPr>
              <a:t> </a:t>
            </a:r>
            <a:r>
              <a:rPr lang="sl-SI" sz="1800" dirty="0" err="1" smtClean="0">
                <a:latin typeface="Arial" charset="0"/>
                <a:cs typeface="Arial" charset="0"/>
              </a:rPr>
              <a:t>promjene</a:t>
            </a:r>
            <a:r>
              <a:rPr lang="sl-SI" sz="1800" dirty="0" smtClean="0">
                <a:latin typeface="Arial" charset="0"/>
                <a:cs typeface="Arial" charset="0"/>
              </a:rPr>
              <a:t> </a:t>
            </a:r>
            <a:r>
              <a:rPr lang="sl-SI" sz="1800" dirty="0" err="1" smtClean="0">
                <a:latin typeface="Arial" charset="0"/>
                <a:cs typeface="Arial" charset="0"/>
              </a:rPr>
              <a:t>kao</a:t>
            </a:r>
            <a:r>
              <a:rPr lang="sl-SI" sz="1800" dirty="0" smtClean="0">
                <a:latin typeface="Arial" charset="0"/>
                <a:cs typeface="Arial" charset="0"/>
              </a:rPr>
              <a:t> kod KOK</a:t>
            </a:r>
          </a:p>
          <a:p>
            <a:pPr marL="339725" indent="-339725">
              <a:buSzPct val="65000"/>
              <a:buFont typeface="Times New Roman" pitchFamily="18" charset="0"/>
              <a:buBlip>
                <a:blip r:embed="rId3"/>
              </a:buBlip>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sl-SI" sz="1800" dirty="0">
              <a:latin typeface="Arial" charset="0"/>
              <a:cs typeface="Arial" charset="0"/>
            </a:endParaRPr>
          </a:p>
          <a:p>
            <a:pPr marL="339725" indent="-339725">
              <a:buSzPct val="65000"/>
              <a:buFont typeface="Times New Roman" pitchFamily="18" charset="0"/>
              <a:buBlip>
                <a:blip r:embed="rId3"/>
              </a:buBlip>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sl-SI" sz="1800" dirty="0" err="1" smtClean="0">
                <a:latin typeface="Arial" charset="0"/>
                <a:cs typeface="Arial" charset="0"/>
              </a:rPr>
              <a:t>Bolja</a:t>
            </a:r>
            <a:r>
              <a:rPr lang="sl-SI" sz="1800" dirty="0" smtClean="0">
                <a:latin typeface="Arial" charset="0"/>
                <a:cs typeface="Arial" charset="0"/>
              </a:rPr>
              <a:t> kontrola ciklusa </a:t>
            </a:r>
          </a:p>
          <a:p>
            <a:pPr marL="339725" indent="-339725">
              <a:buSzPct val="65000"/>
              <a:buFont typeface="Times New Roman" pitchFamily="18" charset="0"/>
              <a:buBlip>
                <a:blip r:embed="rId3"/>
              </a:buBlip>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sl-SI" sz="1800" dirty="0">
              <a:latin typeface="Arial" charset="0"/>
              <a:cs typeface="Arial" charset="0"/>
            </a:endParaRPr>
          </a:p>
          <a:p>
            <a:pPr marL="339725" indent="-339725">
              <a:buSzPct val="65000"/>
              <a:buFont typeface="Times New Roman" pitchFamily="18" charset="0"/>
              <a:buBlip>
                <a:blip r:embed="rId3"/>
              </a:buBlip>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sl-SI" sz="1800" dirty="0" smtClean="0">
                <a:latin typeface="Arial" charset="0"/>
                <a:cs typeface="Arial" charset="0"/>
              </a:rPr>
              <a:t>Manje </a:t>
            </a:r>
            <a:r>
              <a:rPr lang="sl-SI" sz="1800" dirty="0" err="1" smtClean="0">
                <a:latin typeface="Arial" charset="0"/>
                <a:cs typeface="Arial" charset="0"/>
              </a:rPr>
              <a:t>nuspojava</a:t>
            </a:r>
            <a:r>
              <a:rPr lang="sl-SI" sz="1800" dirty="0" smtClean="0">
                <a:latin typeface="Arial" charset="0"/>
                <a:cs typeface="Arial" charset="0"/>
              </a:rPr>
              <a:t> vezanih </a:t>
            </a:r>
            <a:r>
              <a:rPr lang="sl-SI" sz="1800" dirty="0" err="1" smtClean="0">
                <a:latin typeface="Arial" charset="0"/>
                <a:cs typeface="Arial" charset="0"/>
              </a:rPr>
              <a:t>uz</a:t>
            </a:r>
            <a:r>
              <a:rPr lang="sl-SI" sz="1800" dirty="0" smtClean="0">
                <a:latin typeface="Arial" charset="0"/>
                <a:cs typeface="Arial" charset="0"/>
              </a:rPr>
              <a:t> </a:t>
            </a:r>
            <a:r>
              <a:rPr lang="sl-SI" sz="1800" dirty="0" err="1" smtClean="0">
                <a:latin typeface="Arial" charset="0"/>
                <a:cs typeface="Arial" charset="0"/>
              </a:rPr>
              <a:t>razinu</a:t>
            </a:r>
            <a:r>
              <a:rPr lang="sl-SI" sz="1800" dirty="0" smtClean="0">
                <a:latin typeface="Arial" charset="0"/>
                <a:cs typeface="Arial" charset="0"/>
              </a:rPr>
              <a:t> </a:t>
            </a:r>
            <a:r>
              <a:rPr lang="sl-SI" sz="1800" dirty="0" err="1" smtClean="0">
                <a:latin typeface="Arial" charset="0"/>
                <a:cs typeface="Arial" charset="0"/>
              </a:rPr>
              <a:t>estradiola</a:t>
            </a:r>
            <a:endParaRPr lang="sl-SI" sz="1800" dirty="0" smtClean="0">
              <a:latin typeface="Arial" charset="0"/>
              <a:cs typeface="Arial" charset="0"/>
            </a:endParaRPr>
          </a:p>
          <a:p>
            <a:pPr marL="339725" indent="-339725">
              <a:buClrTx/>
              <a:buSzPct val="65000"/>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sl-SI" sz="1800" dirty="0" smtClean="0">
              <a:latin typeface="Arial" charset="0"/>
              <a:cs typeface="Arial" charset="0"/>
            </a:endParaRPr>
          </a:p>
          <a:p>
            <a:pPr marL="339725" indent="-339725">
              <a:buSzPct val="65000"/>
              <a:buFont typeface="Times New Roman" pitchFamily="18" charset="0"/>
              <a:buBlip>
                <a:blip r:embed="rId3"/>
              </a:buBlip>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sl-SI" sz="1800" dirty="0" err="1" smtClean="0">
                <a:latin typeface="Arial" charset="0"/>
                <a:cs typeface="Arial" charset="0"/>
              </a:rPr>
              <a:t>Ekspulzija</a:t>
            </a:r>
            <a:r>
              <a:rPr lang="sl-SI" sz="1800" dirty="0" smtClean="0">
                <a:latin typeface="Arial" charset="0"/>
                <a:cs typeface="Arial" charset="0"/>
              </a:rPr>
              <a:t> prstena u 4 do 20 %</a:t>
            </a:r>
          </a:p>
          <a:p>
            <a:pPr marL="339725" indent="-339725">
              <a:buClrTx/>
              <a:buSzPct val="65000"/>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sl-SI" sz="1800" dirty="0" smtClean="0">
              <a:latin typeface="Arial" charset="0"/>
              <a:cs typeface="Arial" charset="0"/>
            </a:endParaRPr>
          </a:p>
          <a:p>
            <a:pPr marL="339725" indent="-339725">
              <a:buSzPct val="65000"/>
              <a:buFont typeface="Times New Roman" pitchFamily="18" charset="0"/>
              <a:buBlip>
                <a:blip r:embed="rId3"/>
              </a:buBlip>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sl-SI" sz="1800" dirty="0" smtClean="0">
                <a:latin typeface="Arial" charset="0"/>
                <a:cs typeface="Arial" charset="0"/>
              </a:rPr>
              <a:t> Lokalni negativni </a:t>
            </a:r>
            <a:r>
              <a:rPr lang="sl-SI" sz="1800" dirty="0" err="1" smtClean="0">
                <a:latin typeface="Arial" charset="0"/>
                <a:cs typeface="Arial" charset="0"/>
              </a:rPr>
              <a:t>učinci</a:t>
            </a:r>
            <a:r>
              <a:rPr lang="sl-SI" sz="1800" dirty="0" smtClean="0">
                <a:latin typeface="Arial" charset="0"/>
                <a:cs typeface="Arial" charset="0"/>
              </a:rPr>
              <a:t> </a:t>
            </a:r>
            <a:r>
              <a:rPr lang="sl-SI" sz="1800" dirty="0" err="1" smtClean="0">
                <a:latin typeface="Arial" charset="0"/>
                <a:cs typeface="Arial" charset="0"/>
              </a:rPr>
              <a:t>su</a:t>
            </a:r>
            <a:r>
              <a:rPr lang="sl-SI" sz="1800" dirty="0" smtClean="0">
                <a:latin typeface="Arial" charset="0"/>
                <a:cs typeface="Arial" charset="0"/>
              </a:rPr>
              <a:t> glavni </a:t>
            </a:r>
            <a:r>
              <a:rPr lang="sl-SI" sz="1800" dirty="0" err="1" smtClean="0">
                <a:latin typeface="Arial" charset="0"/>
                <a:cs typeface="Arial" charset="0"/>
              </a:rPr>
              <a:t>uzrok</a:t>
            </a:r>
            <a:r>
              <a:rPr lang="sl-SI" sz="1800" dirty="0" smtClean="0">
                <a:latin typeface="Arial" charset="0"/>
                <a:cs typeface="Arial" charset="0"/>
              </a:rPr>
              <a:t> za </a:t>
            </a:r>
            <a:r>
              <a:rPr lang="sl-SI" sz="1800" dirty="0" err="1" smtClean="0">
                <a:latin typeface="Arial" charset="0"/>
                <a:cs typeface="Arial" charset="0"/>
              </a:rPr>
              <a:t>prekid</a:t>
            </a:r>
            <a:r>
              <a:rPr lang="sl-SI" sz="1800" dirty="0" smtClean="0">
                <a:latin typeface="Arial" charset="0"/>
                <a:cs typeface="Arial" charset="0"/>
              </a:rPr>
              <a:t> </a:t>
            </a:r>
            <a:r>
              <a:rPr lang="sl-SI" sz="1800" dirty="0" err="1" smtClean="0">
                <a:latin typeface="Arial" charset="0"/>
                <a:cs typeface="Arial" charset="0"/>
              </a:rPr>
              <a:t>upotrebe</a:t>
            </a:r>
            <a:r>
              <a:rPr lang="sl-SI" sz="1800" dirty="0" smtClean="0">
                <a:latin typeface="Arial" charset="0"/>
                <a:cs typeface="Arial" charset="0"/>
              </a:rPr>
              <a:t> (2 do 6%)</a:t>
            </a:r>
          </a:p>
          <a:p>
            <a:pPr marL="339725" indent="-339725">
              <a:buSzPct val="65000"/>
              <a:buFont typeface="Times New Roman" pitchFamily="18" charset="0"/>
              <a:buBlip>
                <a:blip r:embed="rId3"/>
              </a:buBlip>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sl-SI" sz="1800" dirty="0">
              <a:latin typeface="Arial" charset="0"/>
              <a:cs typeface="Arial" charset="0"/>
            </a:endParaRPr>
          </a:p>
          <a:p>
            <a:pPr marL="339725" indent="-339725">
              <a:buSzPct val="65000"/>
              <a:buFont typeface="Times New Roman" pitchFamily="18" charset="0"/>
              <a:buBlip>
                <a:blip r:embed="rId3"/>
              </a:buBlip>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sl-SI" sz="1800" dirty="0" smtClean="0">
              <a:latin typeface="Arial" charset="0"/>
              <a:cs typeface="Arial" charset="0"/>
            </a:endParaRPr>
          </a:p>
          <a:p>
            <a:pPr marL="339725" indent="-339725">
              <a:buSzPct val="65000"/>
              <a:buFont typeface="Times New Roman" pitchFamily="18" charset="0"/>
              <a:buBlip>
                <a:blip r:embed="rId3"/>
              </a:buBlip>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sl-SI" sz="1800" dirty="0">
              <a:latin typeface="Arial" charset="0"/>
              <a:cs typeface="Arial" charset="0"/>
            </a:endParaRPr>
          </a:p>
          <a:p>
            <a:pPr marL="0" indent="0">
              <a:buSzPct val="6500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sl-SI" sz="1600" i="1" dirty="0" err="1" smtClean="0">
                <a:latin typeface="Arial" charset="0"/>
                <a:cs typeface="Arial" charset="0"/>
              </a:rPr>
              <a:t>Roumen</a:t>
            </a:r>
            <a:r>
              <a:rPr lang="sl-SI" sz="1600" i="1" dirty="0">
                <a:latin typeface="Arial" charset="0"/>
                <a:cs typeface="Arial" charset="0"/>
              </a:rPr>
              <a:t> </a:t>
            </a:r>
            <a:r>
              <a:rPr lang="sl-SI" sz="1600" i="1" dirty="0" smtClean="0">
                <a:latin typeface="Arial" charset="0"/>
                <a:cs typeface="Arial" charset="0"/>
              </a:rPr>
              <a:t>FJME, </a:t>
            </a:r>
            <a:r>
              <a:rPr lang="sl-SI" sz="1600" i="1" dirty="0" err="1" smtClean="0">
                <a:latin typeface="Arial" charset="0"/>
                <a:cs typeface="Arial" charset="0"/>
              </a:rPr>
              <a:t>Mishell</a:t>
            </a:r>
            <a:r>
              <a:rPr lang="sl-SI" sz="1600" i="1" dirty="0" smtClean="0">
                <a:latin typeface="Arial" charset="0"/>
                <a:cs typeface="Arial" charset="0"/>
              </a:rPr>
              <a:t> DR. 2012</a:t>
            </a:r>
          </a:p>
          <a:p>
            <a:pPr marL="339725" indent="-339725">
              <a:buClrTx/>
              <a:buSzPct val="65000"/>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sl-SI" sz="1600" i="1" dirty="0" smtClean="0">
              <a:latin typeface="Arial" charset="0"/>
              <a:cs typeface="Arial" charset="0"/>
            </a:endParaRPr>
          </a:p>
          <a:p>
            <a:pPr marL="0" indent="0">
              <a:buSzPct val="6500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sl-SI" sz="1600" dirty="0" smtClean="0">
              <a:latin typeface="Arial" charset="0"/>
              <a:cs typeface="Arial" charset="0"/>
            </a:endParaRPr>
          </a:p>
        </p:txBody>
      </p:sp>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3232" y="620688"/>
            <a:ext cx="1138815"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9192" y="3923699"/>
            <a:ext cx="1022179"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571500" y="536575"/>
            <a:ext cx="8001000" cy="1216025"/>
          </a:xfrm>
        </p:spPr>
        <p:txBody>
          <a:bodyPr/>
          <a:lstStyle/>
          <a:p>
            <a:pPr algn="l">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t>Novi </a:t>
            </a:r>
            <a:r>
              <a:rPr lang="en-GB" dirty="0" err="1"/>
              <a:t>kontraceptivi</a:t>
            </a:r>
            <a:endParaRPr lang="en-GB" dirty="0"/>
          </a:p>
        </p:txBody>
      </p:sp>
      <p:sp>
        <p:nvSpPr>
          <p:cNvPr id="55299" name="Text Box 2"/>
          <p:cNvSpPr txBox="1">
            <a:spLocks noChangeArrowheads="1"/>
          </p:cNvSpPr>
          <p:nvPr/>
        </p:nvSpPr>
        <p:spPr bwMode="auto">
          <a:xfrm>
            <a:off x="0" y="1752600"/>
            <a:ext cx="8001000" cy="426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2900" eaLnBrk="0" hangingPunct="0">
              <a:tabLst>
                <a:tab pos="901700"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 pos="9436100" algn="l"/>
                <a:tab pos="9885363" algn="l"/>
              </a:tabLst>
              <a:defRPr>
                <a:solidFill>
                  <a:schemeClr val="bg1"/>
                </a:solidFill>
                <a:latin typeface="Arial" charset="0"/>
                <a:ea typeface="MS PGothic" pitchFamily="34" charset="-128"/>
              </a:defRPr>
            </a:lvl1pPr>
            <a:lvl2pPr marL="901700" indent="-422275" eaLnBrk="0" hangingPunct="0">
              <a:tabLst>
                <a:tab pos="901700"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 pos="9436100" algn="l"/>
                <a:tab pos="9885363" algn="l"/>
              </a:tabLst>
              <a:defRPr>
                <a:solidFill>
                  <a:schemeClr val="bg1"/>
                </a:solidFill>
                <a:latin typeface="Arial" charset="0"/>
                <a:ea typeface="MS PGothic" pitchFamily="34" charset="-128"/>
              </a:defRPr>
            </a:lvl2pPr>
            <a:lvl3pPr eaLnBrk="0" hangingPunct="0">
              <a:tabLst>
                <a:tab pos="901700"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 pos="9436100" algn="l"/>
                <a:tab pos="9885363" algn="l"/>
              </a:tabLst>
              <a:defRPr>
                <a:solidFill>
                  <a:schemeClr val="bg1"/>
                </a:solidFill>
                <a:latin typeface="Arial" charset="0"/>
                <a:ea typeface="MS PGothic" pitchFamily="34" charset="-128"/>
              </a:defRPr>
            </a:lvl3pPr>
            <a:lvl4pPr eaLnBrk="0" hangingPunct="0">
              <a:tabLst>
                <a:tab pos="901700"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 pos="9436100" algn="l"/>
                <a:tab pos="9885363" algn="l"/>
              </a:tabLst>
              <a:defRPr>
                <a:solidFill>
                  <a:schemeClr val="bg1"/>
                </a:solidFill>
                <a:latin typeface="Arial" charset="0"/>
                <a:ea typeface="MS PGothic" pitchFamily="34" charset="-128"/>
              </a:defRPr>
            </a:lvl4pPr>
            <a:lvl5pPr eaLnBrk="0" hangingPunct="0">
              <a:tabLst>
                <a:tab pos="901700"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 pos="9436100" algn="l"/>
                <a:tab pos="9885363"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901700"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 pos="9436100" algn="l"/>
                <a:tab pos="9885363"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901700"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 pos="9436100" algn="l"/>
                <a:tab pos="9885363"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901700"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 pos="9436100" algn="l"/>
                <a:tab pos="9885363"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901700"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 pos="9436100" algn="l"/>
                <a:tab pos="9885363" algn="l"/>
              </a:tabLst>
              <a:defRPr>
                <a:solidFill>
                  <a:schemeClr val="bg1"/>
                </a:solidFill>
                <a:latin typeface="Arial" charset="0"/>
                <a:ea typeface="MS PGothic" pitchFamily="34" charset="-128"/>
              </a:defRPr>
            </a:lvl9pPr>
          </a:lstStyle>
          <a:p>
            <a:pPr lvl="1" eaLnBrk="1" hangingPunct="1">
              <a:lnSpc>
                <a:spcPct val="100000"/>
              </a:lnSpc>
              <a:spcBef>
                <a:spcPts val="650"/>
              </a:spcBef>
              <a:buClrTx/>
              <a:buFontTx/>
              <a:buNone/>
            </a:pPr>
            <a:endParaRPr lang="en-GB" sz="2600" dirty="0">
              <a:solidFill>
                <a:srgbClr val="000000"/>
              </a:solidFill>
              <a:latin typeface="Verdana" pitchFamily="34" charset="0"/>
            </a:endParaRPr>
          </a:p>
          <a:p>
            <a:pPr lvl="1" eaLnBrk="1" hangingPunct="1">
              <a:lnSpc>
                <a:spcPct val="100000"/>
              </a:lnSpc>
              <a:spcBef>
                <a:spcPts val="650"/>
              </a:spcBef>
              <a:buClrTx/>
              <a:buFontTx/>
              <a:buNone/>
            </a:pPr>
            <a:endParaRPr lang="en-GB" sz="2600" dirty="0">
              <a:solidFill>
                <a:srgbClr val="000000"/>
              </a:solidFill>
              <a:latin typeface="Verdana" pitchFamily="34" charset="0"/>
            </a:endParaRPr>
          </a:p>
          <a:p>
            <a:pPr lvl="1" eaLnBrk="1" hangingPunct="1">
              <a:lnSpc>
                <a:spcPct val="100000"/>
              </a:lnSpc>
              <a:spcBef>
                <a:spcPts val="600"/>
              </a:spcBef>
              <a:buClr>
                <a:srgbClr val="CC0000"/>
              </a:buClr>
              <a:buFont typeface="Wingdings" pitchFamily="2" charset="2"/>
              <a:buChar char=""/>
            </a:pPr>
            <a:r>
              <a:rPr lang="en-GB" sz="2400" dirty="0" err="1">
                <a:solidFill>
                  <a:srgbClr val="000000"/>
                </a:solidFill>
                <a:latin typeface="Verdana" pitchFamily="34" charset="0"/>
              </a:rPr>
              <a:t>pitanja</a:t>
            </a:r>
            <a:r>
              <a:rPr lang="en-GB" sz="2400" dirty="0">
                <a:solidFill>
                  <a:srgbClr val="000000"/>
                </a:solidFill>
                <a:latin typeface="Verdana" pitchFamily="34" charset="0"/>
              </a:rPr>
              <a:t>?</a:t>
            </a:r>
          </a:p>
          <a:p>
            <a:pPr lvl="1" eaLnBrk="1" hangingPunct="1">
              <a:lnSpc>
                <a:spcPct val="100000"/>
              </a:lnSpc>
              <a:spcBef>
                <a:spcPts val="600"/>
              </a:spcBef>
              <a:buClr>
                <a:srgbClr val="CC0000"/>
              </a:buClr>
              <a:buFont typeface="Wingdings" pitchFamily="2" charset="2"/>
              <a:buChar char=""/>
            </a:pPr>
            <a:r>
              <a:rPr lang="en-GB" sz="2400" dirty="0" err="1">
                <a:solidFill>
                  <a:srgbClr val="000000"/>
                </a:solidFill>
                <a:latin typeface="Verdana" pitchFamily="34" charset="0"/>
              </a:rPr>
              <a:t>entuzijazam</a:t>
            </a:r>
            <a:r>
              <a:rPr lang="en-GB" sz="2400" dirty="0">
                <a:solidFill>
                  <a:srgbClr val="000000"/>
                </a:solidFill>
                <a:latin typeface="Verdana" pitchFamily="34" charset="0"/>
              </a:rPr>
              <a:t>!</a:t>
            </a:r>
          </a:p>
          <a:p>
            <a:pPr lvl="1" eaLnBrk="1" hangingPunct="1">
              <a:lnSpc>
                <a:spcPct val="100000"/>
              </a:lnSpc>
              <a:spcBef>
                <a:spcPts val="600"/>
              </a:spcBef>
              <a:buClr>
                <a:srgbClr val="CC0000"/>
              </a:buClr>
              <a:buFont typeface="Wingdings" pitchFamily="2" charset="2"/>
              <a:buChar char=""/>
            </a:pPr>
            <a:r>
              <a:rPr lang="en-GB" sz="2400" dirty="0" err="1">
                <a:solidFill>
                  <a:srgbClr val="000000"/>
                </a:solidFill>
                <a:latin typeface="Verdana" pitchFamily="34" charset="0"/>
              </a:rPr>
              <a:t>sumnje</a:t>
            </a:r>
            <a:r>
              <a:rPr lang="en-GB" sz="2400" dirty="0">
                <a:solidFill>
                  <a:srgbClr val="000000"/>
                </a:solidFill>
                <a:latin typeface="Verdana" pitchFamily="34" charset="0"/>
              </a:rPr>
              <a:t>, </a:t>
            </a:r>
            <a:r>
              <a:rPr lang="en-GB" sz="2400" dirty="0" err="1">
                <a:solidFill>
                  <a:srgbClr val="000000"/>
                </a:solidFill>
                <a:latin typeface="Verdana" pitchFamily="34" charset="0"/>
              </a:rPr>
              <a:t>zabrinutost</a:t>
            </a:r>
            <a:r>
              <a:rPr lang="en-GB" sz="2400" dirty="0">
                <a:solidFill>
                  <a:srgbClr val="000000"/>
                </a:solidFill>
                <a:latin typeface="Verdana" pitchFamily="34" charset="0"/>
              </a:rPr>
              <a:t>..??</a:t>
            </a:r>
          </a:p>
        </p:txBody>
      </p:sp>
      <p:pic>
        <p:nvPicPr>
          <p:cNvPr id="553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557338"/>
            <a:ext cx="1641475" cy="1871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188913"/>
            <a:ext cx="1516062" cy="158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288" y="1773238"/>
            <a:ext cx="1476375" cy="172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025" y="5084763"/>
            <a:ext cx="1522413" cy="1522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588" y="3573463"/>
            <a:ext cx="1944687" cy="1458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5"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3438" y="4724400"/>
            <a:ext cx="1871662" cy="1355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6"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43438" y="3141663"/>
            <a:ext cx="1944687" cy="1346200"/>
          </a:xfrm>
          <a:prstGeom prst="rect">
            <a:avLst/>
          </a:prstGeom>
          <a:noFill/>
          <a:ln>
            <a:noFill/>
          </a:ln>
          <a:effectLst/>
          <a:extLst>
            <a:ext uri="{909E8E84-426E-40DD-AFC4-6F175D3DCCD1}">
              <a14:hiddenFill xmlns:a14="http://schemas.microsoft.com/office/drawing/2010/main">
                <a:blipFill dpi="0" rotWithShape="0">
                  <a:blip/>
                  <a:srcRect l="661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7"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188" y="5229225"/>
            <a:ext cx="3665537" cy="800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8"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4663" y="1557338"/>
            <a:ext cx="1471612" cy="1657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9"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0425" y="188913"/>
            <a:ext cx="1441450" cy="1441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78643" y="116632"/>
            <a:ext cx="7986713" cy="1298575"/>
          </a:xfrm>
        </p:spPr>
        <p:txBody>
          <a:bodyPr/>
          <a:lstStyle/>
          <a:p>
            <a:pPr algn="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sz="3600" dirty="0"/>
              <a:t>Kontracepcija </a:t>
            </a:r>
            <a:r>
              <a:rPr lang="sl-SI" sz="3600" dirty="0" err="1" smtClean="0"/>
              <a:t>danas</a:t>
            </a:r>
            <a:r>
              <a:rPr lang="sl-SI" sz="3600" dirty="0"/>
              <a:t/>
            </a:r>
            <a:br>
              <a:rPr lang="sl-SI" sz="3600" dirty="0"/>
            </a:br>
            <a:r>
              <a:rPr lang="sl-SI" sz="3600" dirty="0"/>
              <a:t>Žene žele...</a:t>
            </a:r>
          </a:p>
        </p:txBody>
      </p:sp>
      <p:sp>
        <p:nvSpPr>
          <p:cNvPr id="30723" name="Rectangle 2"/>
          <p:cNvSpPr>
            <a:spLocks noGrp="1" noChangeArrowheads="1"/>
          </p:cNvSpPr>
          <p:nvPr>
            <p:ph type="body" sz="half" idx="1"/>
          </p:nvPr>
        </p:nvSpPr>
        <p:spPr>
          <a:xfrm>
            <a:off x="179388" y="1752600"/>
            <a:ext cx="4284662" cy="4354513"/>
          </a:xfrm>
        </p:spPr>
        <p:txBody>
          <a:bodyPr/>
          <a:lstStyle/>
          <a:p>
            <a:endParaRPr lang="sl-SI" smtClean="0">
              <a:latin typeface="Arial" charset="0"/>
              <a:cs typeface="Arial" charset="0"/>
            </a:endParaRPr>
          </a:p>
        </p:txBody>
      </p:sp>
      <p:sp>
        <p:nvSpPr>
          <p:cNvPr id="30724" name="Text Box 3"/>
          <p:cNvSpPr txBox="1">
            <a:spLocks noChangeArrowheads="1"/>
          </p:cNvSpPr>
          <p:nvPr/>
        </p:nvSpPr>
        <p:spPr bwMode="auto">
          <a:xfrm>
            <a:off x="4679950" y="1979613"/>
            <a:ext cx="3897313" cy="2151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39725"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MS PGothic" pitchFamily="34" charset="-128"/>
              </a:defRPr>
            </a:lvl1pPr>
            <a:lvl2pPr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MS PGothic" pitchFamily="34" charset="-128"/>
              </a:defRPr>
            </a:lvl2pPr>
            <a:lvl3pPr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MS PGothic" pitchFamily="34" charset="-128"/>
              </a:defRPr>
            </a:lvl3pPr>
            <a:lvl4pPr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MS PGothic" pitchFamily="34" charset="-128"/>
              </a:defRPr>
            </a:lvl4pPr>
            <a:lvl5pPr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MS PGothic" pitchFamily="34" charset="-128"/>
              </a:defRPr>
            </a:lvl9pPr>
          </a:lstStyle>
          <a:p>
            <a:pPr eaLnBrk="1" hangingPunct="1">
              <a:lnSpc>
                <a:spcPct val="104000"/>
              </a:lnSpc>
              <a:spcBef>
                <a:spcPts val="750"/>
              </a:spcBef>
              <a:buSzPct val="45000"/>
              <a:buFont typeface="Wingdings" pitchFamily="2" charset="2"/>
              <a:buChar char=""/>
            </a:pPr>
            <a:r>
              <a:rPr lang="sl-SI" sz="2000" dirty="0">
                <a:solidFill>
                  <a:schemeClr val="tx2"/>
                </a:solidFill>
                <a:latin typeface="Verdana" pitchFamily="34" charset="0"/>
              </a:rPr>
              <a:t> Širi izbor</a:t>
            </a:r>
          </a:p>
          <a:p>
            <a:pPr eaLnBrk="1" hangingPunct="1">
              <a:lnSpc>
                <a:spcPct val="104000"/>
              </a:lnSpc>
              <a:spcBef>
                <a:spcPts val="750"/>
              </a:spcBef>
              <a:buSzPct val="45000"/>
              <a:buFont typeface="Wingdings" pitchFamily="2" charset="2"/>
              <a:buChar char=""/>
            </a:pPr>
            <a:r>
              <a:rPr lang="sl-SI" sz="2000" dirty="0" smtClean="0">
                <a:solidFill>
                  <a:schemeClr val="tx2"/>
                </a:solidFill>
                <a:latin typeface="Verdana" pitchFamily="34" charset="0"/>
              </a:rPr>
              <a:t> </a:t>
            </a:r>
            <a:r>
              <a:rPr lang="sl-SI" sz="2000" dirty="0">
                <a:solidFill>
                  <a:schemeClr val="tx2"/>
                </a:solidFill>
                <a:latin typeface="Verdana" pitchFamily="34" charset="0"/>
              </a:rPr>
              <a:t>U harmoniji </a:t>
            </a:r>
            <a:r>
              <a:rPr lang="sl-SI" sz="2000" dirty="0" smtClean="0">
                <a:solidFill>
                  <a:schemeClr val="tx2"/>
                </a:solidFill>
                <a:latin typeface="Verdana" pitchFamily="34" charset="0"/>
              </a:rPr>
              <a:t>s njihovim</a:t>
            </a:r>
          </a:p>
          <a:p>
            <a:pPr marL="1588" indent="0" eaLnBrk="1" hangingPunct="1">
              <a:lnSpc>
                <a:spcPct val="104000"/>
              </a:lnSpc>
              <a:spcBef>
                <a:spcPts val="750"/>
              </a:spcBef>
              <a:buSzPct val="45000"/>
            </a:pPr>
            <a:r>
              <a:rPr lang="sl-SI" sz="2000" dirty="0">
                <a:solidFill>
                  <a:schemeClr val="tx2"/>
                </a:solidFill>
                <a:latin typeface="Verdana" pitchFamily="34" charset="0"/>
              </a:rPr>
              <a:t> </a:t>
            </a:r>
            <a:r>
              <a:rPr lang="sl-SI" sz="2000" dirty="0" smtClean="0">
                <a:solidFill>
                  <a:schemeClr val="tx2"/>
                </a:solidFill>
                <a:latin typeface="Verdana" pitchFamily="34" charset="0"/>
              </a:rPr>
              <a:t>    </a:t>
            </a:r>
            <a:r>
              <a:rPr lang="sl-SI" sz="2000" dirty="0" err="1" smtClean="0">
                <a:solidFill>
                  <a:schemeClr val="tx2"/>
                </a:solidFill>
                <a:latin typeface="Verdana" pitchFamily="34" charset="0"/>
              </a:rPr>
              <a:t>tijelom</a:t>
            </a:r>
            <a:endParaRPr lang="sl-SI" sz="2000" dirty="0">
              <a:solidFill>
                <a:schemeClr val="tx2"/>
              </a:solidFill>
              <a:latin typeface="Verdana" pitchFamily="34" charset="0"/>
            </a:endParaRPr>
          </a:p>
          <a:p>
            <a:pPr eaLnBrk="1" hangingPunct="1">
              <a:lnSpc>
                <a:spcPct val="104000"/>
              </a:lnSpc>
              <a:spcBef>
                <a:spcPts val="750"/>
              </a:spcBef>
              <a:buSzPct val="45000"/>
              <a:buFont typeface="Wingdings" pitchFamily="2" charset="2"/>
              <a:buChar char=""/>
            </a:pPr>
            <a:r>
              <a:rPr lang="sl-SI" sz="2000" dirty="0">
                <a:solidFill>
                  <a:schemeClr val="tx2"/>
                </a:solidFill>
                <a:latin typeface="Verdana" pitchFamily="34" charset="0"/>
              </a:rPr>
              <a:t> Diskretna, udobna</a:t>
            </a:r>
          </a:p>
          <a:p>
            <a:pPr eaLnBrk="1" hangingPunct="1">
              <a:lnSpc>
                <a:spcPct val="104000"/>
              </a:lnSpc>
              <a:spcBef>
                <a:spcPts val="750"/>
              </a:spcBef>
              <a:buClrTx/>
              <a:buSzPct val="45000"/>
              <a:buFontTx/>
              <a:buNone/>
            </a:pPr>
            <a:endParaRPr lang="sl-SI" sz="2000" dirty="0">
              <a:solidFill>
                <a:schemeClr val="tx2"/>
              </a:solidFill>
              <a:latin typeface="Verdana" pitchFamily="34" charset="0"/>
            </a:endParaRPr>
          </a:p>
          <a:p>
            <a:pPr eaLnBrk="1" hangingPunct="1">
              <a:lnSpc>
                <a:spcPct val="104000"/>
              </a:lnSpc>
              <a:spcBef>
                <a:spcPts val="750"/>
              </a:spcBef>
              <a:buClrTx/>
              <a:buFontTx/>
              <a:buNone/>
            </a:pPr>
            <a:endParaRPr lang="sl-SI" sz="2000" dirty="0">
              <a:solidFill>
                <a:schemeClr val="tx2"/>
              </a:solidFill>
              <a:latin typeface="Verdana" pitchFamily="34" charset="0"/>
            </a:endParaRPr>
          </a:p>
        </p:txBody>
      </p:sp>
      <p:sp>
        <p:nvSpPr>
          <p:cNvPr id="30725" name="Text Box 4"/>
          <p:cNvSpPr txBox="1">
            <a:spLocks noChangeArrowheads="1"/>
          </p:cNvSpPr>
          <p:nvPr/>
        </p:nvSpPr>
        <p:spPr bwMode="auto">
          <a:xfrm>
            <a:off x="4679950" y="4293096"/>
            <a:ext cx="3897313"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39725"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MS PGothic" pitchFamily="34" charset="-128"/>
              </a:defRPr>
            </a:lvl1pPr>
            <a:lvl2pPr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MS PGothic" pitchFamily="34" charset="-128"/>
              </a:defRPr>
            </a:lvl2pPr>
            <a:lvl3pPr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MS PGothic" pitchFamily="34" charset="-128"/>
              </a:defRPr>
            </a:lvl3pPr>
            <a:lvl4pPr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MS PGothic" pitchFamily="34" charset="-128"/>
              </a:defRPr>
            </a:lvl4pPr>
            <a:lvl5pPr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MS PGothic" pitchFamily="34" charset="-128"/>
              </a:defRPr>
            </a:lvl9pPr>
          </a:lstStyle>
          <a:p>
            <a:pPr eaLnBrk="1" hangingPunct="1">
              <a:lnSpc>
                <a:spcPct val="104000"/>
              </a:lnSpc>
              <a:spcBef>
                <a:spcPts val="750"/>
              </a:spcBef>
              <a:buSzPct val="45000"/>
              <a:buFont typeface="Wingdings" pitchFamily="2" charset="2"/>
              <a:buChar char=""/>
            </a:pPr>
            <a:r>
              <a:rPr lang="sl-SI" sz="2000" dirty="0">
                <a:solidFill>
                  <a:schemeClr val="tx2"/>
                </a:solidFill>
                <a:latin typeface="Verdana" pitchFamily="34" charset="0"/>
              </a:rPr>
              <a:t> </a:t>
            </a:r>
            <a:r>
              <a:rPr lang="sl-SI" sz="2000" dirty="0" err="1">
                <a:solidFill>
                  <a:schemeClr val="tx2"/>
                </a:solidFill>
                <a:latin typeface="Verdana" pitchFamily="34" charset="0"/>
              </a:rPr>
              <a:t>Jednostavna</a:t>
            </a:r>
            <a:r>
              <a:rPr lang="sl-SI" sz="2000" dirty="0">
                <a:solidFill>
                  <a:schemeClr val="tx2"/>
                </a:solidFill>
                <a:latin typeface="Verdana" pitchFamily="34" charset="0"/>
              </a:rPr>
              <a:t> za </a:t>
            </a:r>
            <a:r>
              <a:rPr lang="sl-SI" sz="2000" dirty="0" err="1">
                <a:solidFill>
                  <a:schemeClr val="tx2"/>
                </a:solidFill>
                <a:latin typeface="Verdana" pitchFamily="34" charset="0"/>
              </a:rPr>
              <a:t>upotrebu</a:t>
            </a:r>
            <a:endParaRPr lang="sl-SI" sz="2000" dirty="0">
              <a:solidFill>
                <a:schemeClr val="tx2"/>
              </a:solidFill>
              <a:latin typeface="Verdana" pitchFamily="34" charset="0"/>
            </a:endParaRPr>
          </a:p>
          <a:p>
            <a:pPr eaLnBrk="1" hangingPunct="1">
              <a:lnSpc>
                <a:spcPct val="104000"/>
              </a:lnSpc>
              <a:spcBef>
                <a:spcPts val="750"/>
              </a:spcBef>
              <a:buSzPct val="45000"/>
              <a:buFont typeface="Wingdings" pitchFamily="2" charset="2"/>
              <a:buChar char=""/>
            </a:pPr>
            <a:r>
              <a:rPr lang="sl-SI" sz="2000" dirty="0">
                <a:solidFill>
                  <a:schemeClr val="tx2"/>
                </a:solidFill>
                <a:latin typeface="Verdana" pitchFamily="34" charset="0"/>
              </a:rPr>
              <a:t> </a:t>
            </a:r>
            <a:r>
              <a:rPr lang="sl-SI" sz="2000" dirty="0" smtClean="0">
                <a:solidFill>
                  <a:schemeClr val="tx2"/>
                </a:solidFill>
                <a:latin typeface="Verdana" pitchFamily="34" charset="0"/>
              </a:rPr>
              <a:t>Sigurna</a:t>
            </a:r>
            <a:endParaRPr lang="sl-SI" sz="2000" dirty="0">
              <a:solidFill>
                <a:schemeClr val="tx2"/>
              </a:solidFill>
              <a:latin typeface="Verdana" pitchFamily="34" charset="0"/>
            </a:endParaRPr>
          </a:p>
          <a:p>
            <a:pPr eaLnBrk="1" hangingPunct="1">
              <a:lnSpc>
                <a:spcPct val="104000"/>
              </a:lnSpc>
              <a:spcBef>
                <a:spcPts val="750"/>
              </a:spcBef>
              <a:buSzPct val="45000"/>
              <a:buFont typeface="Wingdings" pitchFamily="2" charset="2"/>
              <a:buChar char=""/>
            </a:pPr>
            <a:r>
              <a:rPr lang="sl-SI" sz="2000" dirty="0" smtClean="0">
                <a:solidFill>
                  <a:schemeClr val="tx2"/>
                </a:solidFill>
                <a:latin typeface="Verdana" pitchFamily="34" charset="0"/>
              </a:rPr>
              <a:t> Malo </a:t>
            </a:r>
            <a:r>
              <a:rPr lang="sl-SI" sz="2000" dirty="0" err="1">
                <a:solidFill>
                  <a:schemeClr val="tx2"/>
                </a:solidFill>
                <a:latin typeface="Verdana" pitchFamily="34" charset="0"/>
              </a:rPr>
              <a:t>nuspojava</a:t>
            </a:r>
            <a:endParaRPr lang="sl-SI" sz="2000" dirty="0">
              <a:solidFill>
                <a:schemeClr val="tx2"/>
              </a:solidFill>
              <a:latin typeface="Verdana" pitchFamily="34" charset="0"/>
            </a:endParaRPr>
          </a:p>
        </p:txBody>
      </p:sp>
      <p:pic>
        <p:nvPicPr>
          <p:cNvPr id="3072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1268412"/>
            <a:ext cx="1893034" cy="21605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6234" y="1268412"/>
            <a:ext cx="1944689" cy="21595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8"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355" y="3401090"/>
            <a:ext cx="1968723" cy="197645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9"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3427932"/>
            <a:ext cx="2085752" cy="192277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756" y="5453063"/>
            <a:ext cx="3670300" cy="8048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574675" y="340767"/>
            <a:ext cx="8001000" cy="1216025"/>
          </a:xfrm>
        </p:spPr>
        <p:txBody>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err="1"/>
              <a:t>Klinička</a:t>
            </a:r>
            <a:r>
              <a:rPr lang="en-GB" dirty="0"/>
              <a:t> </a:t>
            </a:r>
            <a:r>
              <a:rPr lang="en-GB" dirty="0" err="1"/>
              <a:t>praksa</a:t>
            </a:r>
            <a:endParaRPr lang="en-GB" dirty="0"/>
          </a:p>
        </p:txBody>
      </p:sp>
      <p:sp>
        <p:nvSpPr>
          <p:cNvPr id="56323" name="Rectangle 2"/>
          <p:cNvSpPr>
            <a:spLocks noGrp="1" noChangeArrowheads="1"/>
          </p:cNvSpPr>
          <p:nvPr>
            <p:ph idx="1"/>
          </p:nvPr>
        </p:nvSpPr>
        <p:spPr>
          <a:xfrm>
            <a:off x="566738" y="1752600"/>
            <a:ext cx="8001000" cy="4270375"/>
          </a:xfrm>
        </p:spPr>
        <p:txBody>
          <a:bodyPr/>
          <a:lstStyle/>
          <a:p>
            <a:pPr marL="463550" indent="-452438">
              <a:buClrTx/>
              <a:buSzPct val="65000"/>
              <a:buFontTx/>
              <a:buNone/>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endParaRPr lang="en-GB" dirty="0" smtClean="0">
              <a:latin typeface="Arial" charset="0"/>
              <a:cs typeface="Arial" charset="0"/>
            </a:endParaRPr>
          </a:p>
          <a:p>
            <a:pPr marL="463550" indent="-452438">
              <a:buClr>
                <a:srgbClr val="CC0000"/>
              </a:buClr>
              <a:buSzPct val="65000"/>
              <a:buFont typeface="Wingdings" pitchFamily="2" charset="2"/>
              <a:buChar char=""/>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r>
              <a:rPr lang="sl-SI" dirty="0" smtClean="0">
                <a:latin typeface="Arial" charset="0"/>
                <a:cs typeface="Arial" charset="0"/>
              </a:rPr>
              <a:t>Pravilno</a:t>
            </a:r>
            <a:r>
              <a:rPr lang="en-GB" dirty="0" smtClean="0">
                <a:latin typeface="Arial" charset="0"/>
                <a:cs typeface="Arial" charset="0"/>
              </a:rPr>
              <a:t> </a:t>
            </a:r>
            <a:r>
              <a:rPr lang="en-GB" dirty="0" err="1" smtClean="0">
                <a:latin typeface="Arial" charset="0"/>
                <a:cs typeface="Arial" charset="0"/>
              </a:rPr>
              <a:t>savjetovanje</a:t>
            </a:r>
            <a:r>
              <a:rPr lang="sl-SI" dirty="0" smtClean="0">
                <a:latin typeface="Arial" charset="0"/>
                <a:cs typeface="Arial" charset="0"/>
              </a:rPr>
              <a:t> i informiranje </a:t>
            </a:r>
            <a:r>
              <a:rPr lang="sl-SI" dirty="0" err="1" smtClean="0">
                <a:latin typeface="Arial" charset="0"/>
                <a:cs typeface="Arial" charset="0"/>
              </a:rPr>
              <a:t>utjeću</a:t>
            </a:r>
            <a:r>
              <a:rPr lang="sl-SI" dirty="0" smtClean="0">
                <a:latin typeface="Arial" charset="0"/>
                <a:cs typeface="Arial" charset="0"/>
              </a:rPr>
              <a:t> na </a:t>
            </a:r>
            <a:r>
              <a:rPr lang="sl-SI" dirty="0" err="1" smtClean="0">
                <a:latin typeface="Arial" charset="0"/>
                <a:cs typeface="Arial" charset="0"/>
              </a:rPr>
              <a:t>prihvatljivost</a:t>
            </a:r>
            <a:r>
              <a:rPr lang="sl-SI" dirty="0" smtClean="0">
                <a:latin typeface="Arial" charset="0"/>
                <a:cs typeface="Arial" charset="0"/>
              </a:rPr>
              <a:t> i zadovoljstvo </a:t>
            </a:r>
            <a:r>
              <a:rPr lang="sl-SI" dirty="0" err="1" smtClean="0">
                <a:latin typeface="Arial" charset="0"/>
                <a:cs typeface="Arial" charset="0"/>
              </a:rPr>
              <a:t>korisnica</a:t>
            </a:r>
            <a:r>
              <a:rPr lang="sl-SI" dirty="0" smtClean="0">
                <a:latin typeface="Arial" charset="0"/>
                <a:cs typeface="Arial" charset="0"/>
              </a:rPr>
              <a:t> kontracepcije!</a:t>
            </a:r>
            <a:endParaRPr lang="en-GB" dirty="0" smtClean="0">
              <a:latin typeface="Arial" charset="0"/>
              <a:cs typeface="Arial" charset="0"/>
            </a:endParaRPr>
          </a:p>
        </p:txBody>
      </p:sp>
      <p:pic>
        <p:nvPicPr>
          <p:cNvPr id="563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679950"/>
            <a:ext cx="1800225" cy="1439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7563" y="4716463"/>
            <a:ext cx="1350962" cy="1360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4581525"/>
            <a:ext cx="1501775" cy="1589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6838" y="4679950"/>
            <a:ext cx="1303337" cy="1439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1288" y="4808538"/>
            <a:ext cx="1789112" cy="1312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395536" y="404664"/>
            <a:ext cx="8001000" cy="1374775"/>
          </a:xfrm>
        </p:spPr>
        <p:txBody>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err="1"/>
              <a:t>Kakva</a:t>
            </a:r>
            <a:r>
              <a:rPr lang="en-GB" sz="2800" dirty="0"/>
              <a:t> je </a:t>
            </a:r>
            <a:r>
              <a:rPr lang="en-GB" sz="2800" dirty="0" err="1"/>
              <a:t>reakcija</a:t>
            </a:r>
            <a:r>
              <a:rPr lang="en-GB" sz="2800" dirty="0"/>
              <a:t> </a:t>
            </a:r>
            <a:r>
              <a:rPr lang="en-GB" sz="2800" dirty="0" err="1"/>
              <a:t>žena</a:t>
            </a:r>
            <a:r>
              <a:rPr lang="en-GB" sz="2800" dirty="0"/>
              <a:t> </a:t>
            </a:r>
            <a:r>
              <a:rPr lang="en-GB" sz="2800" dirty="0" err="1"/>
              <a:t>na</a:t>
            </a:r>
            <a:r>
              <a:rPr lang="en-GB" sz="2800" dirty="0"/>
              <a:t> </a:t>
            </a:r>
            <a:r>
              <a:rPr lang="en-GB" sz="2800" dirty="0" err="1"/>
              <a:t>novi</a:t>
            </a:r>
            <a:r>
              <a:rPr lang="en-GB" sz="2800" dirty="0"/>
              <a:t> </a:t>
            </a:r>
            <a:r>
              <a:rPr lang="en-GB" sz="2800" dirty="0" err="1"/>
              <a:t>način</a:t>
            </a:r>
            <a:r>
              <a:rPr lang="en-GB" sz="2800" dirty="0"/>
              <a:t> </a:t>
            </a:r>
            <a:r>
              <a:rPr lang="en-GB" sz="2800" dirty="0" err="1"/>
              <a:t>primjene</a:t>
            </a:r>
            <a:r>
              <a:rPr lang="en-GB" sz="2800" dirty="0"/>
              <a:t> </a:t>
            </a:r>
            <a:r>
              <a:rPr lang="en-GB" sz="2800" dirty="0" err="1"/>
              <a:t>kombinirane</a:t>
            </a:r>
            <a:r>
              <a:rPr lang="en-GB" sz="2800" dirty="0"/>
              <a:t> </a:t>
            </a:r>
            <a:r>
              <a:rPr lang="en-GB" sz="2800" dirty="0" err="1"/>
              <a:t>hormonske</a:t>
            </a:r>
            <a:r>
              <a:rPr lang="en-GB" sz="2800" dirty="0"/>
              <a:t> </a:t>
            </a:r>
            <a:r>
              <a:rPr lang="en-GB" sz="2800" dirty="0" err="1"/>
              <a:t>kontracepcije</a:t>
            </a:r>
            <a:r>
              <a:rPr lang="en-GB" sz="2800" dirty="0"/>
              <a:t>?</a:t>
            </a:r>
          </a:p>
        </p:txBody>
      </p:sp>
      <p:sp>
        <p:nvSpPr>
          <p:cNvPr id="58371" name="Rectangle 2"/>
          <p:cNvSpPr>
            <a:spLocks noGrp="1" noChangeArrowheads="1"/>
          </p:cNvSpPr>
          <p:nvPr>
            <p:ph idx="1"/>
          </p:nvPr>
        </p:nvSpPr>
        <p:spPr>
          <a:xfrm>
            <a:off x="566738" y="1752600"/>
            <a:ext cx="8001000" cy="4844752"/>
          </a:xfrm>
        </p:spPr>
        <p:txBody>
          <a:bodyPr/>
          <a:lstStyle/>
          <a:p>
            <a:pPr marL="463550" indent="-452438">
              <a:buClrTx/>
              <a:buSzPct val="65000"/>
              <a:buFontTx/>
              <a:buNone/>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endParaRPr lang="en-GB" dirty="0" smtClean="0">
              <a:latin typeface="Arial" charset="0"/>
              <a:cs typeface="Arial" charset="0"/>
            </a:endParaRPr>
          </a:p>
          <a:p>
            <a:pPr marL="463550" indent="-452438">
              <a:spcBef>
                <a:spcPts val="600"/>
              </a:spcBef>
              <a:buClr>
                <a:srgbClr val="CC0000"/>
              </a:buClr>
              <a:buSzPct val="65000"/>
              <a:buFont typeface="Wingdings" pitchFamily="2" charset="2"/>
              <a:buChar char=""/>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r>
              <a:rPr lang="en-GB" dirty="0" err="1" smtClean="0">
                <a:latin typeface="Arial" charset="0"/>
                <a:cs typeface="Arial" charset="0"/>
              </a:rPr>
              <a:t>Ve</a:t>
            </a:r>
            <a:r>
              <a:rPr lang="sl-SI" dirty="0" smtClean="0">
                <a:latin typeface="Arial" charset="0"/>
                <a:cs typeface="Arial" charset="0"/>
              </a:rPr>
              <a:t>ć</a:t>
            </a:r>
            <a:r>
              <a:rPr lang="en-GB" dirty="0" err="1" smtClean="0">
                <a:latin typeface="Arial" charset="0"/>
                <a:cs typeface="Arial" charset="0"/>
              </a:rPr>
              <a:t>ina</a:t>
            </a:r>
            <a:r>
              <a:rPr lang="en-GB" dirty="0" smtClean="0">
                <a:latin typeface="Arial" charset="0"/>
                <a:cs typeface="Arial" charset="0"/>
              </a:rPr>
              <a:t> </a:t>
            </a:r>
            <a:r>
              <a:rPr lang="en-GB" dirty="0" err="1" smtClean="0">
                <a:latin typeface="Arial" charset="0"/>
                <a:cs typeface="Arial" charset="0"/>
              </a:rPr>
              <a:t>žena</a:t>
            </a:r>
            <a:r>
              <a:rPr lang="en-GB" dirty="0" smtClean="0">
                <a:latin typeface="Arial" charset="0"/>
                <a:cs typeface="Arial" charset="0"/>
              </a:rPr>
              <a:t> </a:t>
            </a:r>
            <a:r>
              <a:rPr lang="sl-SI" dirty="0" err="1" smtClean="0">
                <a:latin typeface="Arial" charset="0"/>
                <a:cs typeface="Arial" charset="0"/>
              </a:rPr>
              <a:t>pokazuje</a:t>
            </a:r>
            <a:r>
              <a:rPr lang="en-GB" dirty="0" smtClean="0">
                <a:latin typeface="Arial" charset="0"/>
                <a:cs typeface="Arial" charset="0"/>
              </a:rPr>
              <a:t> </a:t>
            </a:r>
            <a:r>
              <a:rPr lang="en-GB" dirty="0" err="1" smtClean="0">
                <a:latin typeface="Arial" charset="0"/>
                <a:cs typeface="Arial" charset="0"/>
              </a:rPr>
              <a:t>zanimanje</a:t>
            </a:r>
            <a:r>
              <a:rPr lang="en-GB" dirty="0" smtClean="0">
                <a:latin typeface="Arial" charset="0"/>
                <a:cs typeface="Arial" charset="0"/>
              </a:rPr>
              <a:t>..</a:t>
            </a:r>
          </a:p>
          <a:p>
            <a:pPr marL="463550" indent="-452438">
              <a:spcBef>
                <a:spcPts val="600"/>
              </a:spcBef>
              <a:buClrTx/>
              <a:buSzPct val="65000"/>
              <a:buFontTx/>
              <a:buNone/>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endParaRPr lang="en-GB" dirty="0" smtClean="0">
              <a:latin typeface="Arial" charset="0"/>
              <a:cs typeface="Arial" charset="0"/>
            </a:endParaRPr>
          </a:p>
          <a:p>
            <a:pPr marL="463550" indent="-452438">
              <a:spcBef>
                <a:spcPts val="600"/>
              </a:spcBef>
              <a:buClr>
                <a:srgbClr val="CC0000"/>
              </a:buClr>
              <a:buSzPct val="65000"/>
              <a:buFont typeface="Wingdings" pitchFamily="2" charset="2"/>
              <a:buChar char=""/>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r>
              <a:rPr lang="en-GB" dirty="0" smtClean="0">
                <a:latin typeface="Arial" charset="0"/>
                <a:cs typeface="Arial" charset="0"/>
              </a:rPr>
              <a:t>One </a:t>
            </a:r>
            <a:r>
              <a:rPr lang="en-GB" dirty="0" err="1" smtClean="0">
                <a:latin typeface="Arial" charset="0"/>
                <a:cs typeface="Arial" charset="0"/>
              </a:rPr>
              <a:t>žele</a:t>
            </a:r>
            <a:r>
              <a:rPr lang="en-GB" dirty="0" smtClean="0">
                <a:latin typeface="Arial" charset="0"/>
                <a:cs typeface="Arial" charset="0"/>
              </a:rPr>
              <a:t> </a:t>
            </a:r>
            <a:r>
              <a:rPr lang="en-GB" dirty="0" err="1" smtClean="0">
                <a:latin typeface="Arial" charset="0"/>
                <a:cs typeface="Arial" charset="0"/>
              </a:rPr>
              <a:t>znati</a:t>
            </a:r>
            <a:r>
              <a:rPr lang="en-GB" dirty="0" smtClean="0">
                <a:latin typeface="Arial" charset="0"/>
                <a:cs typeface="Arial" charset="0"/>
              </a:rPr>
              <a:t> </a:t>
            </a:r>
            <a:r>
              <a:rPr lang="en-GB" dirty="0" err="1" smtClean="0">
                <a:latin typeface="Arial" charset="0"/>
                <a:cs typeface="Arial" charset="0"/>
              </a:rPr>
              <a:t>više</a:t>
            </a:r>
            <a:r>
              <a:rPr lang="en-GB" dirty="0" smtClean="0">
                <a:latin typeface="Arial" charset="0"/>
                <a:cs typeface="Arial" charset="0"/>
              </a:rPr>
              <a:t>..</a:t>
            </a:r>
          </a:p>
          <a:p>
            <a:pPr marL="463550" indent="-452438">
              <a:spcBef>
                <a:spcPts val="600"/>
              </a:spcBef>
              <a:buClrTx/>
              <a:buSzPct val="65000"/>
              <a:buFontTx/>
              <a:buNone/>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endParaRPr lang="en-GB" dirty="0" smtClean="0">
              <a:latin typeface="Arial" charset="0"/>
              <a:cs typeface="Arial" charset="0"/>
            </a:endParaRPr>
          </a:p>
          <a:p>
            <a:pPr marL="463550" indent="-452438">
              <a:spcBef>
                <a:spcPts val="600"/>
              </a:spcBef>
              <a:buClr>
                <a:srgbClr val="CC0000"/>
              </a:buClr>
              <a:buSzPct val="65000"/>
              <a:buFont typeface="Wingdings" pitchFamily="2" charset="2"/>
              <a:buChar char=""/>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r>
              <a:rPr lang="en-GB" dirty="0" err="1" smtClean="0">
                <a:latin typeface="Arial" charset="0"/>
                <a:cs typeface="Arial" charset="0"/>
              </a:rPr>
              <a:t>Neke</a:t>
            </a:r>
            <a:r>
              <a:rPr lang="en-GB" dirty="0" smtClean="0">
                <a:latin typeface="Arial" charset="0"/>
                <a:cs typeface="Arial" charset="0"/>
              </a:rPr>
              <a:t> </a:t>
            </a:r>
            <a:r>
              <a:rPr lang="en-GB" dirty="0" err="1" smtClean="0">
                <a:latin typeface="Arial" charset="0"/>
                <a:cs typeface="Arial" charset="0"/>
              </a:rPr>
              <a:t>sumnjaju</a:t>
            </a:r>
            <a:r>
              <a:rPr lang="en-GB" dirty="0" smtClean="0">
                <a:latin typeface="Arial" charset="0"/>
                <a:cs typeface="Arial" charset="0"/>
              </a:rPr>
              <a:t>....</a:t>
            </a:r>
            <a:r>
              <a:rPr lang="en-GB" dirty="0" err="1" smtClean="0">
                <a:latin typeface="Arial" charset="0"/>
                <a:cs typeface="Arial" charset="0"/>
              </a:rPr>
              <a:t>što</a:t>
            </a:r>
            <a:r>
              <a:rPr lang="en-GB" dirty="0" smtClean="0">
                <a:latin typeface="Arial" charset="0"/>
                <a:cs typeface="Arial" charset="0"/>
              </a:rPr>
              <a:t>?</a:t>
            </a:r>
            <a:endParaRPr lang="sl-SI" dirty="0" smtClean="0">
              <a:latin typeface="Arial" charset="0"/>
              <a:cs typeface="Arial" charset="0"/>
            </a:endParaRPr>
          </a:p>
          <a:p>
            <a:pPr marL="463550" indent="-452438">
              <a:spcBef>
                <a:spcPts val="600"/>
              </a:spcBef>
              <a:buClr>
                <a:srgbClr val="CC0000"/>
              </a:buClr>
              <a:buSzPct val="65000"/>
              <a:buFont typeface="Wingdings" pitchFamily="2" charset="2"/>
              <a:buChar char=""/>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endParaRPr lang="sl-SI" dirty="0" smtClean="0">
              <a:latin typeface="Arial" charset="0"/>
              <a:cs typeface="Arial" charset="0"/>
            </a:endParaRPr>
          </a:p>
          <a:p>
            <a:pPr marL="463550" indent="-452438">
              <a:spcBef>
                <a:spcPts val="600"/>
              </a:spcBef>
              <a:buClr>
                <a:srgbClr val="CC0000"/>
              </a:buClr>
              <a:buSzPct val="65000"/>
              <a:buFont typeface="Wingdings" pitchFamily="2" charset="2"/>
              <a:buChar char=""/>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endParaRPr lang="sl-SI" dirty="0" smtClean="0">
              <a:latin typeface="Arial" charset="0"/>
              <a:cs typeface="Arial" charset="0"/>
            </a:endParaRPr>
          </a:p>
          <a:p>
            <a:pPr marL="463550" indent="-452438">
              <a:spcBef>
                <a:spcPts val="600"/>
              </a:spcBef>
              <a:buClr>
                <a:srgbClr val="CC0000"/>
              </a:buClr>
              <a:buSzPct val="65000"/>
              <a:buFont typeface="Wingdings" pitchFamily="2" charset="2"/>
              <a:buChar char=""/>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endParaRPr lang="sl-SI" dirty="0" smtClean="0">
              <a:latin typeface="Arial" charset="0"/>
              <a:cs typeface="Arial" charset="0"/>
            </a:endParaRPr>
          </a:p>
          <a:p>
            <a:pPr marL="463550" indent="-452438">
              <a:spcBef>
                <a:spcPts val="600"/>
              </a:spcBef>
              <a:buClr>
                <a:srgbClr val="CC0000"/>
              </a:buClr>
              <a:buSzPct val="65000"/>
              <a:buFont typeface="Wingdings" pitchFamily="2" charset="2"/>
              <a:buChar char=""/>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endParaRPr lang="sl-SI" dirty="0" smtClean="0">
              <a:latin typeface="Arial" charset="0"/>
              <a:cs typeface="Arial" charset="0"/>
            </a:endParaRPr>
          </a:p>
          <a:p>
            <a:pPr marL="11112" indent="0">
              <a:spcBef>
                <a:spcPts val="600"/>
              </a:spcBef>
              <a:buClr>
                <a:srgbClr val="CC0000"/>
              </a:buClr>
              <a:buSzPct val="65000"/>
              <a:buNone/>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r>
              <a:rPr lang="sl-SI" sz="1600" i="1" dirty="0" err="1" smtClean="0">
                <a:latin typeface="Arial" charset="0"/>
                <a:cs typeface="Arial" charset="0"/>
              </a:rPr>
              <a:t>Agren</a:t>
            </a:r>
            <a:r>
              <a:rPr lang="sl-SI" sz="1600" i="1" dirty="0" smtClean="0">
                <a:latin typeface="Arial" charset="0"/>
                <a:cs typeface="Arial" charset="0"/>
              </a:rPr>
              <a:t> U, 2009</a:t>
            </a:r>
            <a:endParaRPr lang="en-GB" sz="1600" i="1" dirty="0" smtClean="0">
              <a:latin typeface="Arial" charset="0"/>
              <a:cs typeface="Arial" charset="0"/>
            </a:endParaRPr>
          </a:p>
        </p:txBody>
      </p:sp>
      <p:pic>
        <p:nvPicPr>
          <p:cNvPr id="583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4859338"/>
            <a:ext cx="1143000" cy="1260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7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825" y="4929188"/>
            <a:ext cx="1190625" cy="1190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574675" y="147638"/>
            <a:ext cx="8001000" cy="1374775"/>
          </a:xfrm>
        </p:spPr>
        <p:txBody>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a:t>Kakva je reakcija žena na novi način primjene kombinirane hormonske kontracepcije?</a:t>
            </a:r>
          </a:p>
        </p:txBody>
      </p:sp>
      <p:sp>
        <p:nvSpPr>
          <p:cNvPr id="59395" name="Rectangle 2"/>
          <p:cNvSpPr>
            <a:spLocks noGrp="1" noChangeArrowheads="1"/>
          </p:cNvSpPr>
          <p:nvPr>
            <p:ph idx="1"/>
          </p:nvPr>
        </p:nvSpPr>
        <p:spPr>
          <a:xfrm>
            <a:off x="566738" y="1752600"/>
            <a:ext cx="8001000" cy="4270375"/>
          </a:xfrm>
        </p:spPr>
        <p:txBody>
          <a:bodyPr/>
          <a:lstStyle/>
          <a:p>
            <a:pPr marL="463550" indent="-452438">
              <a:spcBef>
                <a:spcPts val="600"/>
              </a:spcBef>
              <a:buClrTx/>
              <a:buSzPct val="65000"/>
              <a:buFontTx/>
              <a:buNone/>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r>
              <a:rPr lang="en-GB" dirty="0" err="1" smtClean="0">
                <a:latin typeface="Arial" charset="0"/>
                <a:cs typeface="Arial" charset="0"/>
              </a:rPr>
              <a:t>Mnoge</a:t>
            </a:r>
            <a:r>
              <a:rPr lang="en-GB" dirty="0" smtClean="0">
                <a:latin typeface="Arial" charset="0"/>
                <a:cs typeface="Arial" charset="0"/>
              </a:rPr>
              <a:t> </a:t>
            </a:r>
            <a:r>
              <a:rPr lang="en-GB" dirty="0" err="1" smtClean="0">
                <a:latin typeface="Arial" charset="0"/>
                <a:cs typeface="Arial" charset="0"/>
              </a:rPr>
              <a:t>žene</a:t>
            </a:r>
            <a:r>
              <a:rPr lang="en-GB" dirty="0" smtClean="0">
                <a:latin typeface="Arial" charset="0"/>
                <a:cs typeface="Arial" charset="0"/>
              </a:rPr>
              <a:t> </a:t>
            </a:r>
            <a:r>
              <a:rPr lang="en-GB" dirty="0" err="1" smtClean="0">
                <a:latin typeface="Arial" charset="0"/>
                <a:cs typeface="Arial" charset="0"/>
              </a:rPr>
              <a:t>pozdravljaju</a:t>
            </a:r>
            <a:r>
              <a:rPr lang="en-GB" dirty="0" smtClean="0">
                <a:latin typeface="Arial" charset="0"/>
                <a:cs typeface="Arial" charset="0"/>
              </a:rPr>
              <a:t> </a:t>
            </a:r>
            <a:r>
              <a:rPr lang="en-GB" dirty="0" err="1" smtClean="0">
                <a:latin typeface="Arial" charset="0"/>
                <a:cs typeface="Arial" charset="0"/>
              </a:rPr>
              <a:t>oblik</a:t>
            </a:r>
            <a:r>
              <a:rPr lang="en-GB" dirty="0" smtClean="0">
                <a:latin typeface="Arial" charset="0"/>
                <a:cs typeface="Arial" charset="0"/>
              </a:rPr>
              <a:t> </a:t>
            </a:r>
            <a:r>
              <a:rPr lang="en-GB" dirty="0" err="1" smtClean="0">
                <a:latin typeface="Arial" charset="0"/>
                <a:cs typeface="Arial" charset="0"/>
              </a:rPr>
              <a:t>hormonske</a:t>
            </a:r>
            <a:r>
              <a:rPr lang="en-GB" dirty="0" smtClean="0">
                <a:latin typeface="Arial" charset="0"/>
                <a:cs typeface="Arial" charset="0"/>
              </a:rPr>
              <a:t> </a:t>
            </a:r>
          </a:p>
          <a:p>
            <a:pPr marL="463550" indent="-452438">
              <a:spcBef>
                <a:spcPts val="600"/>
              </a:spcBef>
              <a:buClrTx/>
              <a:buSzPct val="65000"/>
              <a:buFontTx/>
              <a:buNone/>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r>
              <a:rPr lang="en-GB" dirty="0" err="1" smtClean="0">
                <a:latin typeface="Arial" charset="0"/>
                <a:cs typeface="Arial" charset="0"/>
              </a:rPr>
              <a:t>kontracepcije</a:t>
            </a:r>
            <a:r>
              <a:rPr lang="en-GB" dirty="0" smtClean="0">
                <a:latin typeface="Arial" charset="0"/>
                <a:cs typeface="Arial" charset="0"/>
              </a:rPr>
              <a:t>, </a:t>
            </a:r>
            <a:r>
              <a:rPr lang="en-GB" dirty="0" err="1" smtClean="0">
                <a:latin typeface="Arial" charset="0"/>
                <a:cs typeface="Arial" charset="0"/>
              </a:rPr>
              <a:t>koji</a:t>
            </a:r>
            <a:r>
              <a:rPr lang="en-GB" dirty="0" smtClean="0">
                <a:latin typeface="Arial" charset="0"/>
                <a:cs typeface="Arial" charset="0"/>
              </a:rPr>
              <a:t> je</a:t>
            </a:r>
          </a:p>
          <a:p>
            <a:pPr marL="463550" indent="-452438">
              <a:spcBef>
                <a:spcPts val="600"/>
              </a:spcBef>
              <a:buClrTx/>
              <a:buSzPct val="65000"/>
              <a:buFontTx/>
              <a:buNone/>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endParaRPr lang="en-GB" dirty="0" smtClean="0">
              <a:latin typeface="Arial" charset="0"/>
              <a:cs typeface="Arial" charset="0"/>
            </a:endParaRPr>
          </a:p>
          <a:p>
            <a:pPr marL="463550" indent="-452438">
              <a:spcBef>
                <a:spcPts val="600"/>
              </a:spcBef>
              <a:buClr>
                <a:srgbClr val="CC0000"/>
              </a:buClr>
              <a:buSzPct val="65000"/>
              <a:buFont typeface="Wingdings" pitchFamily="2" charset="2"/>
              <a:buChar char=""/>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r>
              <a:rPr lang="en-GB" dirty="0" err="1" smtClean="0">
                <a:latin typeface="Arial" charset="0"/>
                <a:cs typeface="Arial" charset="0"/>
              </a:rPr>
              <a:t>prikladan</a:t>
            </a:r>
            <a:r>
              <a:rPr lang="en-GB" dirty="0" smtClean="0">
                <a:latin typeface="Arial" charset="0"/>
                <a:cs typeface="Arial" charset="0"/>
              </a:rPr>
              <a:t> in </a:t>
            </a:r>
            <a:r>
              <a:rPr lang="en-GB" dirty="0" err="1" smtClean="0">
                <a:latin typeface="Arial" charset="0"/>
                <a:cs typeface="Arial" charset="0"/>
              </a:rPr>
              <a:t>jednostavan</a:t>
            </a:r>
            <a:endParaRPr lang="en-GB" dirty="0" smtClean="0">
              <a:latin typeface="Arial" charset="0"/>
              <a:cs typeface="Arial" charset="0"/>
            </a:endParaRPr>
          </a:p>
          <a:p>
            <a:pPr marL="463550" indent="-452438">
              <a:spcBef>
                <a:spcPts val="600"/>
              </a:spcBef>
              <a:buClr>
                <a:srgbClr val="CC0000"/>
              </a:buClr>
              <a:buSzPct val="65000"/>
              <a:buFont typeface="Wingdings" pitchFamily="2" charset="2"/>
              <a:buChar char=""/>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r>
              <a:rPr lang="en-GB" dirty="0" smtClean="0">
                <a:latin typeface="Arial" charset="0"/>
                <a:cs typeface="Arial" charset="0"/>
              </a:rPr>
              <a:t>ne </a:t>
            </a:r>
            <a:r>
              <a:rPr lang="en-GB" dirty="0" err="1" smtClean="0">
                <a:latin typeface="Arial" charset="0"/>
                <a:cs typeface="Arial" charset="0"/>
              </a:rPr>
              <a:t>zaht</a:t>
            </a:r>
            <a:r>
              <a:rPr lang="sl-SI" dirty="0" smtClean="0">
                <a:latin typeface="Arial" charset="0"/>
                <a:cs typeface="Arial" charset="0"/>
              </a:rPr>
              <a:t>i</a:t>
            </a:r>
            <a:r>
              <a:rPr lang="en-GB" dirty="0" err="1" smtClean="0">
                <a:latin typeface="Arial" charset="0"/>
                <a:cs typeface="Arial" charset="0"/>
              </a:rPr>
              <a:t>jeva</a:t>
            </a:r>
            <a:r>
              <a:rPr lang="en-GB" dirty="0" smtClean="0">
                <a:latin typeface="Arial" charset="0"/>
                <a:cs typeface="Arial" charset="0"/>
              </a:rPr>
              <a:t> </a:t>
            </a:r>
            <a:r>
              <a:rPr lang="en-GB" dirty="0" err="1" smtClean="0">
                <a:latin typeface="Arial" charset="0"/>
                <a:cs typeface="Arial" charset="0"/>
              </a:rPr>
              <a:t>dnevn</a:t>
            </a:r>
            <a:r>
              <a:rPr lang="sl-SI" dirty="0" smtClean="0">
                <a:latin typeface="Arial" charset="0"/>
                <a:cs typeface="Arial" charset="0"/>
              </a:rPr>
              <a:t>i</a:t>
            </a:r>
            <a:r>
              <a:rPr lang="en-GB" dirty="0" smtClean="0">
                <a:latin typeface="Arial" charset="0"/>
                <a:cs typeface="Arial" charset="0"/>
              </a:rPr>
              <a:t> </a:t>
            </a:r>
            <a:r>
              <a:rPr lang="en-GB" dirty="0" err="1" smtClean="0">
                <a:latin typeface="Arial" charset="0"/>
                <a:cs typeface="Arial" charset="0"/>
              </a:rPr>
              <a:t>režim</a:t>
            </a:r>
            <a:r>
              <a:rPr lang="en-GB" dirty="0" smtClean="0">
                <a:latin typeface="Arial" charset="0"/>
                <a:cs typeface="Arial" charset="0"/>
              </a:rPr>
              <a:t> </a:t>
            </a:r>
            <a:r>
              <a:rPr lang="en-GB" dirty="0" err="1" smtClean="0">
                <a:latin typeface="Arial" charset="0"/>
                <a:cs typeface="Arial" charset="0"/>
              </a:rPr>
              <a:t>uzimanja</a:t>
            </a:r>
            <a:endParaRPr lang="en-GB" dirty="0" smtClean="0">
              <a:latin typeface="Arial" charset="0"/>
              <a:cs typeface="Arial" charset="0"/>
            </a:endParaRPr>
          </a:p>
          <a:p>
            <a:pPr marL="463550" indent="-452438">
              <a:spcBef>
                <a:spcPts val="600"/>
              </a:spcBef>
              <a:buClr>
                <a:srgbClr val="CC0000"/>
              </a:buClr>
              <a:buSzPct val="65000"/>
              <a:buFont typeface="Wingdings" pitchFamily="2" charset="2"/>
              <a:buChar char=""/>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r>
              <a:rPr lang="en-GB" dirty="0" smtClean="0">
                <a:latin typeface="Arial" charset="0"/>
                <a:cs typeface="Arial" charset="0"/>
              </a:rPr>
              <a:t>ne </a:t>
            </a:r>
            <a:r>
              <a:rPr lang="en-GB" dirty="0" err="1" smtClean="0">
                <a:latin typeface="Arial" charset="0"/>
                <a:cs typeface="Arial" charset="0"/>
              </a:rPr>
              <a:t>zaht</a:t>
            </a:r>
            <a:r>
              <a:rPr lang="sl-SI" dirty="0" smtClean="0">
                <a:latin typeface="Arial" charset="0"/>
                <a:cs typeface="Arial" charset="0"/>
              </a:rPr>
              <a:t>i</a:t>
            </a:r>
            <a:r>
              <a:rPr lang="en-GB" dirty="0" err="1" smtClean="0">
                <a:latin typeface="Arial" charset="0"/>
                <a:cs typeface="Arial" charset="0"/>
              </a:rPr>
              <a:t>jeva</a:t>
            </a:r>
            <a:r>
              <a:rPr lang="en-GB" dirty="0" smtClean="0">
                <a:latin typeface="Arial" charset="0"/>
                <a:cs typeface="Arial" charset="0"/>
              </a:rPr>
              <a:t> </a:t>
            </a:r>
            <a:r>
              <a:rPr lang="en-GB" dirty="0" err="1" smtClean="0">
                <a:latin typeface="Arial" charset="0"/>
                <a:cs typeface="Arial" charset="0"/>
              </a:rPr>
              <a:t>lječničku</a:t>
            </a:r>
            <a:r>
              <a:rPr lang="en-GB" dirty="0" smtClean="0">
                <a:latin typeface="Arial" charset="0"/>
                <a:cs typeface="Arial" charset="0"/>
              </a:rPr>
              <a:t> </a:t>
            </a:r>
            <a:r>
              <a:rPr lang="en-GB" dirty="0" err="1" smtClean="0">
                <a:latin typeface="Arial" charset="0"/>
                <a:cs typeface="Arial" charset="0"/>
              </a:rPr>
              <a:t>intervenciju</a:t>
            </a:r>
            <a:endParaRPr lang="en-GB" dirty="0" smtClean="0">
              <a:latin typeface="Arial" charset="0"/>
              <a:cs typeface="Arial" charset="0"/>
            </a:endParaRPr>
          </a:p>
          <a:p>
            <a:pPr marL="463550" indent="-452438">
              <a:spcBef>
                <a:spcPts val="500"/>
              </a:spcBef>
              <a:buClrTx/>
              <a:buSzPct val="65000"/>
              <a:buFontTx/>
              <a:buNone/>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r>
              <a:rPr lang="en-GB" dirty="0" smtClean="0">
                <a:latin typeface="Arial" charset="0"/>
                <a:cs typeface="Arial" charset="0"/>
              </a:rPr>
              <a:t>    </a:t>
            </a:r>
            <a:r>
              <a:rPr lang="en-GB" sz="2000" dirty="0" smtClean="0">
                <a:latin typeface="Arial" charset="0"/>
                <a:cs typeface="Arial" charset="0"/>
              </a:rPr>
              <a:t>(</a:t>
            </a:r>
            <a:r>
              <a:rPr lang="sl-SI" sz="2000" dirty="0" err="1" smtClean="0">
                <a:latin typeface="Arial" charset="0"/>
                <a:cs typeface="Arial" charset="0"/>
              </a:rPr>
              <a:t>stavljanje</a:t>
            </a:r>
            <a:r>
              <a:rPr lang="en-GB" sz="2000" dirty="0" smtClean="0">
                <a:latin typeface="Arial" charset="0"/>
                <a:cs typeface="Arial" charset="0"/>
              </a:rPr>
              <a:t>,</a:t>
            </a:r>
            <a:r>
              <a:rPr lang="sl-SI" sz="2000" dirty="0" smtClean="0">
                <a:latin typeface="Arial" charset="0"/>
                <a:cs typeface="Arial" charset="0"/>
              </a:rPr>
              <a:t> </a:t>
            </a:r>
            <a:r>
              <a:rPr lang="en-GB" sz="2000" dirty="0" err="1" smtClean="0">
                <a:latin typeface="Arial" charset="0"/>
                <a:cs typeface="Arial" charset="0"/>
              </a:rPr>
              <a:t>uklanjanje</a:t>
            </a:r>
            <a:r>
              <a:rPr lang="en-GB" sz="2000" dirty="0" smtClean="0">
                <a:latin typeface="Arial" charset="0"/>
                <a:cs typeface="Arial" charset="0"/>
              </a:rPr>
              <a:t> IUD, </a:t>
            </a:r>
            <a:r>
              <a:rPr lang="en-GB" sz="2000" dirty="0" err="1" smtClean="0">
                <a:latin typeface="Arial" charset="0"/>
                <a:cs typeface="Arial" charset="0"/>
              </a:rPr>
              <a:t>implantata</a:t>
            </a:r>
            <a:r>
              <a:rPr lang="en-GB" sz="2000" dirty="0" smtClean="0">
                <a:latin typeface="Arial" charset="0"/>
                <a:cs typeface="Arial" charset="0"/>
              </a:rPr>
              <a:t>)</a:t>
            </a:r>
          </a:p>
          <a:p>
            <a:pPr marL="463550" indent="-452438">
              <a:spcBef>
                <a:spcPts val="600"/>
              </a:spcBef>
              <a:buClr>
                <a:srgbClr val="CC0000"/>
              </a:buClr>
              <a:buSzPct val="65000"/>
              <a:buFont typeface="Wingdings" pitchFamily="2" charset="2"/>
              <a:buChar char=""/>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r>
              <a:rPr lang="en-GB" dirty="0" err="1" smtClean="0">
                <a:latin typeface="Arial" charset="0"/>
                <a:cs typeface="Arial" charset="0"/>
              </a:rPr>
              <a:t>omogućuje</a:t>
            </a:r>
            <a:r>
              <a:rPr lang="en-GB" dirty="0" smtClean="0">
                <a:latin typeface="Arial" charset="0"/>
                <a:cs typeface="Arial" charset="0"/>
              </a:rPr>
              <a:t> </a:t>
            </a:r>
            <a:r>
              <a:rPr lang="en-GB" dirty="0" err="1" smtClean="0">
                <a:latin typeface="Arial" charset="0"/>
                <a:cs typeface="Arial" charset="0"/>
              </a:rPr>
              <a:t>ženama</a:t>
            </a:r>
            <a:r>
              <a:rPr lang="en-GB" dirty="0" smtClean="0">
                <a:latin typeface="Arial" charset="0"/>
                <a:cs typeface="Arial" charset="0"/>
              </a:rPr>
              <a:t>, da </a:t>
            </a:r>
            <a:r>
              <a:rPr lang="en-GB" dirty="0" err="1" smtClean="0">
                <a:latin typeface="Arial" charset="0"/>
                <a:cs typeface="Arial" charset="0"/>
              </a:rPr>
              <a:t>kontroliraju</a:t>
            </a:r>
            <a:r>
              <a:rPr lang="en-GB" dirty="0" smtClean="0">
                <a:latin typeface="Arial" charset="0"/>
                <a:cs typeface="Arial" charset="0"/>
              </a:rPr>
              <a:t> </a:t>
            </a:r>
            <a:r>
              <a:rPr lang="en-GB" dirty="0" err="1" smtClean="0">
                <a:latin typeface="Arial" charset="0"/>
                <a:cs typeface="Arial" charset="0"/>
              </a:rPr>
              <a:t>svoju</a:t>
            </a:r>
            <a:r>
              <a:rPr lang="en-GB" dirty="0" smtClean="0">
                <a:latin typeface="Arial" charset="0"/>
                <a:cs typeface="Arial" charset="0"/>
              </a:rPr>
              <a:t> </a:t>
            </a:r>
            <a:r>
              <a:rPr lang="en-GB" dirty="0" err="1" smtClean="0">
                <a:latin typeface="Arial" charset="0"/>
                <a:cs typeface="Arial" charset="0"/>
              </a:rPr>
              <a:t>metodu</a:t>
            </a:r>
            <a:r>
              <a:rPr lang="en-GB" dirty="0" smtClean="0">
                <a:latin typeface="Arial" charset="0"/>
                <a:cs typeface="Arial" charset="0"/>
              </a:rPr>
              <a:t> </a:t>
            </a:r>
            <a:r>
              <a:rPr lang="en-GB" dirty="0" err="1" smtClean="0">
                <a:latin typeface="Arial" charset="0"/>
                <a:cs typeface="Arial" charset="0"/>
              </a:rPr>
              <a:t>kontracepcije</a:t>
            </a:r>
            <a:endParaRPr lang="sl-SI" dirty="0" smtClean="0">
              <a:latin typeface="Arial" charset="0"/>
              <a:cs typeface="Arial" charset="0"/>
            </a:endParaRPr>
          </a:p>
          <a:p>
            <a:pPr marL="463550" indent="-452438">
              <a:spcBef>
                <a:spcPts val="600"/>
              </a:spcBef>
              <a:buClr>
                <a:srgbClr val="CC0000"/>
              </a:buClr>
              <a:buSzPct val="65000"/>
              <a:buFont typeface="Wingdings" pitchFamily="2" charset="2"/>
              <a:buChar char=""/>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endParaRPr lang="sl-SI" dirty="0">
              <a:latin typeface="Arial" charset="0"/>
              <a:cs typeface="Arial" charset="0"/>
            </a:endParaRPr>
          </a:p>
          <a:p>
            <a:pPr marL="11112" indent="0">
              <a:spcBef>
                <a:spcPts val="600"/>
              </a:spcBef>
              <a:buClr>
                <a:srgbClr val="CC0000"/>
              </a:buClr>
              <a:buSzPct val="65000"/>
              <a:buNone/>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r>
              <a:rPr lang="sl-SI" sz="1600" i="1" dirty="0" err="1">
                <a:latin typeface="Arial" charset="0"/>
                <a:cs typeface="Arial" charset="0"/>
              </a:rPr>
              <a:t>Agren</a:t>
            </a:r>
            <a:r>
              <a:rPr lang="sl-SI" sz="1600" i="1" dirty="0">
                <a:latin typeface="Arial" charset="0"/>
                <a:cs typeface="Arial" charset="0"/>
              </a:rPr>
              <a:t> U, 2009</a:t>
            </a:r>
            <a:endParaRPr lang="en-GB" sz="1600" i="1" dirty="0">
              <a:latin typeface="Arial" charset="0"/>
              <a:cs typeface="Arial" charset="0"/>
            </a:endParaRPr>
          </a:p>
          <a:p>
            <a:pPr marL="11112" indent="0">
              <a:spcBef>
                <a:spcPts val="600"/>
              </a:spcBef>
              <a:buClr>
                <a:srgbClr val="CC0000"/>
              </a:buClr>
              <a:buSzPct val="65000"/>
              <a:buNone/>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endParaRPr lang="en-GB" sz="1600" dirty="0" smtClean="0">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574675" y="304800"/>
            <a:ext cx="8001000" cy="1216025"/>
          </a:xfrm>
        </p:spPr>
        <p:txBody>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t>Prezentacija NuvaRinga</a:t>
            </a:r>
          </a:p>
        </p:txBody>
      </p:sp>
      <p:sp>
        <p:nvSpPr>
          <p:cNvPr id="61443" name="Rectangle 2"/>
          <p:cNvSpPr>
            <a:spLocks noGrp="1" noChangeArrowheads="1"/>
          </p:cNvSpPr>
          <p:nvPr>
            <p:ph idx="1"/>
          </p:nvPr>
        </p:nvSpPr>
        <p:spPr>
          <a:xfrm>
            <a:off x="566738" y="1752600"/>
            <a:ext cx="8001000" cy="4270375"/>
          </a:xfrm>
        </p:spPr>
        <p:txBody>
          <a:bodyPr/>
          <a:lstStyle/>
          <a:p>
            <a:pPr marL="463550" indent="-452438">
              <a:spcBef>
                <a:spcPts val="600"/>
              </a:spcBef>
              <a:buClrTx/>
              <a:buSzPct val="65000"/>
              <a:buFontTx/>
              <a:buNone/>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endParaRPr lang="en-GB" smtClean="0">
              <a:latin typeface="Arial" charset="0"/>
              <a:cs typeface="Arial" charset="0"/>
            </a:endParaRPr>
          </a:p>
          <a:p>
            <a:pPr marL="463550" indent="-452438">
              <a:spcBef>
                <a:spcPts val="600"/>
              </a:spcBef>
              <a:buClrTx/>
              <a:buSzPct val="65000"/>
              <a:buFontTx/>
              <a:buNone/>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endParaRPr lang="en-GB" smtClean="0">
              <a:latin typeface="Arial" charset="0"/>
              <a:cs typeface="Arial" charset="0"/>
            </a:endParaRPr>
          </a:p>
          <a:p>
            <a:pPr marL="463550" indent="-452438">
              <a:spcBef>
                <a:spcPts val="600"/>
              </a:spcBef>
              <a:buClr>
                <a:srgbClr val="CC0000"/>
              </a:buClr>
              <a:buSzPct val="65000"/>
              <a:buFont typeface="Wingdings" pitchFamily="2" charset="2"/>
              <a:buChar char=""/>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r>
              <a:rPr lang="en-GB" smtClean="0">
                <a:latin typeface="Arial" charset="0"/>
                <a:cs typeface="Arial" charset="0"/>
              </a:rPr>
              <a:t>otvara pitanja..??</a:t>
            </a:r>
          </a:p>
          <a:p>
            <a:pPr marL="463550" indent="-452438">
              <a:spcBef>
                <a:spcPts val="600"/>
              </a:spcBef>
              <a:buClrTx/>
              <a:buSzPct val="65000"/>
              <a:buFontTx/>
              <a:buNone/>
              <a:tabLst>
                <a:tab pos="463550" algn="l"/>
                <a:tab pos="568325" algn="l"/>
                <a:tab pos="1017588" algn="l"/>
                <a:tab pos="1466850" algn="l"/>
                <a:tab pos="1916113" algn="l"/>
                <a:tab pos="2365375" algn="l"/>
                <a:tab pos="2814638" algn="l"/>
                <a:tab pos="3263900" algn="l"/>
                <a:tab pos="3713163" algn="l"/>
                <a:tab pos="4162425" algn="l"/>
                <a:tab pos="4611688" algn="l"/>
                <a:tab pos="5060950" algn="l"/>
                <a:tab pos="5510213" algn="l"/>
                <a:tab pos="5959475" algn="l"/>
                <a:tab pos="6408738" algn="l"/>
                <a:tab pos="6858000" algn="l"/>
                <a:tab pos="7307263" algn="l"/>
                <a:tab pos="7756525" algn="l"/>
                <a:tab pos="8205788" algn="l"/>
                <a:tab pos="8655050" algn="l"/>
                <a:tab pos="9104313" algn="l"/>
              </a:tabLst>
            </a:pPr>
            <a:endParaRPr lang="en-GB" smtClean="0">
              <a:latin typeface="Arial" charset="0"/>
              <a:cs typeface="Arial" charset="0"/>
            </a:endParaRPr>
          </a:p>
        </p:txBody>
      </p:sp>
      <p:pic>
        <p:nvPicPr>
          <p:cNvPr id="614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679950"/>
            <a:ext cx="1081088" cy="1260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1975" y="4679950"/>
            <a:ext cx="1227138" cy="1227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Pravokotnik 1"/>
          <p:cNvSpPr/>
          <p:nvPr/>
        </p:nvSpPr>
        <p:spPr>
          <a:xfrm>
            <a:off x="395536" y="6237312"/>
            <a:ext cx="1672253" cy="302840"/>
          </a:xfrm>
          <a:prstGeom prst="rect">
            <a:avLst/>
          </a:prstGeom>
        </p:spPr>
        <p:txBody>
          <a:bodyPr wrap="none">
            <a:spAutoFit/>
          </a:bodyPr>
          <a:lstStyle/>
          <a:p>
            <a:r>
              <a:rPr lang="sl-SI" dirty="0" err="1">
                <a:solidFill>
                  <a:schemeClr val="tx2"/>
                </a:solidFill>
              </a:rPr>
              <a:t>Agren</a:t>
            </a:r>
            <a:r>
              <a:rPr lang="sl-SI" dirty="0">
                <a:solidFill>
                  <a:schemeClr val="tx2"/>
                </a:solidFill>
              </a:rPr>
              <a:t> U, 2009</a:t>
            </a: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1999760"/>
            <a:ext cx="3240360" cy="327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574675" y="304800"/>
            <a:ext cx="8001000" cy="1216025"/>
          </a:xfrm>
        </p:spPr>
        <p:txBody>
          <a:bodyPr/>
          <a:lstStyle/>
          <a:p>
            <a:pPr algn="l">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err="1"/>
              <a:t>Pitanja</a:t>
            </a:r>
            <a:r>
              <a:rPr lang="en-GB" dirty="0"/>
              <a:t> </a:t>
            </a:r>
            <a:r>
              <a:rPr lang="en-GB" dirty="0" err="1"/>
              <a:t>za</a:t>
            </a:r>
            <a:r>
              <a:rPr lang="en-GB" dirty="0"/>
              <a:t> </a:t>
            </a:r>
            <a:r>
              <a:rPr lang="en-GB" dirty="0" err="1"/>
              <a:t>ginekologa</a:t>
            </a:r>
            <a:endParaRPr lang="en-GB" dirty="0"/>
          </a:p>
        </p:txBody>
      </p:sp>
      <p:sp>
        <p:nvSpPr>
          <p:cNvPr id="62467" name="Rectangle 2"/>
          <p:cNvSpPr>
            <a:spLocks noGrp="1" noChangeArrowheads="1"/>
          </p:cNvSpPr>
          <p:nvPr>
            <p:ph idx="1"/>
          </p:nvPr>
        </p:nvSpPr>
        <p:spPr>
          <a:xfrm>
            <a:off x="571500" y="1772816"/>
            <a:ext cx="8001000" cy="4270375"/>
          </a:xfrm>
        </p:spPr>
        <p:txBody>
          <a:bodyPr/>
          <a:lstStyle/>
          <a:p>
            <a:pPr marL="457200" indent="-457200">
              <a:spcBef>
                <a:spcPts val="6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b="1" dirty="0" err="1" smtClean="0">
                <a:latin typeface="Arial" charset="0"/>
                <a:cs typeface="Arial" charset="0"/>
              </a:rPr>
              <a:t>Kako</a:t>
            </a:r>
            <a:r>
              <a:rPr lang="en-GB" b="1" dirty="0" smtClean="0">
                <a:latin typeface="Arial" charset="0"/>
                <a:cs typeface="Arial" charset="0"/>
              </a:rPr>
              <a:t> </a:t>
            </a:r>
            <a:r>
              <a:rPr lang="en-GB" b="1" dirty="0" err="1" smtClean="0">
                <a:latin typeface="Arial" charset="0"/>
                <a:cs typeface="Arial" charset="0"/>
              </a:rPr>
              <a:t>djeluje</a:t>
            </a:r>
            <a:r>
              <a:rPr lang="en-GB" b="1" dirty="0" smtClean="0">
                <a:latin typeface="Arial" charset="0"/>
                <a:cs typeface="Arial" charset="0"/>
              </a:rPr>
              <a:t>?</a:t>
            </a:r>
          </a:p>
          <a:p>
            <a:pPr marL="457200" indent="-457200">
              <a:spcBef>
                <a:spcPts val="6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b="1" dirty="0" smtClean="0">
                <a:latin typeface="Arial" charset="0"/>
                <a:cs typeface="Arial" charset="0"/>
              </a:rPr>
              <a:t>Da </a:t>
            </a:r>
            <a:r>
              <a:rPr lang="sl-SI" b="1" dirty="0" err="1" smtClean="0">
                <a:latin typeface="Arial" charset="0"/>
                <a:cs typeface="Arial" charset="0"/>
              </a:rPr>
              <a:t>li</a:t>
            </a:r>
            <a:r>
              <a:rPr lang="sl-SI" b="1" dirty="0" smtClean="0">
                <a:latin typeface="Arial" charset="0"/>
                <a:cs typeface="Arial" charset="0"/>
              </a:rPr>
              <a:t> </a:t>
            </a:r>
            <a:r>
              <a:rPr lang="en-GB" b="1" dirty="0" smtClean="0">
                <a:latin typeface="Arial" charset="0"/>
                <a:cs typeface="Arial" charset="0"/>
              </a:rPr>
              <a:t>je </a:t>
            </a:r>
            <a:r>
              <a:rPr lang="en-GB" b="1" dirty="0" err="1" smtClean="0">
                <a:latin typeface="Arial" charset="0"/>
                <a:cs typeface="Arial" charset="0"/>
              </a:rPr>
              <a:t>učinkovit</a:t>
            </a:r>
            <a:r>
              <a:rPr lang="en-GB" b="1" dirty="0" smtClean="0">
                <a:latin typeface="Arial" charset="0"/>
                <a:cs typeface="Arial" charset="0"/>
              </a:rPr>
              <a:t>?</a:t>
            </a:r>
          </a:p>
          <a:p>
            <a:pPr marL="457200" indent="-457200">
              <a:spcBef>
                <a:spcPts val="6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b="1" dirty="0" err="1" smtClean="0">
                <a:latin typeface="Arial" charset="0"/>
                <a:cs typeface="Arial" charset="0"/>
              </a:rPr>
              <a:t>Kako</a:t>
            </a:r>
            <a:r>
              <a:rPr lang="en-GB" b="1" dirty="0" smtClean="0">
                <a:latin typeface="Arial" charset="0"/>
                <a:cs typeface="Arial" charset="0"/>
              </a:rPr>
              <a:t> </a:t>
            </a:r>
            <a:r>
              <a:rPr lang="en-GB" b="1" dirty="0" err="1" smtClean="0">
                <a:latin typeface="Arial" charset="0"/>
                <a:cs typeface="Arial" charset="0"/>
              </a:rPr>
              <a:t>ga</a:t>
            </a:r>
            <a:r>
              <a:rPr lang="sl-SI" b="1" dirty="0" smtClean="0">
                <a:latin typeface="Arial" charset="0"/>
                <a:cs typeface="Arial" charset="0"/>
              </a:rPr>
              <a:t> </a:t>
            </a:r>
            <a:r>
              <a:rPr lang="sl-SI" b="1" dirty="0" err="1" smtClean="0">
                <a:latin typeface="Arial" charset="0"/>
                <a:cs typeface="Arial" charset="0"/>
              </a:rPr>
              <a:t>upotrebljavati</a:t>
            </a:r>
            <a:r>
              <a:rPr lang="en-GB" b="1" dirty="0" smtClean="0">
                <a:latin typeface="Arial" charset="0"/>
                <a:cs typeface="Arial" charset="0"/>
              </a:rPr>
              <a:t>?</a:t>
            </a:r>
            <a:r>
              <a:rPr lang="sl-SI" b="1" dirty="0" smtClean="0">
                <a:latin typeface="Arial" charset="0"/>
                <a:cs typeface="Arial" charset="0"/>
              </a:rPr>
              <a:t> Da </a:t>
            </a:r>
            <a:r>
              <a:rPr lang="sl-SI" b="1" dirty="0" err="1" smtClean="0">
                <a:latin typeface="Arial" charset="0"/>
                <a:cs typeface="Arial" charset="0"/>
              </a:rPr>
              <a:t>li</a:t>
            </a:r>
            <a:r>
              <a:rPr lang="sl-SI" b="1" dirty="0" smtClean="0">
                <a:latin typeface="Arial" charset="0"/>
                <a:cs typeface="Arial" charset="0"/>
              </a:rPr>
              <a:t> </a:t>
            </a:r>
            <a:r>
              <a:rPr lang="sl-SI" b="1" dirty="0" err="1" smtClean="0">
                <a:latin typeface="Arial" charset="0"/>
                <a:cs typeface="Arial" charset="0"/>
              </a:rPr>
              <a:t>trebam</a:t>
            </a:r>
            <a:r>
              <a:rPr lang="sl-SI" b="1" dirty="0" smtClean="0">
                <a:latin typeface="Arial" charset="0"/>
                <a:cs typeface="Arial" charset="0"/>
              </a:rPr>
              <a:t> </a:t>
            </a:r>
            <a:r>
              <a:rPr lang="sl-SI" b="1" dirty="0" err="1" smtClean="0">
                <a:latin typeface="Arial" charset="0"/>
                <a:cs typeface="Arial" charset="0"/>
              </a:rPr>
              <a:t>liječnika</a:t>
            </a:r>
            <a:r>
              <a:rPr lang="en-GB" b="1" dirty="0" smtClean="0">
                <a:latin typeface="Arial" charset="0"/>
                <a:cs typeface="Arial" charset="0"/>
              </a:rPr>
              <a:t>?</a:t>
            </a:r>
            <a:endParaRPr lang="sl-SI" b="1" dirty="0" smtClean="0">
              <a:latin typeface="Arial" charset="0"/>
              <a:cs typeface="Arial" charset="0"/>
            </a:endParaRPr>
          </a:p>
          <a:p>
            <a:pPr marL="457200" indent="-457200">
              <a:spcBef>
                <a:spcPts val="6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b="1" dirty="0" err="1">
                <a:latin typeface="Arial" charset="0"/>
                <a:cs typeface="Arial" charset="0"/>
              </a:rPr>
              <a:t>G</a:t>
            </a:r>
            <a:r>
              <a:rPr lang="sl-SI" b="1" dirty="0" err="1" smtClean="0">
                <a:latin typeface="Arial" charset="0"/>
                <a:cs typeface="Arial" charset="0"/>
              </a:rPr>
              <a:t>dje</a:t>
            </a:r>
            <a:r>
              <a:rPr lang="sl-SI" b="1" dirty="0" smtClean="0">
                <a:latin typeface="Arial" charset="0"/>
                <a:cs typeface="Arial" charset="0"/>
              </a:rPr>
              <a:t> staviti prsten?</a:t>
            </a:r>
          </a:p>
          <a:p>
            <a:pPr marL="457200" indent="-457200">
              <a:spcBef>
                <a:spcPts val="6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b="1" dirty="0" smtClean="0">
                <a:latin typeface="Arial" charset="0"/>
                <a:cs typeface="Arial" charset="0"/>
              </a:rPr>
              <a:t>Kako </a:t>
            </a:r>
            <a:r>
              <a:rPr lang="sl-SI" b="1" dirty="0" err="1" smtClean="0">
                <a:latin typeface="Arial" charset="0"/>
                <a:cs typeface="Arial" charset="0"/>
              </a:rPr>
              <a:t>rukovati</a:t>
            </a:r>
            <a:r>
              <a:rPr lang="sl-SI" b="1" dirty="0" smtClean="0">
                <a:latin typeface="Arial" charset="0"/>
                <a:cs typeface="Arial" charset="0"/>
              </a:rPr>
              <a:t> </a:t>
            </a:r>
            <a:r>
              <a:rPr lang="sl-SI" b="1" dirty="0" err="1" smtClean="0">
                <a:latin typeface="Arial" charset="0"/>
                <a:cs typeface="Arial" charset="0"/>
              </a:rPr>
              <a:t>sa</a:t>
            </a:r>
            <a:r>
              <a:rPr lang="sl-SI" b="1" dirty="0" smtClean="0">
                <a:latin typeface="Arial" charset="0"/>
                <a:cs typeface="Arial" charset="0"/>
              </a:rPr>
              <a:t> </a:t>
            </a:r>
            <a:r>
              <a:rPr lang="sl-SI" b="1" dirty="0" err="1" smtClean="0">
                <a:latin typeface="Arial" charset="0"/>
                <a:cs typeface="Arial" charset="0"/>
              </a:rPr>
              <a:t>prstenom</a:t>
            </a:r>
            <a:r>
              <a:rPr lang="sl-SI" b="1" dirty="0" smtClean="0">
                <a:latin typeface="Arial" charset="0"/>
                <a:cs typeface="Arial" charset="0"/>
              </a:rPr>
              <a:t>?</a:t>
            </a:r>
          </a:p>
          <a:p>
            <a:pPr marL="457200" indent="-457200">
              <a:spcBef>
                <a:spcPts val="6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b="1" dirty="0" smtClean="0">
                <a:latin typeface="Arial" charset="0"/>
                <a:cs typeface="Arial" charset="0"/>
              </a:rPr>
              <a:t>Da </a:t>
            </a:r>
            <a:r>
              <a:rPr lang="sl-SI" b="1" dirty="0" err="1" smtClean="0">
                <a:latin typeface="Arial" charset="0"/>
                <a:cs typeface="Arial" charset="0"/>
              </a:rPr>
              <a:t>li</a:t>
            </a:r>
            <a:r>
              <a:rPr lang="sl-SI" b="1" dirty="0" smtClean="0">
                <a:latin typeface="Arial" charset="0"/>
                <a:cs typeface="Arial" charset="0"/>
              </a:rPr>
              <a:t> </a:t>
            </a:r>
            <a:r>
              <a:rPr lang="sl-SI" b="1" dirty="0" err="1">
                <a:latin typeface="Arial" charset="0"/>
                <a:cs typeface="Arial" charset="0"/>
              </a:rPr>
              <a:t>ć</a:t>
            </a:r>
            <a:r>
              <a:rPr lang="sl-SI" b="1" dirty="0" err="1" smtClean="0">
                <a:latin typeface="Arial" charset="0"/>
                <a:cs typeface="Arial" charset="0"/>
              </a:rPr>
              <a:t>u</a:t>
            </a:r>
            <a:r>
              <a:rPr lang="sl-SI" b="1" dirty="0" smtClean="0">
                <a:latin typeface="Arial" charset="0"/>
                <a:cs typeface="Arial" charset="0"/>
              </a:rPr>
              <a:t> prsten </a:t>
            </a:r>
            <a:r>
              <a:rPr lang="sl-SI" b="1" dirty="0" err="1" smtClean="0">
                <a:latin typeface="Arial" charset="0"/>
                <a:cs typeface="Arial" charset="0"/>
              </a:rPr>
              <a:t>osjećati</a:t>
            </a:r>
            <a:r>
              <a:rPr lang="sl-SI" b="1" dirty="0" smtClean="0">
                <a:latin typeface="Arial" charset="0"/>
                <a:cs typeface="Arial" charset="0"/>
              </a:rPr>
              <a:t>, …..partner?</a:t>
            </a:r>
          </a:p>
          <a:p>
            <a:pPr marL="457200" indent="-457200">
              <a:spcBef>
                <a:spcPts val="6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b="1" dirty="0" err="1" smtClean="0">
                <a:latin typeface="Arial" charset="0"/>
                <a:cs typeface="Arial" charset="0"/>
              </a:rPr>
              <a:t>Moguča</a:t>
            </a:r>
            <a:r>
              <a:rPr lang="sl-SI" b="1" dirty="0" smtClean="0">
                <a:latin typeface="Arial" charset="0"/>
                <a:cs typeface="Arial" charset="0"/>
              </a:rPr>
              <a:t> </a:t>
            </a:r>
            <a:r>
              <a:rPr lang="sl-SI" b="1" dirty="0" err="1" smtClean="0">
                <a:latin typeface="Arial" charset="0"/>
                <a:cs typeface="Arial" charset="0"/>
              </a:rPr>
              <a:t>ekspulzija</a:t>
            </a:r>
            <a:r>
              <a:rPr lang="sl-SI" b="1" dirty="0" smtClean="0">
                <a:latin typeface="Arial" charset="0"/>
                <a:cs typeface="Arial" charset="0"/>
              </a:rPr>
              <a:t>?</a:t>
            </a:r>
          </a:p>
          <a:p>
            <a:pPr marL="457200" indent="-457200">
              <a:spcBef>
                <a:spcPts val="6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b="1" dirty="0" err="1" smtClean="0">
                <a:latin typeface="Arial" charset="0"/>
                <a:cs typeface="Arial" charset="0"/>
              </a:rPr>
              <a:t>Veći</a:t>
            </a:r>
            <a:r>
              <a:rPr lang="sl-SI" b="1" dirty="0" smtClean="0">
                <a:latin typeface="Arial" charset="0"/>
                <a:cs typeface="Arial" charset="0"/>
              </a:rPr>
              <a:t> </a:t>
            </a:r>
            <a:r>
              <a:rPr lang="sl-SI" b="1" dirty="0" err="1" smtClean="0">
                <a:latin typeface="Arial" charset="0"/>
                <a:cs typeface="Arial" charset="0"/>
              </a:rPr>
              <a:t>rizik</a:t>
            </a:r>
            <a:r>
              <a:rPr lang="sl-SI" b="1" dirty="0" smtClean="0">
                <a:latin typeface="Arial" charset="0"/>
                <a:cs typeface="Arial" charset="0"/>
              </a:rPr>
              <a:t> za </a:t>
            </a:r>
            <a:r>
              <a:rPr lang="sl-SI" b="1" dirty="0" err="1" smtClean="0">
                <a:latin typeface="Arial" charset="0"/>
                <a:cs typeface="Arial" charset="0"/>
              </a:rPr>
              <a:t>kolpitis</a:t>
            </a:r>
            <a:r>
              <a:rPr lang="sl-SI" b="1" dirty="0" smtClean="0">
                <a:latin typeface="Arial" charset="0"/>
                <a:cs typeface="Arial" charset="0"/>
              </a:rPr>
              <a:t>?......</a:t>
            </a:r>
          </a:p>
          <a:p>
            <a:pPr marL="457200" indent="-457200">
              <a:spcBef>
                <a:spcPts val="6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sl-SI" b="1" dirty="0">
              <a:latin typeface="Arial" charset="0"/>
              <a:cs typeface="Arial" charset="0"/>
            </a:endParaRPr>
          </a:p>
          <a:p>
            <a:pPr marL="0" indent="0">
              <a:spcBef>
                <a:spcPts val="600"/>
              </a:spcBef>
              <a:buClr>
                <a:srgbClr val="CC0000"/>
              </a:buClr>
              <a:buSzPct val="65000"/>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sz="1600" i="1" dirty="0" err="1">
                <a:latin typeface="Arial" charset="0"/>
                <a:cs typeface="Arial" charset="0"/>
              </a:rPr>
              <a:t>Agren</a:t>
            </a:r>
            <a:r>
              <a:rPr lang="sl-SI" sz="1600" i="1" dirty="0">
                <a:latin typeface="Arial" charset="0"/>
                <a:cs typeface="Arial" charset="0"/>
              </a:rPr>
              <a:t> U, 2009</a:t>
            </a:r>
            <a:endParaRPr lang="en-GB" sz="1600" i="1" dirty="0">
              <a:latin typeface="Arial" charset="0"/>
              <a:cs typeface="Arial" charset="0"/>
            </a:endParaRPr>
          </a:p>
          <a:p>
            <a:pPr marL="0" indent="0">
              <a:spcBef>
                <a:spcPts val="600"/>
              </a:spcBef>
              <a:buClr>
                <a:srgbClr val="CC0000"/>
              </a:buClr>
              <a:buSzPct val="65000"/>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sl-SI" b="1" dirty="0" smtClean="0">
              <a:latin typeface="Arial" charset="0"/>
              <a:cs typeface="Arial" charset="0"/>
            </a:endParaRPr>
          </a:p>
          <a:p>
            <a:pPr marL="457200" indent="-457200">
              <a:spcBef>
                <a:spcPts val="6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b="1" dirty="0" smtClean="0">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574675" y="304800"/>
            <a:ext cx="8001000" cy="1216025"/>
          </a:xfrm>
        </p:spPr>
        <p:txBody>
          <a:bodyPr/>
          <a:lstStyle/>
          <a:p>
            <a:pPr algn="l">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dirty="0" smtClean="0"/>
              <a:t>K</a:t>
            </a:r>
            <a:r>
              <a:rPr lang="en-GB" dirty="0" err="1" smtClean="0"/>
              <a:t>linič</a:t>
            </a:r>
            <a:r>
              <a:rPr lang="sl-SI" dirty="0" err="1" smtClean="0"/>
              <a:t>ka</a:t>
            </a:r>
            <a:r>
              <a:rPr lang="en-GB" dirty="0" smtClean="0"/>
              <a:t> </a:t>
            </a:r>
            <a:r>
              <a:rPr lang="en-GB" dirty="0" err="1" smtClean="0"/>
              <a:t>i</a:t>
            </a:r>
            <a:r>
              <a:rPr lang="sl-SI" dirty="0" smtClean="0"/>
              <a:t>s</a:t>
            </a:r>
            <a:r>
              <a:rPr lang="en-GB" dirty="0" err="1" smtClean="0"/>
              <a:t>ku</a:t>
            </a:r>
            <a:r>
              <a:rPr lang="sl-SI" dirty="0" err="1" smtClean="0"/>
              <a:t>stva</a:t>
            </a:r>
            <a:endParaRPr lang="en-GB" dirty="0"/>
          </a:p>
        </p:txBody>
      </p:sp>
      <p:sp>
        <p:nvSpPr>
          <p:cNvPr id="69635" name="Rectangle 2"/>
          <p:cNvSpPr>
            <a:spLocks noGrp="1" noChangeArrowheads="1"/>
          </p:cNvSpPr>
          <p:nvPr>
            <p:ph idx="1"/>
          </p:nvPr>
        </p:nvSpPr>
        <p:spPr>
          <a:xfrm>
            <a:off x="566738" y="1752600"/>
            <a:ext cx="8001000" cy="4270375"/>
          </a:xfrm>
        </p:spPr>
        <p:txBody>
          <a:bodyPr/>
          <a:lstStyle/>
          <a:p>
            <a:pPr marL="457200" indent="-457200">
              <a:spcBef>
                <a:spcPts val="6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dirty="0" smtClean="0">
                <a:latin typeface="Arial" charset="0"/>
                <a:cs typeface="Arial" charset="0"/>
              </a:rPr>
              <a:t>A</a:t>
            </a:r>
            <a:r>
              <a:rPr lang="en-GB" dirty="0" err="1" smtClean="0">
                <a:latin typeface="Arial" charset="0"/>
                <a:cs typeface="Arial" charset="0"/>
              </a:rPr>
              <a:t>lternativn</a:t>
            </a:r>
            <a:r>
              <a:rPr lang="sl-SI" dirty="0" smtClean="0">
                <a:latin typeface="Arial" charset="0"/>
                <a:cs typeface="Arial" charset="0"/>
              </a:rPr>
              <a:t>i</a:t>
            </a:r>
            <a:r>
              <a:rPr lang="en-GB" dirty="0" smtClean="0">
                <a:latin typeface="Arial" charset="0"/>
                <a:cs typeface="Arial" charset="0"/>
              </a:rPr>
              <a:t> </a:t>
            </a:r>
            <a:r>
              <a:rPr lang="sl-SI" dirty="0" smtClean="0">
                <a:latin typeface="Arial" charset="0"/>
                <a:cs typeface="Arial" charset="0"/>
              </a:rPr>
              <a:t>je </a:t>
            </a:r>
            <a:r>
              <a:rPr lang="en-GB" dirty="0" err="1" smtClean="0">
                <a:latin typeface="Arial" charset="0"/>
                <a:cs typeface="Arial" charset="0"/>
              </a:rPr>
              <a:t>oblik</a:t>
            </a:r>
            <a:r>
              <a:rPr lang="en-GB" dirty="0" smtClean="0">
                <a:latin typeface="Arial" charset="0"/>
                <a:cs typeface="Arial" charset="0"/>
              </a:rPr>
              <a:t> </a:t>
            </a:r>
            <a:r>
              <a:rPr lang="en-GB" dirty="0" err="1" smtClean="0">
                <a:latin typeface="Arial" charset="0"/>
                <a:cs typeface="Arial" charset="0"/>
              </a:rPr>
              <a:t>kombinirane</a:t>
            </a:r>
            <a:r>
              <a:rPr lang="en-GB" dirty="0" smtClean="0">
                <a:latin typeface="Arial" charset="0"/>
                <a:cs typeface="Arial" charset="0"/>
              </a:rPr>
              <a:t> </a:t>
            </a:r>
            <a:r>
              <a:rPr lang="en-GB" dirty="0" err="1" smtClean="0">
                <a:latin typeface="Arial" charset="0"/>
                <a:cs typeface="Arial" charset="0"/>
              </a:rPr>
              <a:t>hormonske</a:t>
            </a:r>
            <a:r>
              <a:rPr lang="en-GB" dirty="0" smtClean="0">
                <a:latin typeface="Arial" charset="0"/>
                <a:cs typeface="Arial" charset="0"/>
              </a:rPr>
              <a:t> </a:t>
            </a:r>
            <a:r>
              <a:rPr lang="en-GB" dirty="0" err="1" smtClean="0">
                <a:latin typeface="Arial" charset="0"/>
                <a:cs typeface="Arial" charset="0"/>
              </a:rPr>
              <a:t>kontracepcije</a:t>
            </a:r>
            <a:endParaRPr lang="en-GB" dirty="0" smtClean="0">
              <a:latin typeface="Arial" charset="0"/>
              <a:cs typeface="Arial" charset="0"/>
            </a:endParaRPr>
          </a:p>
          <a:p>
            <a:pPr marL="890588" lvl="1" indent="-425450">
              <a:spcBef>
                <a:spcPts val="5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000" dirty="0" err="1" smtClean="0">
                <a:latin typeface="Arial" charset="0"/>
                <a:cs typeface="Arial" charset="0"/>
              </a:rPr>
              <a:t>Že</a:t>
            </a:r>
            <a:r>
              <a:rPr lang="sl-SI" sz="2000" dirty="0" smtClean="0">
                <a:latin typeface="Arial" charset="0"/>
                <a:cs typeface="Arial" charset="0"/>
              </a:rPr>
              <a:t>n</a:t>
            </a:r>
            <a:r>
              <a:rPr lang="en-GB" sz="2000" dirty="0" smtClean="0">
                <a:latin typeface="Arial" charset="0"/>
                <a:cs typeface="Arial" charset="0"/>
              </a:rPr>
              <a:t>e </a:t>
            </a:r>
            <a:r>
              <a:rPr lang="sl-SI" sz="2000" dirty="0" err="1" smtClean="0">
                <a:latin typeface="Arial" charset="0"/>
                <a:cs typeface="Arial" charset="0"/>
              </a:rPr>
              <a:t>mogu</a:t>
            </a:r>
            <a:r>
              <a:rPr lang="sl-SI" sz="2000" dirty="0" smtClean="0">
                <a:latin typeface="Arial" charset="0"/>
                <a:cs typeface="Arial" charset="0"/>
              </a:rPr>
              <a:t> </a:t>
            </a:r>
            <a:r>
              <a:rPr lang="sl-SI" sz="2000" dirty="0" err="1" smtClean="0">
                <a:latin typeface="Arial" charset="0"/>
                <a:cs typeface="Arial" charset="0"/>
              </a:rPr>
              <a:t>odabrati</a:t>
            </a:r>
            <a:r>
              <a:rPr lang="sl-SI" sz="2000" dirty="0" smtClean="0">
                <a:latin typeface="Arial" charset="0"/>
                <a:cs typeface="Arial" charset="0"/>
              </a:rPr>
              <a:t> </a:t>
            </a:r>
            <a:r>
              <a:rPr lang="sl-SI" sz="2000" dirty="0" err="1" smtClean="0">
                <a:latin typeface="Arial" charset="0"/>
                <a:cs typeface="Arial" charset="0"/>
              </a:rPr>
              <a:t>najpovolniji</a:t>
            </a:r>
            <a:r>
              <a:rPr lang="sl-SI" sz="2000" dirty="0" smtClean="0">
                <a:latin typeface="Arial" charset="0"/>
                <a:cs typeface="Arial" charset="0"/>
              </a:rPr>
              <a:t> oblik </a:t>
            </a:r>
            <a:endParaRPr lang="en-GB" sz="2000" dirty="0" smtClean="0">
              <a:latin typeface="Arial" charset="0"/>
              <a:cs typeface="Arial" charset="0"/>
            </a:endParaRPr>
          </a:p>
          <a:p>
            <a:pPr marL="890588" lvl="1" indent="-425450">
              <a:spcBef>
                <a:spcPts val="500"/>
              </a:spcBef>
              <a:buClrTx/>
              <a:buSzPct val="65000"/>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2000" dirty="0" smtClean="0">
              <a:latin typeface="Arial" charset="0"/>
              <a:cs typeface="Arial" charset="0"/>
            </a:endParaRPr>
          </a:p>
          <a:p>
            <a:pPr marL="890588" lvl="1" indent="-425450">
              <a:spcBef>
                <a:spcPts val="500"/>
              </a:spcBef>
              <a:buClrTx/>
              <a:buSzPct val="65000"/>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2000" dirty="0" smtClean="0">
              <a:latin typeface="Arial" charset="0"/>
              <a:cs typeface="Arial" charset="0"/>
            </a:endParaRPr>
          </a:p>
          <a:p>
            <a:pPr marL="457200" indent="-457200">
              <a:spcBef>
                <a:spcPts val="6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dirty="0">
                <a:latin typeface="Arial" charset="0"/>
                <a:cs typeface="Arial" charset="0"/>
              </a:rPr>
              <a:t>P</a:t>
            </a:r>
            <a:r>
              <a:rPr lang="sl-SI" dirty="0" smtClean="0">
                <a:latin typeface="Arial" charset="0"/>
                <a:cs typeface="Arial" charset="0"/>
              </a:rPr>
              <a:t>rikladni je </a:t>
            </a:r>
            <a:r>
              <a:rPr lang="en-GB" dirty="0" err="1" smtClean="0">
                <a:latin typeface="Arial" charset="0"/>
                <a:cs typeface="Arial" charset="0"/>
              </a:rPr>
              <a:t>oblik</a:t>
            </a:r>
            <a:r>
              <a:rPr lang="en-GB" dirty="0" smtClean="0">
                <a:latin typeface="Arial" charset="0"/>
                <a:cs typeface="Arial" charset="0"/>
              </a:rPr>
              <a:t> </a:t>
            </a:r>
            <a:r>
              <a:rPr lang="sl-SI" dirty="0" smtClean="0">
                <a:latin typeface="Arial" charset="0"/>
                <a:cs typeface="Arial" charset="0"/>
              </a:rPr>
              <a:t>kontracepcije z</a:t>
            </a:r>
            <a:r>
              <a:rPr lang="en-GB" dirty="0" smtClean="0">
                <a:latin typeface="Arial" charset="0"/>
                <a:cs typeface="Arial" charset="0"/>
              </a:rPr>
              <a:t>a </a:t>
            </a:r>
            <a:r>
              <a:rPr lang="en-GB" dirty="0" err="1" smtClean="0">
                <a:latin typeface="Arial" charset="0"/>
                <a:cs typeface="Arial" charset="0"/>
              </a:rPr>
              <a:t>žene</a:t>
            </a:r>
            <a:r>
              <a:rPr lang="en-GB" dirty="0" smtClean="0">
                <a:latin typeface="Arial" charset="0"/>
                <a:cs typeface="Arial" charset="0"/>
              </a:rPr>
              <a:t>, k</a:t>
            </a:r>
            <a:r>
              <a:rPr lang="sl-SI" dirty="0" smtClean="0">
                <a:latin typeface="Arial" charset="0"/>
                <a:cs typeface="Arial" charset="0"/>
              </a:rPr>
              <a:t>oje </a:t>
            </a:r>
            <a:r>
              <a:rPr lang="sl-SI" dirty="0" err="1" smtClean="0">
                <a:latin typeface="Arial" charset="0"/>
                <a:cs typeface="Arial" charset="0"/>
              </a:rPr>
              <a:t>još</a:t>
            </a:r>
            <a:r>
              <a:rPr lang="sl-SI" dirty="0" smtClean="0">
                <a:latin typeface="Arial" charset="0"/>
                <a:cs typeface="Arial" charset="0"/>
              </a:rPr>
              <a:t> ne </a:t>
            </a:r>
            <a:r>
              <a:rPr lang="sl-SI" dirty="0" err="1" smtClean="0">
                <a:latin typeface="Arial" charset="0"/>
                <a:cs typeface="Arial" charset="0"/>
              </a:rPr>
              <a:t>upotrebljavaju</a:t>
            </a:r>
            <a:r>
              <a:rPr lang="sl-SI" dirty="0" smtClean="0">
                <a:latin typeface="Arial" charset="0"/>
                <a:cs typeface="Arial" charset="0"/>
              </a:rPr>
              <a:t> </a:t>
            </a:r>
            <a:r>
              <a:rPr lang="sl-SI" dirty="0" err="1" smtClean="0">
                <a:latin typeface="Arial" charset="0"/>
                <a:cs typeface="Arial" charset="0"/>
              </a:rPr>
              <a:t>kontracepciju</a:t>
            </a:r>
            <a:r>
              <a:rPr lang="sl-SI" dirty="0" smtClean="0">
                <a:latin typeface="Arial" charset="0"/>
                <a:cs typeface="Arial" charset="0"/>
              </a:rPr>
              <a:t> (</a:t>
            </a:r>
            <a:r>
              <a:rPr lang="en-GB" dirty="0" smtClean="0">
                <a:latin typeface="Arial" charset="0"/>
                <a:cs typeface="Arial" charset="0"/>
              </a:rPr>
              <a:t>starters)</a:t>
            </a:r>
            <a:r>
              <a:rPr lang="sl-SI" dirty="0" smtClean="0">
                <a:latin typeface="Arial" charset="0"/>
                <a:cs typeface="Arial" charset="0"/>
              </a:rPr>
              <a:t> </a:t>
            </a:r>
            <a:r>
              <a:rPr lang="en-GB" dirty="0" err="1" smtClean="0">
                <a:latin typeface="Arial" charset="0"/>
                <a:cs typeface="Arial" charset="0"/>
              </a:rPr>
              <a:t>i</a:t>
            </a:r>
            <a:r>
              <a:rPr lang="sl-SI" dirty="0" smtClean="0">
                <a:latin typeface="Arial" charset="0"/>
                <a:cs typeface="Arial" charset="0"/>
              </a:rPr>
              <a:t> za one, </a:t>
            </a:r>
            <a:r>
              <a:rPr lang="sl-SI" dirty="0" err="1" smtClean="0">
                <a:latin typeface="Arial" charset="0"/>
                <a:cs typeface="Arial" charset="0"/>
              </a:rPr>
              <a:t>koje</a:t>
            </a:r>
            <a:r>
              <a:rPr lang="sl-SI" dirty="0" smtClean="0">
                <a:latin typeface="Arial" charset="0"/>
                <a:cs typeface="Arial" charset="0"/>
              </a:rPr>
              <a:t> žele </a:t>
            </a:r>
            <a:r>
              <a:rPr lang="sl-SI" dirty="0" err="1" smtClean="0">
                <a:latin typeface="Arial" charset="0"/>
                <a:cs typeface="Arial" charset="0"/>
              </a:rPr>
              <a:t>promjeniti</a:t>
            </a:r>
            <a:r>
              <a:rPr lang="en-GB" dirty="0" smtClean="0">
                <a:latin typeface="Arial" charset="0"/>
                <a:cs typeface="Arial" charset="0"/>
              </a:rPr>
              <a:t> </a:t>
            </a:r>
            <a:r>
              <a:rPr lang="en-GB" dirty="0" err="1" smtClean="0">
                <a:latin typeface="Arial" charset="0"/>
                <a:cs typeface="Arial" charset="0"/>
              </a:rPr>
              <a:t>oblik</a:t>
            </a:r>
            <a:r>
              <a:rPr lang="en-GB" dirty="0" smtClean="0">
                <a:latin typeface="Arial" charset="0"/>
                <a:cs typeface="Arial" charset="0"/>
              </a:rPr>
              <a:t> </a:t>
            </a:r>
            <a:r>
              <a:rPr lang="en-GB" dirty="0" err="1" smtClean="0">
                <a:latin typeface="Arial" charset="0"/>
                <a:cs typeface="Arial" charset="0"/>
              </a:rPr>
              <a:t>zaš</a:t>
            </a:r>
            <a:r>
              <a:rPr lang="sl-SI" dirty="0" smtClean="0">
                <a:latin typeface="Arial" charset="0"/>
                <a:cs typeface="Arial" charset="0"/>
              </a:rPr>
              <a:t>t</a:t>
            </a:r>
            <a:r>
              <a:rPr lang="en-GB" dirty="0" err="1" smtClean="0">
                <a:latin typeface="Arial" charset="0"/>
                <a:cs typeface="Arial" charset="0"/>
              </a:rPr>
              <a:t>ite</a:t>
            </a:r>
            <a:r>
              <a:rPr lang="en-GB" dirty="0" smtClean="0">
                <a:latin typeface="Arial" charset="0"/>
                <a:cs typeface="Arial" charset="0"/>
              </a:rPr>
              <a:t> (switchers)</a:t>
            </a:r>
            <a:r>
              <a:rPr lang="sl-SI" dirty="0" smtClean="0">
                <a:latin typeface="Arial" charset="0"/>
                <a:cs typeface="Arial" charset="0"/>
              </a:rPr>
              <a:t>.</a:t>
            </a:r>
            <a:endParaRPr lang="en-GB" dirty="0" smtClean="0">
              <a:latin typeface="Arial" charset="0"/>
              <a:cs typeface="Arial" charset="0"/>
            </a:endParaRPr>
          </a:p>
          <a:p>
            <a:pPr marL="890588" lvl="1" indent="-425450">
              <a:spcBef>
                <a:spcPts val="600"/>
              </a:spcBef>
              <a:buClrTx/>
              <a:buSzPct val="65000"/>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2400" dirty="0" smtClean="0">
              <a:latin typeface="Arial" charset="0"/>
              <a:cs typeface="Arial" charset="0"/>
            </a:endParaRPr>
          </a:p>
          <a:p>
            <a:pPr marL="457200" indent="-457200">
              <a:spcBef>
                <a:spcPts val="600"/>
              </a:spcBef>
              <a:buClrTx/>
              <a:buSzPct val="65000"/>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dirty="0" smtClean="0">
              <a:latin typeface="Arial" charset="0"/>
              <a:cs typeface="Arial" charset="0"/>
            </a:endParaRPr>
          </a:p>
        </p:txBody>
      </p:sp>
      <p:sp>
        <p:nvSpPr>
          <p:cNvPr id="2" name="Pravokotnik 1"/>
          <p:cNvSpPr/>
          <p:nvPr/>
        </p:nvSpPr>
        <p:spPr>
          <a:xfrm>
            <a:off x="539552" y="6309320"/>
            <a:ext cx="1672253" cy="302840"/>
          </a:xfrm>
          <a:prstGeom prst="rect">
            <a:avLst/>
          </a:prstGeom>
        </p:spPr>
        <p:txBody>
          <a:bodyPr wrap="none">
            <a:spAutoFit/>
          </a:bodyPr>
          <a:lstStyle/>
          <a:p>
            <a:pPr marL="0" indent="0">
              <a:spcBef>
                <a:spcPts val="600"/>
              </a:spcBef>
              <a:buClr>
                <a:srgbClr val="CC0000"/>
              </a:buClr>
              <a:buSzPct val="65000"/>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i="1" dirty="0" err="1">
                <a:solidFill>
                  <a:schemeClr val="tx2"/>
                </a:solidFill>
              </a:rPr>
              <a:t>Agren</a:t>
            </a:r>
            <a:r>
              <a:rPr lang="sl-SI" i="1" dirty="0">
                <a:solidFill>
                  <a:schemeClr val="tx2"/>
                </a:solidFill>
              </a:rPr>
              <a:t> U, 2009</a:t>
            </a:r>
            <a:endParaRPr lang="en-GB" i="1" dirty="0">
              <a:solidFill>
                <a:schemeClr val="tx2"/>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574675" y="242888"/>
            <a:ext cx="7996238" cy="1274762"/>
          </a:xfrm>
        </p:spPr>
        <p:txBody>
          <a:bodyPr/>
          <a:lstStyle/>
          <a:p>
            <a:pPr algn="l">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dirty="0" smtClean="0"/>
              <a:t>K</a:t>
            </a:r>
            <a:r>
              <a:rPr lang="en-GB" dirty="0" err="1" smtClean="0"/>
              <a:t>linič</a:t>
            </a:r>
            <a:r>
              <a:rPr lang="sl-SI" dirty="0" err="1"/>
              <a:t>ka</a:t>
            </a:r>
            <a:r>
              <a:rPr lang="en-GB" dirty="0"/>
              <a:t> </a:t>
            </a:r>
            <a:r>
              <a:rPr lang="en-GB" dirty="0" err="1" smtClean="0"/>
              <a:t>i</a:t>
            </a:r>
            <a:r>
              <a:rPr lang="sl-SI" dirty="0" smtClean="0"/>
              <a:t>s</a:t>
            </a:r>
            <a:r>
              <a:rPr lang="en-GB" dirty="0" err="1" smtClean="0"/>
              <a:t>ku</a:t>
            </a:r>
            <a:r>
              <a:rPr lang="sl-SI" dirty="0" err="1"/>
              <a:t>stva</a:t>
            </a:r>
            <a:endParaRPr lang="en-GB" dirty="0"/>
          </a:p>
        </p:txBody>
      </p:sp>
      <p:pic>
        <p:nvPicPr>
          <p:cNvPr id="7168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141663"/>
            <a:ext cx="2449513" cy="1582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68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1412875"/>
            <a:ext cx="2590800" cy="1736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5" name="Text Box 4"/>
          <p:cNvSpPr txBox="1">
            <a:spLocks noChangeArrowheads="1"/>
          </p:cNvSpPr>
          <p:nvPr/>
        </p:nvSpPr>
        <p:spPr bwMode="auto">
          <a:xfrm>
            <a:off x="611188" y="1752600"/>
            <a:ext cx="3744912" cy="427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572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MS PGothic" pitchFamily="34" charset="-128"/>
              </a:defRPr>
            </a:lvl1pPr>
            <a:lvl2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MS PGothic" pitchFamily="34" charset="-128"/>
              </a:defRPr>
            </a:lvl2pPr>
            <a:lvl3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MS PGothic" pitchFamily="34" charset="-128"/>
              </a:defRPr>
            </a:lvl3pPr>
            <a:lvl4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MS PGothic" pitchFamily="34" charset="-128"/>
              </a:defRPr>
            </a:lvl4pPr>
            <a:lvl5pPr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charset="0"/>
                <a:ea typeface="MS PGothic" pitchFamily="34" charset="-128"/>
              </a:defRPr>
            </a:lvl9pPr>
          </a:lstStyle>
          <a:p>
            <a:pPr eaLnBrk="1" hangingPunct="1">
              <a:lnSpc>
                <a:spcPct val="100000"/>
              </a:lnSpc>
              <a:spcBef>
                <a:spcPts val="600"/>
              </a:spcBef>
              <a:buClr>
                <a:srgbClr val="CC0000"/>
              </a:buClr>
              <a:buSzPct val="65000"/>
              <a:buFont typeface="Wingdings" pitchFamily="2" charset="2"/>
              <a:buChar char=""/>
            </a:pPr>
            <a:r>
              <a:rPr lang="en-GB" sz="2000" dirty="0" err="1" smtClean="0">
                <a:solidFill>
                  <a:srgbClr val="000000"/>
                </a:solidFill>
                <a:latin typeface="Verdana" pitchFamily="34" charset="0"/>
              </a:rPr>
              <a:t>Mla</a:t>
            </a:r>
            <a:r>
              <a:rPr lang="sl-SI" sz="2000" dirty="0" err="1" smtClean="0">
                <a:solidFill>
                  <a:srgbClr val="000000"/>
                </a:solidFill>
                <a:latin typeface="Verdana" pitchFamily="34" charset="0"/>
              </a:rPr>
              <a:t>đe</a:t>
            </a:r>
            <a:r>
              <a:rPr lang="en-GB" sz="2000" dirty="0" smtClean="0">
                <a:solidFill>
                  <a:srgbClr val="000000"/>
                </a:solidFill>
                <a:latin typeface="Verdana" pitchFamily="34" charset="0"/>
              </a:rPr>
              <a:t> </a:t>
            </a:r>
            <a:r>
              <a:rPr lang="en-GB" sz="2000" dirty="0" err="1" smtClean="0">
                <a:solidFill>
                  <a:srgbClr val="000000"/>
                </a:solidFill>
                <a:latin typeface="Verdana" pitchFamily="34" charset="0"/>
              </a:rPr>
              <a:t>žene</a:t>
            </a:r>
            <a:r>
              <a:rPr lang="en-GB" sz="2000" dirty="0" smtClean="0">
                <a:solidFill>
                  <a:srgbClr val="000000"/>
                </a:solidFill>
                <a:latin typeface="Verdana" pitchFamily="34" charset="0"/>
              </a:rPr>
              <a:t> s</a:t>
            </a:r>
            <a:r>
              <a:rPr lang="sl-SI" sz="2000" dirty="0" smtClean="0">
                <a:solidFill>
                  <a:srgbClr val="000000"/>
                </a:solidFill>
                <a:latin typeface="Verdana" pitchFamily="34" charset="0"/>
              </a:rPr>
              <a:t>u</a:t>
            </a:r>
            <a:r>
              <a:rPr lang="en-GB" sz="2000" dirty="0" smtClean="0">
                <a:solidFill>
                  <a:srgbClr val="000000"/>
                </a:solidFill>
                <a:latin typeface="Verdana" pitchFamily="34" charset="0"/>
              </a:rPr>
              <a:t> </a:t>
            </a:r>
            <a:r>
              <a:rPr lang="en-GB" sz="2000" dirty="0">
                <a:solidFill>
                  <a:srgbClr val="000000"/>
                </a:solidFill>
                <a:latin typeface="Verdana" pitchFamily="34" charset="0"/>
              </a:rPr>
              <a:t>"</a:t>
            </a:r>
            <a:r>
              <a:rPr lang="en-GB" sz="2000" dirty="0" err="1">
                <a:solidFill>
                  <a:srgbClr val="000000"/>
                </a:solidFill>
                <a:latin typeface="Verdana" pitchFamily="34" charset="0"/>
              </a:rPr>
              <a:t>moderne</a:t>
            </a:r>
            <a:r>
              <a:rPr lang="en-GB" sz="2000" dirty="0">
                <a:solidFill>
                  <a:srgbClr val="000000"/>
                </a:solidFill>
                <a:latin typeface="Verdana" pitchFamily="34" charset="0"/>
              </a:rPr>
              <a:t>"</a:t>
            </a:r>
          </a:p>
          <a:p>
            <a:pPr eaLnBrk="1" hangingPunct="1">
              <a:lnSpc>
                <a:spcPct val="100000"/>
              </a:lnSpc>
              <a:spcBef>
                <a:spcPts val="600"/>
              </a:spcBef>
              <a:buClrTx/>
              <a:buSzPct val="65000"/>
              <a:buFontTx/>
              <a:buNone/>
            </a:pPr>
            <a:endParaRPr lang="en-GB" sz="2000" dirty="0">
              <a:solidFill>
                <a:srgbClr val="000000"/>
              </a:solidFill>
              <a:latin typeface="Verdana" pitchFamily="34" charset="0"/>
            </a:endParaRPr>
          </a:p>
          <a:p>
            <a:pPr eaLnBrk="1" hangingPunct="1">
              <a:lnSpc>
                <a:spcPct val="100000"/>
              </a:lnSpc>
              <a:spcBef>
                <a:spcPts val="600"/>
              </a:spcBef>
              <a:buClr>
                <a:srgbClr val="CC0000"/>
              </a:buClr>
              <a:buSzPct val="65000"/>
              <a:buFont typeface="Wingdings" pitchFamily="2" charset="2"/>
              <a:buChar char=""/>
            </a:pPr>
            <a:r>
              <a:rPr lang="en-GB" sz="2000" dirty="0" err="1" smtClean="0">
                <a:solidFill>
                  <a:srgbClr val="000000"/>
                </a:solidFill>
                <a:latin typeface="Verdana" pitchFamily="34" charset="0"/>
              </a:rPr>
              <a:t>Ve</a:t>
            </a:r>
            <a:r>
              <a:rPr lang="sl-SI" sz="2000" dirty="0" smtClean="0">
                <a:solidFill>
                  <a:srgbClr val="000000"/>
                </a:solidFill>
                <a:latin typeface="Verdana" pitchFamily="34" charset="0"/>
              </a:rPr>
              <a:t>ć</a:t>
            </a:r>
            <a:r>
              <a:rPr lang="en-GB" sz="2000" dirty="0" err="1" smtClean="0">
                <a:solidFill>
                  <a:srgbClr val="000000"/>
                </a:solidFill>
                <a:latin typeface="Verdana" pitchFamily="34" charset="0"/>
              </a:rPr>
              <a:t>ina</a:t>
            </a:r>
            <a:r>
              <a:rPr lang="en-GB" sz="2000" dirty="0" smtClean="0">
                <a:solidFill>
                  <a:srgbClr val="000000"/>
                </a:solidFill>
                <a:latin typeface="Verdana" pitchFamily="34" charset="0"/>
              </a:rPr>
              <a:t> </a:t>
            </a:r>
            <a:r>
              <a:rPr lang="en-GB" sz="2000" dirty="0" err="1" smtClean="0">
                <a:solidFill>
                  <a:srgbClr val="000000"/>
                </a:solidFill>
                <a:latin typeface="Verdana" pitchFamily="34" charset="0"/>
              </a:rPr>
              <a:t>žen</a:t>
            </a:r>
            <a:r>
              <a:rPr lang="sl-SI" sz="2000" dirty="0" smtClean="0">
                <a:solidFill>
                  <a:srgbClr val="000000"/>
                </a:solidFill>
                <a:latin typeface="Verdana" pitchFamily="34" charset="0"/>
              </a:rPr>
              <a:t>a</a:t>
            </a:r>
            <a:r>
              <a:rPr lang="en-GB" sz="2000" dirty="0" smtClean="0">
                <a:solidFill>
                  <a:srgbClr val="000000"/>
                </a:solidFill>
                <a:latin typeface="Verdana" pitchFamily="34" charset="0"/>
              </a:rPr>
              <a:t> n</a:t>
            </a:r>
            <a:r>
              <a:rPr lang="sl-SI" sz="2000" dirty="0" smtClean="0">
                <a:solidFill>
                  <a:srgbClr val="000000"/>
                </a:solidFill>
                <a:latin typeface="Verdana" pitchFamily="34" charset="0"/>
              </a:rPr>
              <a:t>e</a:t>
            </a:r>
            <a:r>
              <a:rPr lang="en-GB" sz="2000" dirty="0" smtClean="0">
                <a:solidFill>
                  <a:srgbClr val="000000"/>
                </a:solidFill>
                <a:latin typeface="Verdana" pitchFamily="34" charset="0"/>
              </a:rPr>
              <a:t>ma </a:t>
            </a:r>
            <a:r>
              <a:rPr lang="en-GB" sz="2000" dirty="0" err="1" smtClean="0">
                <a:solidFill>
                  <a:srgbClr val="000000"/>
                </a:solidFill>
                <a:latin typeface="Verdana" pitchFamily="34" charset="0"/>
              </a:rPr>
              <a:t>negativn</a:t>
            </a:r>
            <a:r>
              <a:rPr lang="sl-SI" sz="2000" dirty="0" smtClean="0">
                <a:solidFill>
                  <a:srgbClr val="000000"/>
                </a:solidFill>
                <a:latin typeface="Verdana" pitchFamily="34" charset="0"/>
              </a:rPr>
              <a:t>u</a:t>
            </a:r>
            <a:r>
              <a:rPr lang="en-GB" sz="2000" dirty="0" smtClean="0">
                <a:solidFill>
                  <a:srgbClr val="000000"/>
                </a:solidFill>
                <a:latin typeface="Verdana" pitchFamily="34" charset="0"/>
              </a:rPr>
              <a:t> </a:t>
            </a:r>
            <a:r>
              <a:rPr lang="sl-SI" sz="2000" dirty="0" err="1" smtClean="0">
                <a:solidFill>
                  <a:srgbClr val="000000"/>
                </a:solidFill>
                <a:latin typeface="Verdana" pitchFamily="34" charset="0"/>
              </a:rPr>
              <a:t>sliku</a:t>
            </a:r>
            <a:r>
              <a:rPr lang="sl-SI" sz="2000" dirty="0" smtClean="0">
                <a:solidFill>
                  <a:srgbClr val="000000"/>
                </a:solidFill>
                <a:latin typeface="Verdana" pitchFamily="34" charset="0"/>
              </a:rPr>
              <a:t> </a:t>
            </a:r>
            <a:r>
              <a:rPr lang="en-GB" sz="2000" dirty="0" smtClean="0">
                <a:solidFill>
                  <a:srgbClr val="000000"/>
                </a:solidFill>
                <a:latin typeface="Verdana" pitchFamily="34" charset="0"/>
              </a:rPr>
              <a:t>o </a:t>
            </a:r>
            <a:r>
              <a:rPr lang="en-GB" sz="2000" dirty="0" err="1" smtClean="0">
                <a:solidFill>
                  <a:srgbClr val="000000"/>
                </a:solidFill>
                <a:latin typeface="Verdana" pitchFamily="34" charset="0"/>
              </a:rPr>
              <a:t>svoj</a:t>
            </a:r>
            <a:r>
              <a:rPr lang="sl-SI" sz="2000" dirty="0" smtClean="0">
                <a:solidFill>
                  <a:srgbClr val="000000"/>
                </a:solidFill>
                <a:latin typeface="Verdana" pitchFamily="34" charset="0"/>
              </a:rPr>
              <a:t>oj rodnici</a:t>
            </a:r>
            <a:endParaRPr lang="en-GB" sz="2000" dirty="0">
              <a:solidFill>
                <a:srgbClr val="000000"/>
              </a:solidFill>
              <a:latin typeface="Verdana" pitchFamily="34" charset="0"/>
            </a:endParaRPr>
          </a:p>
          <a:p>
            <a:pPr eaLnBrk="1" hangingPunct="1">
              <a:lnSpc>
                <a:spcPct val="100000"/>
              </a:lnSpc>
              <a:spcBef>
                <a:spcPts val="600"/>
              </a:spcBef>
              <a:buClrTx/>
              <a:buSzPct val="65000"/>
              <a:buFontTx/>
              <a:buNone/>
            </a:pPr>
            <a:endParaRPr lang="en-GB" sz="2000" dirty="0">
              <a:solidFill>
                <a:srgbClr val="000000"/>
              </a:solidFill>
              <a:latin typeface="Verdana" pitchFamily="34" charset="0"/>
            </a:endParaRPr>
          </a:p>
          <a:p>
            <a:pPr eaLnBrk="1" hangingPunct="1">
              <a:lnSpc>
                <a:spcPct val="100000"/>
              </a:lnSpc>
              <a:spcBef>
                <a:spcPts val="600"/>
              </a:spcBef>
              <a:buClr>
                <a:srgbClr val="CC0000"/>
              </a:buClr>
              <a:buSzPct val="65000"/>
              <a:buFont typeface="Wingdings" pitchFamily="2" charset="2"/>
              <a:buChar char=""/>
            </a:pPr>
            <a:r>
              <a:rPr lang="sl-SI" sz="2000" dirty="0" smtClean="0">
                <a:solidFill>
                  <a:srgbClr val="000000"/>
                </a:solidFill>
                <a:latin typeface="Verdana" pitchFamily="34" charset="0"/>
              </a:rPr>
              <a:t>Postoji </a:t>
            </a:r>
            <a:r>
              <a:rPr lang="en-GB" sz="2000" dirty="0" err="1" smtClean="0">
                <a:solidFill>
                  <a:srgbClr val="000000"/>
                </a:solidFill>
                <a:latin typeface="Verdana" pitchFamily="34" charset="0"/>
              </a:rPr>
              <a:t>manj</a:t>
            </a:r>
            <a:r>
              <a:rPr lang="sl-SI" sz="2000" dirty="0" smtClean="0">
                <a:solidFill>
                  <a:srgbClr val="000000"/>
                </a:solidFill>
                <a:latin typeface="Verdana" pitchFamily="34" charset="0"/>
              </a:rPr>
              <a:t>a</a:t>
            </a:r>
            <a:r>
              <a:rPr lang="en-GB" sz="2000" dirty="0" smtClean="0">
                <a:solidFill>
                  <a:srgbClr val="000000"/>
                </a:solidFill>
                <a:latin typeface="Verdana" pitchFamily="34" charset="0"/>
              </a:rPr>
              <a:t> </a:t>
            </a:r>
            <a:r>
              <a:rPr lang="en-GB" sz="2000" dirty="0" err="1">
                <a:solidFill>
                  <a:srgbClr val="000000"/>
                </a:solidFill>
                <a:latin typeface="Verdana" pitchFamily="34" charset="0"/>
              </a:rPr>
              <a:t>skupina</a:t>
            </a:r>
            <a:r>
              <a:rPr lang="en-GB" sz="2000" dirty="0">
                <a:solidFill>
                  <a:srgbClr val="000000"/>
                </a:solidFill>
                <a:latin typeface="Verdana" pitchFamily="34" charset="0"/>
              </a:rPr>
              <a:t> </a:t>
            </a:r>
            <a:r>
              <a:rPr lang="en-GB" sz="2000" dirty="0" err="1" smtClean="0">
                <a:solidFill>
                  <a:srgbClr val="000000"/>
                </a:solidFill>
                <a:latin typeface="Verdana" pitchFamily="34" charset="0"/>
              </a:rPr>
              <a:t>žen</a:t>
            </a:r>
            <a:r>
              <a:rPr lang="sl-SI" sz="2000" dirty="0" smtClean="0">
                <a:solidFill>
                  <a:srgbClr val="000000"/>
                </a:solidFill>
                <a:latin typeface="Verdana" pitchFamily="34" charset="0"/>
              </a:rPr>
              <a:t>a</a:t>
            </a:r>
            <a:r>
              <a:rPr lang="en-GB" sz="2000" dirty="0" smtClean="0">
                <a:solidFill>
                  <a:srgbClr val="000000"/>
                </a:solidFill>
                <a:latin typeface="Verdana" pitchFamily="34" charset="0"/>
              </a:rPr>
              <a:t>, k</a:t>
            </a:r>
            <a:r>
              <a:rPr lang="sl-SI" sz="2000" dirty="0" smtClean="0">
                <a:solidFill>
                  <a:srgbClr val="000000"/>
                </a:solidFill>
                <a:latin typeface="Verdana" pitchFamily="34" charset="0"/>
              </a:rPr>
              <a:t>oje </a:t>
            </a:r>
            <a:r>
              <a:rPr lang="en-GB" sz="2000" dirty="0" smtClean="0">
                <a:solidFill>
                  <a:srgbClr val="000000"/>
                </a:solidFill>
                <a:latin typeface="Verdana" pitchFamily="34" charset="0"/>
              </a:rPr>
              <a:t>ne </a:t>
            </a:r>
            <a:r>
              <a:rPr lang="sl-SI" sz="2000" dirty="0" smtClean="0">
                <a:solidFill>
                  <a:srgbClr val="000000"/>
                </a:solidFill>
                <a:latin typeface="Verdana" pitchFamily="34" charset="0"/>
              </a:rPr>
              <a:t>žele  </a:t>
            </a:r>
            <a:r>
              <a:rPr lang="sl-SI" sz="2000" dirty="0" err="1" smtClean="0">
                <a:solidFill>
                  <a:srgbClr val="000000"/>
                </a:solidFill>
                <a:latin typeface="Verdana" pitchFamily="34" charset="0"/>
              </a:rPr>
              <a:t>mogučnost</a:t>
            </a:r>
            <a:r>
              <a:rPr lang="sl-SI" sz="2000" dirty="0" smtClean="0">
                <a:solidFill>
                  <a:srgbClr val="000000"/>
                </a:solidFill>
                <a:latin typeface="Verdana" pitchFamily="34" charset="0"/>
              </a:rPr>
              <a:t> </a:t>
            </a:r>
            <a:r>
              <a:rPr lang="en-GB" sz="2000" dirty="0" err="1" smtClean="0">
                <a:solidFill>
                  <a:srgbClr val="000000"/>
                </a:solidFill>
                <a:latin typeface="Verdana" pitchFamily="34" charset="0"/>
              </a:rPr>
              <a:t>vaginalne</a:t>
            </a:r>
            <a:r>
              <a:rPr lang="en-GB" sz="2000" dirty="0" smtClean="0">
                <a:solidFill>
                  <a:srgbClr val="000000"/>
                </a:solidFill>
                <a:latin typeface="Verdana" pitchFamily="34" charset="0"/>
              </a:rPr>
              <a:t> </a:t>
            </a:r>
            <a:r>
              <a:rPr lang="en-GB" sz="2000" dirty="0" err="1">
                <a:solidFill>
                  <a:srgbClr val="000000"/>
                </a:solidFill>
                <a:latin typeface="Verdana" pitchFamily="34" charset="0"/>
              </a:rPr>
              <a:t>administracije</a:t>
            </a:r>
            <a:endParaRPr lang="en-GB" sz="2000" dirty="0">
              <a:solidFill>
                <a:srgbClr val="000000"/>
              </a:solidFill>
              <a:latin typeface="Verdana" pitchFamily="34" charset="0"/>
            </a:endParaRPr>
          </a:p>
        </p:txBody>
      </p:sp>
      <p:pic>
        <p:nvPicPr>
          <p:cNvPr id="7168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4797425"/>
            <a:ext cx="1296988" cy="1296988"/>
          </a:xfrm>
          <a:prstGeom prst="rect">
            <a:avLst/>
          </a:prstGeom>
          <a:noFill/>
          <a:ln w="9360">
            <a:solidFill>
              <a:srgbClr val="FF33CC"/>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Pravokotnik 1"/>
          <p:cNvSpPr/>
          <p:nvPr/>
        </p:nvSpPr>
        <p:spPr>
          <a:xfrm>
            <a:off x="620140" y="6309320"/>
            <a:ext cx="1672253" cy="302840"/>
          </a:xfrm>
          <a:prstGeom prst="rect">
            <a:avLst/>
          </a:prstGeom>
        </p:spPr>
        <p:txBody>
          <a:bodyPr wrap="none">
            <a:spAutoFit/>
          </a:bodyPr>
          <a:lstStyle/>
          <a:p>
            <a:pPr marL="0" indent="0">
              <a:spcBef>
                <a:spcPts val="600"/>
              </a:spcBef>
              <a:buClr>
                <a:srgbClr val="CC0000"/>
              </a:buClr>
              <a:buSzPct val="65000"/>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i="1" dirty="0" err="1">
                <a:solidFill>
                  <a:schemeClr val="tx2"/>
                </a:solidFill>
              </a:rPr>
              <a:t>Agren</a:t>
            </a:r>
            <a:r>
              <a:rPr lang="sl-SI" i="1" dirty="0">
                <a:solidFill>
                  <a:schemeClr val="tx2"/>
                </a:solidFill>
              </a:rPr>
              <a:t> U, 2009</a:t>
            </a:r>
            <a:endParaRPr lang="en-GB" i="1" dirty="0">
              <a:solidFill>
                <a:schemeClr val="tx2"/>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574675" y="304800"/>
            <a:ext cx="8001000" cy="1216025"/>
          </a:xfrm>
        </p:spPr>
        <p:txBody>
          <a:bodyPr/>
          <a:lstStyle/>
          <a:p>
            <a:pPr algn="l">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dirty="0" err="1" smtClean="0"/>
              <a:t>Klinička</a:t>
            </a:r>
            <a:r>
              <a:rPr lang="sl-SI" dirty="0" smtClean="0"/>
              <a:t> </a:t>
            </a:r>
            <a:r>
              <a:rPr lang="sl-SI" dirty="0" err="1" smtClean="0"/>
              <a:t>iskustva</a:t>
            </a:r>
            <a:endParaRPr lang="en-GB" dirty="0"/>
          </a:p>
        </p:txBody>
      </p:sp>
      <p:sp>
        <p:nvSpPr>
          <p:cNvPr id="73731" name="Rectangle 2"/>
          <p:cNvSpPr>
            <a:spLocks noGrp="1" noChangeArrowheads="1"/>
          </p:cNvSpPr>
          <p:nvPr>
            <p:ph idx="1"/>
          </p:nvPr>
        </p:nvSpPr>
        <p:spPr>
          <a:xfrm>
            <a:off x="566738" y="1752600"/>
            <a:ext cx="8001000" cy="4270375"/>
          </a:xfrm>
        </p:spPr>
        <p:txBody>
          <a:bodyPr/>
          <a:lstStyle/>
          <a:p>
            <a:pPr marL="457200" indent="-457200">
              <a:spcBef>
                <a:spcPts val="6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dirty="0" smtClean="0">
                <a:latin typeface="Arial" charset="0"/>
                <a:cs typeface="Arial" charset="0"/>
              </a:rPr>
              <a:t>Postoji </a:t>
            </a:r>
            <a:r>
              <a:rPr lang="sl-SI" dirty="0" err="1" smtClean="0">
                <a:latin typeface="Arial" charset="0"/>
                <a:cs typeface="Arial" charset="0"/>
              </a:rPr>
              <a:t>manja</a:t>
            </a:r>
            <a:r>
              <a:rPr lang="sl-SI" dirty="0" smtClean="0">
                <a:latin typeface="Arial" charset="0"/>
                <a:cs typeface="Arial" charset="0"/>
              </a:rPr>
              <a:t> grupa žena, </a:t>
            </a:r>
            <a:r>
              <a:rPr lang="sl-SI" dirty="0" err="1" smtClean="0">
                <a:latin typeface="Arial" charset="0"/>
                <a:cs typeface="Arial" charset="0"/>
              </a:rPr>
              <a:t>koja</a:t>
            </a:r>
            <a:r>
              <a:rPr lang="sl-SI" dirty="0" smtClean="0">
                <a:latin typeface="Arial" charset="0"/>
                <a:cs typeface="Arial" charset="0"/>
              </a:rPr>
              <a:t> </a:t>
            </a:r>
            <a:r>
              <a:rPr lang="sl-SI" dirty="0" err="1" smtClean="0">
                <a:latin typeface="Arial" charset="0"/>
                <a:cs typeface="Arial" charset="0"/>
              </a:rPr>
              <a:t>će</a:t>
            </a:r>
            <a:r>
              <a:rPr lang="sl-SI" dirty="0" smtClean="0">
                <a:latin typeface="Arial" charset="0"/>
                <a:cs typeface="Arial" charset="0"/>
              </a:rPr>
              <a:t> </a:t>
            </a:r>
            <a:r>
              <a:rPr lang="sl-SI" dirty="0" err="1" smtClean="0">
                <a:latin typeface="Arial" charset="0"/>
                <a:cs typeface="Arial" charset="0"/>
              </a:rPr>
              <a:t>uvijek</a:t>
            </a:r>
            <a:r>
              <a:rPr lang="sl-SI" dirty="0" smtClean="0">
                <a:latin typeface="Arial" charset="0"/>
                <a:cs typeface="Arial" charset="0"/>
              </a:rPr>
              <a:t> </a:t>
            </a:r>
            <a:r>
              <a:rPr lang="sl-SI" dirty="0" err="1" smtClean="0">
                <a:latin typeface="Arial" charset="0"/>
                <a:cs typeface="Arial" charset="0"/>
              </a:rPr>
              <a:t>osjećati</a:t>
            </a:r>
            <a:r>
              <a:rPr lang="sl-SI" dirty="0" smtClean="0">
                <a:latin typeface="Arial" charset="0"/>
                <a:cs typeface="Arial" charset="0"/>
              </a:rPr>
              <a:t> prsten u rodnici!</a:t>
            </a:r>
          </a:p>
          <a:p>
            <a:pPr marL="1287463" lvl="2" indent="-387350">
              <a:buClr>
                <a:srgbClr val="CC0000"/>
              </a:buClr>
              <a:buSzPct val="60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dirty="0" smtClean="0">
                <a:latin typeface="Arial" charset="0"/>
                <a:cs typeface="Arial" charset="0"/>
              </a:rPr>
              <a:t>1-2% </a:t>
            </a:r>
            <a:r>
              <a:rPr lang="en-GB" dirty="0" err="1" smtClean="0">
                <a:latin typeface="Arial" charset="0"/>
                <a:cs typeface="Arial" charset="0"/>
              </a:rPr>
              <a:t>žen</a:t>
            </a:r>
            <a:r>
              <a:rPr lang="sl-SI" dirty="0" smtClean="0">
                <a:latin typeface="Arial" charset="0"/>
                <a:cs typeface="Arial" charset="0"/>
              </a:rPr>
              <a:t>a</a:t>
            </a:r>
          </a:p>
          <a:p>
            <a:pPr marL="900113" lvl="2" indent="0">
              <a:buClr>
                <a:srgbClr val="CC0000"/>
              </a:buClr>
              <a:buSzPct val="60000"/>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dirty="0" smtClean="0">
              <a:latin typeface="Arial" charset="0"/>
              <a:cs typeface="Arial" charset="0"/>
            </a:endParaRPr>
          </a:p>
          <a:p>
            <a:pPr marL="1287463" lvl="2" indent="-387350">
              <a:buClr>
                <a:srgbClr val="CC0000"/>
              </a:buClr>
              <a:buSzPct val="60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dirty="0" err="1" smtClean="0">
                <a:latin typeface="Arial" charset="0"/>
                <a:cs typeface="Arial" charset="0"/>
              </a:rPr>
              <a:t>Anatomija</a:t>
            </a:r>
            <a:r>
              <a:rPr lang="en-GB" dirty="0" smtClean="0">
                <a:latin typeface="Arial" charset="0"/>
                <a:cs typeface="Arial" charset="0"/>
              </a:rPr>
              <a:t>?</a:t>
            </a:r>
            <a:endParaRPr lang="sl-SI" dirty="0" smtClean="0">
              <a:latin typeface="Arial" charset="0"/>
              <a:cs typeface="Arial" charset="0"/>
            </a:endParaRPr>
          </a:p>
          <a:p>
            <a:pPr marL="900113" lvl="2" indent="0">
              <a:buClr>
                <a:srgbClr val="CC0000"/>
              </a:buClr>
              <a:buSzPct val="60000"/>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dirty="0" smtClean="0">
              <a:latin typeface="Arial" charset="0"/>
              <a:cs typeface="Arial" charset="0"/>
            </a:endParaRPr>
          </a:p>
          <a:p>
            <a:pPr marL="1287463" lvl="2" indent="-387350">
              <a:buClr>
                <a:srgbClr val="CC0000"/>
              </a:buClr>
              <a:buSzPct val="60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dirty="0" err="1">
                <a:latin typeface="Arial" charset="0"/>
                <a:cs typeface="Arial" charset="0"/>
              </a:rPr>
              <a:t>Ako</a:t>
            </a:r>
            <a:r>
              <a:rPr lang="en-GB" dirty="0">
                <a:latin typeface="Arial" charset="0"/>
                <a:cs typeface="Arial" charset="0"/>
              </a:rPr>
              <a:t> </a:t>
            </a:r>
            <a:r>
              <a:rPr lang="en-GB" dirty="0" err="1">
                <a:latin typeface="Arial" charset="0"/>
                <a:cs typeface="Arial" charset="0"/>
              </a:rPr>
              <a:t>osjećaj</a:t>
            </a:r>
            <a:r>
              <a:rPr lang="en-GB" dirty="0">
                <a:latin typeface="Arial" charset="0"/>
                <a:cs typeface="Arial" charset="0"/>
              </a:rPr>
              <a:t> ne </a:t>
            </a:r>
            <a:r>
              <a:rPr lang="en-GB" dirty="0" err="1">
                <a:latin typeface="Arial" charset="0"/>
                <a:cs typeface="Arial" charset="0"/>
              </a:rPr>
              <a:t>prestaje</a:t>
            </a:r>
            <a:r>
              <a:rPr lang="en-GB" dirty="0">
                <a:latin typeface="Arial" charset="0"/>
                <a:cs typeface="Arial" charset="0"/>
              </a:rPr>
              <a:t> </a:t>
            </a:r>
            <a:r>
              <a:rPr lang="sl-SI" dirty="0" smtClean="0">
                <a:latin typeface="Arial" charset="0"/>
                <a:cs typeface="Arial" charset="0"/>
              </a:rPr>
              <a:t>kad se</a:t>
            </a:r>
            <a:r>
              <a:rPr lang="en-GB" dirty="0" smtClean="0">
                <a:latin typeface="Arial" charset="0"/>
                <a:cs typeface="Arial" charset="0"/>
              </a:rPr>
              <a:t> </a:t>
            </a:r>
            <a:r>
              <a:rPr lang="en-GB" dirty="0" err="1">
                <a:latin typeface="Arial" charset="0"/>
                <a:cs typeface="Arial" charset="0"/>
              </a:rPr>
              <a:t>pomiče</a:t>
            </a:r>
            <a:r>
              <a:rPr lang="en-GB" dirty="0">
                <a:latin typeface="Arial" charset="0"/>
                <a:cs typeface="Arial" charset="0"/>
              </a:rPr>
              <a:t> </a:t>
            </a:r>
            <a:r>
              <a:rPr lang="en-GB" dirty="0" err="1" smtClean="0">
                <a:latin typeface="Arial" charset="0"/>
                <a:cs typeface="Arial" charset="0"/>
              </a:rPr>
              <a:t>prsten</a:t>
            </a:r>
            <a:r>
              <a:rPr lang="en-GB" dirty="0" smtClean="0">
                <a:latin typeface="Arial" charset="0"/>
                <a:cs typeface="Arial" charset="0"/>
              </a:rPr>
              <a:t> </a:t>
            </a:r>
            <a:r>
              <a:rPr lang="sl-SI" dirty="0" smtClean="0">
                <a:latin typeface="Arial" charset="0"/>
                <a:cs typeface="Arial" charset="0"/>
              </a:rPr>
              <a:t>više u </a:t>
            </a:r>
            <a:r>
              <a:rPr lang="sl-SI" dirty="0" err="1" smtClean="0">
                <a:latin typeface="Arial" charset="0"/>
                <a:cs typeface="Arial" charset="0"/>
              </a:rPr>
              <a:t>rodnicu</a:t>
            </a:r>
            <a:r>
              <a:rPr lang="en-GB" dirty="0" smtClean="0">
                <a:latin typeface="Arial" charset="0"/>
                <a:cs typeface="Arial" charset="0"/>
              </a:rPr>
              <a:t>, </a:t>
            </a:r>
            <a:r>
              <a:rPr lang="en-GB" dirty="0" err="1" smtClean="0">
                <a:latin typeface="Arial" charset="0"/>
                <a:cs typeface="Arial" charset="0"/>
              </a:rPr>
              <a:t>bolje</a:t>
            </a:r>
            <a:r>
              <a:rPr lang="en-GB" dirty="0" smtClean="0">
                <a:latin typeface="Arial" charset="0"/>
                <a:cs typeface="Arial" charset="0"/>
              </a:rPr>
              <a:t> </a:t>
            </a:r>
            <a:r>
              <a:rPr lang="sl-SI" dirty="0" smtClean="0">
                <a:latin typeface="Arial" charset="0"/>
                <a:cs typeface="Arial" charset="0"/>
              </a:rPr>
              <a:t>je </a:t>
            </a:r>
            <a:r>
              <a:rPr lang="en-GB" dirty="0" err="1" smtClean="0">
                <a:latin typeface="Arial" charset="0"/>
                <a:cs typeface="Arial" charset="0"/>
              </a:rPr>
              <a:t>promijeniti</a:t>
            </a:r>
            <a:r>
              <a:rPr lang="en-GB" dirty="0" smtClean="0">
                <a:latin typeface="Arial" charset="0"/>
                <a:cs typeface="Arial" charset="0"/>
              </a:rPr>
              <a:t> </a:t>
            </a:r>
            <a:r>
              <a:rPr lang="en-GB" dirty="0" err="1" smtClean="0">
                <a:latin typeface="Arial" charset="0"/>
                <a:cs typeface="Arial" charset="0"/>
              </a:rPr>
              <a:t>metodu</a:t>
            </a:r>
            <a:r>
              <a:rPr lang="sl-SI" dirty="0" smtClean="0">
                <a:latin typeface="Arial" charset="0"/>
                <a:cs typeface="Arial" charset="0"/>
              </a:rPr>
              <a:t> kontracepcije!</a:t>
            </a:r>
            <a:endParaRPr lang="en-GB" dirty="0" smtClean="0">
              <a:latin typeface="Arial" charset="0"/>
              <a:cs typeface="Arial" charset="0"/>
            </a:endParaRPr>
          </a:p>
        </p:txBody>
      </p:sp>
      <p:sp>
        <p:nvSpPr>
          <p:cNvPr id="2" name="Pravokotnik 1"/>
          <p:cNvSpPr/>
          <p:nvPr/>
        </p:nvSpPr>
        <p:spPr>
          <a:xfrm>
            <a:off x="827584" y="6021288"/>
            <a:ext cx="1672253" cy="302840"/>
          </a:xfrm>
          <a:prstGeom prst="rect">
            <a:avLst/>
          </a:prstGeom>
        </p:spPr>
        <p:txBody>
          <a:bodyPr wrap="none">
            <a:spAutoFit/>
          </a:bodyPr>
          <a:lstStyle/>
          <a:p>
            <a:pPr marL="0" indent="0">
              <a:spcBef>
                <a:spcPts val="600"/>
              </a:spcBef>
              <a:buClr>
                <a:srgbClr val="CC0000"/>
              </a:buClr>
              <a:buSzPct val="65000"/>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i="1" dirty="0" err="1">
                <a:solidFill>
                  <a:schemeClr val="tx2"/>
                </a:solidFill>
              </a:rPr>
              <a:t>Agren</a:t>
            </a:r>
            <a:r>
              <a:rPr lang="sl-SI" i="1" dirty="0">
                <a:solidFill>
                  <a:schemeClr val="tx2"/>
                </a:solidFill>
              </a:rPr>
              <a:t> U, 2009</a:t>
            </a:r>
            <a:endParaRPr lang="en-GB" i="1" dirty="0">
              <a:solidFill>
                <a:schemeClr val="tx2"/>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571500" y="692696"/>
            <a:ext cx="8001000" cy="1216025"/>
          </a:xfrm>
        </p:spPr>
        <p:txBody>
          <a:bodyPr/>
          <a:lstStyle/>
          <a:p>
            <a:pPr algn="l">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l-SI" dirty="0" smtClean="0"/>
              <a:t>K</a:t>
            </a:r>
            <a:r>
              <a:rPr lang="en-GB" dirty="0" err="1" smtClean="0"/>
              <a:t>linič</a:t>
            </a:r>
            <a:r>
              <a:rPr lang="sl-SI" dirty="0" err="1"/>
              <a:t>ka</a:t>
            </a:r>
            <a:r>
              <a:rPr lang="en-GB" dirty="0"/>
              <a:t> </a:t>
            </a:r>
            <a:r>
              <a:rPr lang="en-GB" dirty="0" err="1" smtClean="0"/>
              <a:t>i</a:t>
            </a:r>
            <a:r>
              <a:rPr lang="sl-SI" dirty="0" smtClean="0"/>
              <a:t>s</a:t>
            </a:r>
            <a:r>
              <a:rPr lang="en-GB" dirty="0" err="1" smtClean="0"/>
              <a:t>ku</a:t>
            </a:r>
            <a:r>
              <a:rPr lang="sl-SI" dirty="0" err="1"/>
              <a:t>stva</a:t>
            </a:r>
            <a:endParaRPr lang="en-GB" dirty="0"/>
          </a:p>
        </p:txBody>
      </p:sp>
      <p:sp>
        <p:nvSpPr>
          <p:cNvPr id="75779" name="Rectangle 2"/>
          <p:cNvSpPr>
            <a:spLocks noGrp="1" noChangeArrowheads="1"/>
          </p:cNvSpPr>
          <p:nvPr>
            <p:ph idx="1"/>
          </p:nvPr>
        </p:nvSpPr>
        <p:spPr>
          <a:xfrm>
            <a:off x="566738" y="1752601"/>
            <a:ext cx="7677670" cy="3908648"/>
          </a:xfrm>
        </p:spPr>
        <p:txBody>
          <a:bodyPr/>
          <a:lstStyle/>
          <a:p>
            <a:pPr marL="457200" indent="-457200">
              <a:spcBef>
                <a:spcPts val="600"/>
              </a:spcBef>
              <a:buClrTx/>
              <a:buSzPct val="65000"/>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dirty="0" smtClean="0">
              <a:latin typeface="Arial" charset="0"/>
              <a:cs typeface="Arial" charset="0"/>
            </a:endParaRPr>
          </a:p>
          <a:p>
            <a:pPr marL="457200" indent="-457200">
              <a:spcBef>
                <a:spcPts val="6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dirty="0" err="1" smtClean="0">
                <a:latin typeface="Arial" charset="0"/>
                <a:cs typeface="Arial" charset="0"/>
              </a:rPr>
              <a:t>Pri</a:t>
            </a:r>
            <a:r>
              <a:rPr lang="sl-SI" dirty="0" err="1" smtClean="0">
                <a:latin typeface="Arial" charset="0"/>
                <a:cs typeface="Arial" charset="0"/>
              </a:rPr>
              <a:t>kladno</a:t>
            </a:r>
            <a:r>
              <a:rPr lang="sl-SI" dirty="0" smtClean="0">
                <a:latin typeface="Arial" charset="0"/>
                <a:cs typeface="Arial" charset="0"/>
              </a:rPr>
              <a:t> za </a:t>
            </a:r>
            <a:r>
              <a:rPr lang="en-GB" dirty="0" err="1" smtClean="0">
                <a:latin typeface="Arial" charset="0"/>
                <a:cs typeface="Arial" charset="0"/>
              </a:rPr>
              <a:t>žen</a:t>
            </a:r>
            <a:r>
              <a:rPr lang="sl-SI" dirty="0" smtClean="0">
                <a:latin typeface="Arial" charset="0"/>
                <a:cs typeface="Arial" charset="0"/>
              </a:rPr>
              <a:t>e</a:t>
            </a:r>
          </a:p>
          <a:p>
            <a:pPr marL="0" indent="0">
              <a:spcBef>
                <a:spcPts val="600"/>
              </a:spcBef>
              <a:buClr>
                <a:srgbClr val="CC0000"/>
              </a:buClr>
              <a:buSzPct val="65000"/>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dirty="0" smtClean="0">
              <a:latin typeface="Arial" charset="0"/>
              <a:cs typeface="Arial" charset="0"/>
            </a:endParaRPr>
          </a:p>
          <a:p>
            <a:pPr marL="890588" lvl="1" indent="-425450">
              <a:spcBef>
                <a:spcPts val="5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sz="2000" dirty="0" smtClean="0">
                <a:latin typeface="Arial" charset="0"/>
                <a:cs typeface="Arial" charset="0"/>
              </a:rPr>
              <a:t>s</a:t>
            </a:r>
            <a:r>
              <a:rPr lang="en-GB" sz="2000" dirty="0" smtClean="0">
                <a:latin typeface="Arial" charset="0"/>
                <a:cs typeface="Arial" charset="0"/>
              </a:rPr>
              <a:t> </a:t>
            </a:r>
            <a:r>
              <a:rPr lang="en-GB" sz="2000" dirty="0" err="1" smtClean="0">
                <a:latin typeface="Arial" charset="0"/>
                <a:cs typeface="Arial" charset="0"/>
              </a:rPr>
              <a:t>glavobol</a:t>
            </a:r>
            <a:r>
              <a:rPr lang="sl-SI" sz="2000" dirty="0" smtClean="0">
                <a:latin typeface="Arial" charset="0"/>
                <a:cs typeface="Arial" charset="0"/>
              </a:rPr>
              <a:t>jo</a:t>
            </a:r>
            <a:r>
              <a:rPr lang="en-GB" sz="2000" dirty="0" smtClean="0">
                <a:latin typeface="Arial" charset="0"/>
                <a:cs typeface="Arial" charset="0"/>
              </a:rPr>
              <a:t>m</a:t>
            </a:r>
          </a:p>
          <a:p>
            <a:pPr marL="890588" lvl="1" indent="-425450">
              <a:spcBef>
                <a:spcPts val="5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sz="2000" dirty="0" smtClean="0">
                <a:latin typeface="Arial" charset="0"/>
                <a:cs typeface="Arial" charset="0"/>
              </a:rPr>
              <a:t>s</a:t>
            </a:r>
            <a:r>
              <a:rPr lang="en-GB" sz="2000" dirty="0" smtClean="0">
                <a:latin typeface="Arial" charset="0"/>
                <a:cs typeface="Arial" charset="0"/>
              </a:rPr>
              <a:t> </a:t>
            </a:r>
            <a:r>
              <a:rPr lang="en-GB" sz="2000" dirty="0" err="1" smtClean="0">
                <a:latin typeface="Arial" charset="0"/>
                <a:cs typeface="Arial" charset="0"/>
              </a:rPr>
              <a:t>gastrointestinalnim</a:t>
            </a:r>
            <a:r>
              <a:rPr lang="en-GB" sz="2000" dirty="0" smtClean="0">
                <a:latin typeface="Arial" charset="0"/>
                <a:cs typeface="Arial" charset="0"/>
              </a:rPr>
              <a:t> </a:t>
            </a:r>
            <a:r>
              <a:rPr lang="sl-SI" sz="2000" dirty="0" err="1" smtClean="0">
                <a:latin typeface="Arial" charset="0"/>
                <a:cs typeface="Arial" charset="0"/>
              </a:rPr>
              <a:t>problemima</a:t>
            </a:r>
            <a:endParaRPr lang="sl-SI" sz="2000" dirty="0" smtClean="0">
              <a:latin typeface="Arial" charset="0"/>
              <a:cs typeface="Arial" charset="0"/>
            </a:endParaRPr>
          </a:p>
          <a:p>
            <a:pPr marL="890588" lvl="1" indent="-425450">
              <a:spcBef>
                <a:spcPts val="5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sz="2000" dirty="0" smtClean="0">
                <a:latin typeface="Arial" charset="0"/>
                <a:cs typeface="Arial" charset="0"/>
              </a:rPr>
              <a:t>s</a:t>
            </a:r>
            <a:r>
              <a:rPr lang="en-GB" sz="2000" dirty="0" smtClean="0">
                <a:latin typeface="Arial" charset="0"/>
                <a:cs typeface="Arial" charset="0"/>
              </a:rPr>
              <a:t> </a:t>
            </a:r>
            <a:r>
              <a:rPr lang="en-GB" sz="2000" dirty="0" err="1" smtClean="0">
                <a:latin typeface="Arial" charset="0"/>
                <a:cs typeface="Arial" charset="0"/>
              </a:rPr>
              <a:t>dismenorejo</a:t>
            </a:r>
            <a:r>
              <a:rPr lang="sl-SI" sz="2000" dirty="0" smtClean="0">
                <a:latin typeface="Arial" charset="0"/>
                <a:cs typeface="Arial" charset="0"/>
              </a:rPr>
              <a:t>m</a:t>
            </a:r>
            <a:endParaRPr lang="en-GB" sz="2000" dirty="0" smtClean="0">
              <a:latin typeface="Arial" charset="0"/>
              <a:cs typeface="Arial" charset="0"/>
            </a:endParaRPr>
          </a:p>
          <a:p>
            <a:pPr marL="890588" lvl="1" indent="-425450">
              <a:spcBef>
                <a:spcPts val="5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sz="2000" dirty="0" err="1" smtClean="0">
                <a:latin typeface="Arial" charset="0"/>
                <a:cs typeface="Arial" charset="0"/>
              </a:rPr>
              <a:t>koje</a:t>
            </a:r>
            <a:r>
              <a:rPr lang="sl-SI" sz="2000" dirty="0" smtClean="0">
                <a:latin typeface="Arial" charset="0"/>
                <a:cs typeface="Arial" charset="0"/>
              </a:rPr>
              <a:t> </a:t>
            </a:r>
            <a:r>
              <a:rPr lang="sl-SI" sz="2000" dirty="0" err="1" smtClean="0">
                <a:latin typeface="Arial" charset="0"/>
                <a:cs typeface="Arial" charset="0"/>
              </a:rPr>
              <a:t>zaborave</a:t>
            </a:r>
            <a:r>
              <a:rPr lang="sl-SI" sz="2000" dirty="0" smtClean="0">
                <a:latin typeface="Arial" charset="0"/>
                <a:cs typeface="Arial" charset="0"/>
              </a:rPr>
              <a:t> </a:t>
            </a:r>
            <a:r>
              <a:rPr lang="sl-SI" sz="2000" dirty="0" err="1" smtClean="0">
                <a:latin typeface="Arial" charset="0"/>
                <a:cs typeface="Arial" charset="0"/>
              </a:rPr>
              <a:t>uzeti</a:t>
            </a:r>
            <a:r>
              <a:rPr lang="en-GB" sz="2000" dirty="0" smtClean="0">
                <a:latin typeface="Arial" charset="0"/>
                <a:cs typeface="Arial" charset="0"/>
              </a:rPr>
              <a:t> tablet</a:t>
            </a:r>
            <a:r>
              <a:rPr lang="sl-SI" sz="2000" dirty="0" smtClean="0">
                <a:latin typeface="Arial" charset="0"/>
                <a:cs typeface="Arial" charset="0"/>
              </a:rPr>
              <a:t>u</a:t>
            </a:r>
            <a:endParaRPr lang="en-GB" sz="2000" dirty="0" smtClean="0">
              <a:latin typeface="Arial" charset="0"/>
              <a:cs typeface="Arial" charset="0"/>
            </a:endParaRPr>
          </a:p>
          <a:p>
            <a:pPr marL="890588" lvl="1" indent="-425450">
              <a:spcBef>
                <a:spcPts val="5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000" dirty="0" err="1" smtClean="0">
                <a:latin typeface="Arial" charset="0"/>
                <a:cs typeface="Arial" charset="0"/>
              </a:rPr>
              <a:t>za</a:t>
            </a:r>
            <a:r>
              <a:rPr lang="en-GB" sz="2000" dirty="0" smtClean="0">
                <a:latin typeface="Arial" charset="0"/>
                <a:cs typeface="Arial" charset="0"/>
              </a:rPr>
              <a:t> </a:t>
            </a:r>
            <a:r>
              <a:rPr lang="en-GB" sz="2000" dirty="0" err="1" smtClean="0">
                <a:latin typeface="Arial" charset="0"/>
                <a:cs typeface="Arial" charset="0"/>
              </a:rPr>
              <a:t>mame</a:t>
            </a:r>
            <a:r>
              <a:rPr lang="en-GB" sz="2000" dirty="0" smtClean="0">
                <a:latin typeface="Arial" charset="0"/>
                <a:cs typeface="Arial" charset="0"/>
              </a:rPr>
              <a:t> </a:t>
            </a:r>
            <a:r>
              <a:rPr lang="sl-SI" sz="2000" dirty="0" smtClean="0">
                <a:latin typeface="Arial" charset="0"/>
                <a:cs typeface="Arial" charset="0"/>
              </a:rPr>
              <a:t>s </a:t>
            </a:r>
            <a:r>
              <a:rPr lang="sl-SI" sz="2000" dirty="0" err="1" smtClean="0">
                <a:latin typeface="Arial" charset="0"/>
                <a:cs typeface="Arial" charset="0"/>
              </a:rPr>
              <a:t>malom</a:t>
            </a:r>
            <a:r>
              <a:rPr lang="sl-SI" sz="2000" dirty="0" smtClean="0">
                <a:latin typeface="Arial" charset="0"/>
                <a:cs typeface="Arial" charset="0"/>
              </a:rPr>
              <a:t> </a:t>
            </a:r>
            <a:r>
              <a:rPr lang="sl-SI" sz="2000" dirty="0" err="1" smtClean="0">
                <a:latin typeface="Arial" charset="0"/>
                <a:cs typeface="Arial" charset="0"/>
              </a:rPr>
              <a:t>djecom</a:t>
            </a:r>
            <a:endParaRPr lang="en-GB" sz="2000" dirty="0" smtClean="0">
              <a:latin typeface="Arial" charset="0"/>
              <a:cs typeface="Arial" charset="0"/>
            </a:endParaRPr>
          </a:p>
          <a:p>
            <a:pPr marL="890588" lvl="1" indent="-425450">
              <a:spcBef>
                <a:spcPts val="5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sz="2000" dirty="0" err="1">
                <a:latin typeface="Arial" charset="0"/>
                <a:cs typeface="Arial" charset="0"/>
              </a:rPr>
              <a:t>k</a:t>
            </a:r>
            <a:r>
              <a:rPr lang="sl-SI" sz="2000" dirty="0" err="1" smtClean="0">
                <a:latin typeface="Arial" charset="0"/>
                <a:cs typeface="Arial" charset="0"/>
              </a:rPr>
              <a:t>oje</a:t>
            </a:r>
            <a:r>
              <a:rPr lang="sl-SI" sz="2000" dirty="0" smtClean="0">
                <a:latin typeface="Arial" charset="0"/>
                <a:cs typeface="Arial" charset="0"/>
              </a:rPr>
              <a:t> rade u </a:t>
            </a:r>
            <a:r>
              <a:rPr lang="sl-SI" sz="2000" dirty="0" err="1" smtClean="0">
                <a:latin typeface="Arial" charset="0"/>
                <a:cs typeface="Arial" charset="0"/>
              </a:rPr>
              <a:t>smjenama</a:t>
            </a:r>
            <a:endParaRPr lang="en-GB" sz="2000" dirty="0" smtClean="0">
              <a:latin typeface="Arial" charset="0"/>
              <a:cs typeface="Arial" charset="0"/>
            </a:endParaRPr>
          </a:p>
          <a:p>
            <a:pPr marL="890588" lvl="1" indent="-425450">
              <a:spcBef>
                <a:spcPts val="5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000" dirty="0" err="1" smtClean="0">
                <a:latin typeface="Arial" charset="0"/>
                <a:cs typeface="Arial" charset="0"/>
              </a:rPr>
              <a:t>za</a:t>
            </a:r>
            <a:r>
              <a:rPr lang="en-GB" sz="2000" dirty="0" smtClean="0">
                <a:latin typeface="Arial" charset="0"/>
                <a:cs typeface="Arial" charset="0"/>
              </a:rPr>
              <a:t> </a:t>
            </a:r>
            <a:r>
              <a:rPr lang="sl-SI" sz="2000" dirty="0" err="1">
                <a:latin typeface="Arial" charset="0"/>
                <a:cs typeface="Arial" charset="0"/>
              </a:rPr>
              <a:t>s</a:t>
            </a:r>
            <a:r>
              <a:rPr lang="en-GB" sz="2000" dirty="0" err="1" smtClean="0">
                <a:latin typeface="Arial" charset="0"/>
                <a:cs typeface="Arial" charset="0"/>
              </a:rPr>
              <a:t>tudent</a:t>
            </a:r>
            <a:r>
              <a:rPr lang="sl-SI" sz="2000" dirty="0" err="1" smtClean="0">
                <a:latin typeface="Arial" charset="0"/>
                <a:cs typeface="Arial" charset="0"/>
              </a:rPr>
              <a:t>ice</a:t>
            </a:r>
            <a:endParaRPr lang="en-GB" sz="2000" dirty="0" smtClean="0">
              <a:latin typeface="Arial" charset="0"/>
              <a:cs typeface="Arial" charset="0"/>
            </a:endParaRPr>
          </a:p>
          <a:p>
            <a:pPr marL="890588" lvl="1" indent="-425450">
              <a:spcBef>
                <a:spcPts val="5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sz="2000" dirty="0" err="1" smtClean="0">
                <a:latin typeface="Arial" charset="0"/>
                <a:cs typeface="Arial" charset="0"/>
              </a:rPr>
              <a:t>koje</a:t>
            </a:r>
            <a:r>
              <a:rPr lang="en-GB" sz="2000" dirty="0" smtClean="0">
                <a:latin typeface="Arial" charset="0"/>
                <a:cs typeface="Arial" charset="0"/>
              </a:rPr>
              <a:t> </a:t>
            </a:r>
            <a:r>
              <a:rPr lang="sl-SI" sz="2000" dirty="0" err="1" smtClean="0">
                <a:latin typeface="Arial" charset="0"/>
                <a:cs typeface="Arial" charset="0"/>
              </a:rPr>
              <a:t>puno</a:t>
            </a:r>
            <a:r>
              <a:rPr lang="en-GB" sz="2000" dirty="0" smtClean="0">
                <a:latin typeface="Arial" charset="0"/>
                <a:cs typeface="Arial" charset="0"/>
              </a:rPr>
              <a:t> p</a:t>
            </a:r>
            <a:r>
              <a:rPr lang="sl-SI" sz="2000" dirty="0" smtClean="0">
                <a:latin typeface="Arial" charset="0"/>
                <a:cs typeface="Arial" charset="0"/>
              </a:rPr>
              <a:t>u</a:t>
            </a:r>
            <a:r>
              <a:rPr lang="en-GB" sz="2000" dirty="0" err="1" smtClean="0">
                <a:latin typeface="Arial" charset="0"/>
                <a:cs typeface="Arial" charset="0"/>
              </a:rPr>
              <a:t>tuj</a:t>
            </a:r>
            <a:r>
              <a:rPr lang="sl-SI" sz="2000" dirty="0" smtClean="0">
                <a:latin typeface="Arial" charset="0"/>
                <a:cs typeface="Arial" charset="0"/>
              </a:rPr>
              <a:t>u</a:t>
            </a:r>
            <a:endParaRPr lang="en-GB" sz="2000" dirty="0" smtClean="0">
              <a:latin typeface="Arial" charset="0"/>
              <a:cs typeface="Arial" charset="0"/>
            </a:endParaRPr>
          </a:p>
          <a:p>
            <a:pPr marL="890588" lvl="1" indent="-425450">
              <a:spcBef>
                <a:spcPts val="500"/>
              </a:spcBef>
              <a:buClrTx/>
              <a:buSzPct val="65000"/>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sl-SI" sz="2000" i="1" dirty="0" smtClean="0"/>
          </a:p>
          <a:p>
            <a:pPr marL="890588" lvl="1" indent="-425450">
              <a:spcBef>
                <a:spcPts val="500"/>
              </a:spcBef>
              <a:buClrTx/>
              <a:buSzPct val="65000"/>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sz="2000" i="1" dirty="0" err="1" smtClean="0"/>
              <a:t>Agren</a:t>
            </a:r>
            <a:r>
              <a:rPr lang="sl-SI" sz="2000" i="1" dirty="0" smtClean="0"/>
              <a:t> </a:t>
            </a:r>
            <a:r>
              <a:rPr lang="sl-SI" sz="2000" i="1" dirty="0"/>
              <a:t>U, 2009</a:t>
            </a:r>
            <a:endParaRPr lang="en-GB" sz="2000" i="1" dirty="0"/>
          </a:p>
          <a:p>
            <a:pPr marL="890588" lvl="1" indent="-425450">
              <a:spcBef>
                <a:spcPts val="500"/>
              </a:spcBef>
              <a:buClrTx/>
              <a:buSzPct val="65000"/>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2000" dirty="0" smtClean="0">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571500" y="476672"/>
            <a:ext cx="8001000" cy="1216025"/>
          </a:xfrm>
        </p:spPr>
        <p:txBody>
          <a:bodyPr/>
          <a:lstStyle/>
          <a:p>
            <a:pPr algn="l">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err="1"/>
              <a:t>Prednosti</a:t>
            </a:r>
            <a:r>
              <a:rPr lang="en-GB" sz="2800" dirty="0"/>
              <a:t> </a:t>
            </a:r>
            <a:r>
              <a:rPr lang="en-GB" sz="2800" dirty="0" smtClean="0"/>
              <a:t>– </a:t>
            </a:r>
            <a:r>
              <a:rPr lang="en-GB" sz="2800" dirty="0" err="1" smtClean="0"/>
              <a:t>vidik</a:t>
            </a:r>
            <a:r>
              <a:rPr lang="sl-SI" sz="2800" dirty="0" smtClean="0"/>
              <a:t> </a:t>
            </a:r>
            <a:r>
              <a:rPr lang="sl-SI" sz="2800" dirty="0" err="1" smtClean="0"/>
              <a:t>korisnica</a:t>
            </a:r>
            <a:endParaRPr lang="en-GB" sz="2800" dirty="0"/>
          </a:p>
        </p:txBody>
      </p:sp>
      <p:sp>
        <p:nvSpPr>
          <p:cNvPr id="77827" name="Rectangle 2"/>
          <p:cNvSpPr>
            <a:spLocks noGrp="1" noChangeArrowheads="1"/>
          </p:cNvSpPr>
          <p:nvPr>
            <p:ph idx="1"/>
          </p:nvPr>
        </p:nvSpPr>
        <p:spPr>
          <a:xfrm>
            <a:off x="566738" y="1752600"/>
            <a:ext cx="8001000" cy="4270375"/>
          </a:xfrm>
        </p:spPr>
        <p:txBody>
          <a:bodyPr/>
          <a:lstStyle/>
          <a:p>
            <a:pPr marL="457200" indent="-457200">
              <a:spcBef>
                <a:spcPts val="6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dirty="0" err="1" smtClean="0">
                <a:latin typeface="Arial" charset="0"/>
                <a:cs typeface="Arial" charset="0"/>
              </a:rPr>
              <a:t>Stavljanje</a:t>
            </a:r>
            <a:r>
              <a:rPr lang="sl-SI" dirty="0" smtClean="0">
                <a:latin typeface="Arial" charset="0"/>
                <a:cs typeface="Arial" charset="0"/>
              </a:rPr>
              <a:t> i uklanjanje samo </a:t>
            </a:r>
            <a:r>
              <a:rPr lang="en-GB" dirty="0" smtClean="0">
                <a:latin typeface="Arial" charset="0"/>
                <a:cs typeface="Arial" charset="0"/>
              </a:rPr>
              <a:t> 1X m</a:t>
            </a:r>
            <a:r>
              <a:rPr lang="sl-SI" dirty="0" smtClean="0">
                <a:latin typeface="Arial" charset="0"/>
                <a:cs typeface="Arial" charset="0"/>
              </a:rPr>
              <a:t>j</a:t>
            </a:r>
            <a:r>
              <a:rPr lang="en-GB" dirty="0" err="1" smtClean="0">
                <a:latin typeface="Arial" charset="0"/>
                <a:cs typeface="Arial" charset="0"/>
              </a:rPr>
              <a:t>esečno</a:t>
            </a:r>
            <a:endParaRPr lang="en-GB" dirty="0" smtClean="0">
              <a:latin typeface="Arial" charset="0"/>
              <a:cs typeface="Arial" charset="0"/>
            </a:endParaRPr>
          </a:p>
          <a:p>
            <a:pPr marL="457200" indent="-457200">
              <a:spcBef>
                <a:spcPts val="600"/>
              </a:spcBef>
              <a:buClrTx/>
              <a:buSzPct val="65000"/>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dirty="0" smtClean="0">
              <a:latin typeface="Arial" charset="0"/>
              <a:cs typeface="Arial" charset="0"/>
            </a:endParaRPr>
          </a:p>
          <a:p>
            <a:pPr marL="457200" indent="-457200">
              <a:spcBef>
                <a:spcPts val="6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dirty="0" err="1" smtClean="0">
                <a:latin typeface="Arial" charset="0"/>
                <a:cs typeface="Arial" charset="0"/>
              </a:rPr>
              <a:t>Najni</a:t>
            </a:r>
            <a:r>
              <a:rPr lang="sl-SI" dirty="0" err="1" smtClean="0">
                <a:latin typeface="Arial" charset="0"/>
                <a:cs typeface="Arial" charset="0"/>
              </a:rPr>
              <a:t>ža</a:t>
            </a:r>
            <a:r>
              <a:rPr lang="en-GB" dirty="0" smtClean="0">
                <a:latin typeface="Arial" charset="0"/>
                <a:cs typeface="Arial" charset="0"/>
              </a:rPr>
              <a:t> </a:t>
            </a:r>
            <a:r>
              <a:rPr lang="sl-SI" dirty="0" smtClean="0">
                <a:latin typeface="Arial" charset="0"/>
                <a:cs typeface="Arial" charset="0"/>
              </a:rPr>
              <a:t>doza</a:t>
            </a:r>
            <a:r>
              <a:rPr lang="en-GB" dirty="0" smtClean="0">
                <a:latin typeface="Arial" charset="0"/>
                <a:cs typeface="Arial" charset="0"/>
              </a:rPr>
              <a:t> EE</a:t>
            </a:r>
            <a:r>
              <a:rPr lang="sl-SI" dirty="0" smtClean="0">
                <a:latin typeface="Arial" charset="0"/>
                <a:cs typeface="Arial" charset="0"/>
              </a:rPr>
              <a:t>,</a:t>
            </a:r>
            <a:r>
              <a:rPr lang="en-GB" dirty="0" smtClean="0">
                <a:latin typeface="Arial" charset="0"/>
                <a:cs typeface="Arial" charset="0"/>
              </a:rPr>
              <a:t> </a:t>
            </a:r>
            <a:r>
              <a:rPr lang="sl-SI" dirty="0" smtClean="0">
                <a:latin typeface="Arial" charset="0"/>
                <a:cs typeface="Arial" charset="0"/>
              </a:rPr>
              <a:t>a</a:t>
            </a:r>
            <a:r>
              <a:rPr lang="en-GB" dirty="0" smtClean="0">
                <a:latin typeface="Arial" charset="0"/>
                <a:cs typeface="Arial" charset="0"/>
              </a:rPr>
              <a:t> dob</a:t>
            </a:r>
            <a:r>
              <a:rPr lang="sl-SI" dirty="0" smtClean="0">
                <a:latin typeface="Arial" charset="0"/>
                <a:cs typeface="Arial" charset="0"/>
              </a:rPr>
              <a:t>ra</a:t>
            </a:r>
            <a:r>
              <a:rPr lang="en-GB" dirty="0" smtClean="0">
                <a:latin typeface="Arial" charset="0"/>
                <a:cs typeface="Arial" charset="0"/>
              </a:rPr>
              <a:t> </a:t>
            </a:r>
            <a:r>
              <a:rPr lang="en-GB" dirty="0" err="1" smtClean="0">
                <a:latin typeface="Arial" charset="0"/>
                <a:cs typeface="Arial" charset="0"/>
              </a:rPr>
              <a:t>kontrol</a:t>
            </a:r>
            <a:r>
              <a:rPr lang="sl-SI" dirty="0" smtClean="0">
                <a:latin typeface="Arial" charset="0"/>
                <a:cs typeface="Arial" charset="0"/>
              </a:rPr>
              <a:t>a </a:t>
            </a:r>
            <a:r>
              <a:rPr lang="en-GB" dirty="0" err="1" smtClean="0">
                <a:latin typeface="Arial" charset="0"/>
                <a:cs typeface="Arial" charset="0"/>
              </a:rPr>
              <a:t>menstrualn</a:t>
            </a:r>
            <a:r>
              <a:rPr lang="sl-SI" dirty="0" err="1" smtClean="0">
                <a:latin typeface="Arial" charset="0"/>
                <a:cs typeface="Arial" charset="0"/>
              </a:rPr>
              <a:t>og</a:t>
            </a:r>
            <a:r>
              <a:rPr lang="en-GB" dirty="0" smtClean="0">
                <a:latin typeface="Arial" charset="0"/>
                <a:cs typeface="Arial" charset="0"/>
              </a:rPr>
              <a:t> </a:t>
            </a:r>
            <a:r>
              <a:rPr lang="en-GB" dirty="0" err="1" smtClean="0">
                <a:latin typeface="Arial" charset="0"/>
                <a:cs typeface="Arial" charset="0"/>
              </a:rPr>
              <a:t>ciklusa</a:t>
            </a:r>
            <a:endParaRPr lang="sl-SI" dirty="0" smtClean="0">
              <a:latin typeface="Arial" charset="0"/>
              <a:cs typeface="Arial" charset="0"/>
            </a:endParaRPr>
          </a:p>
          <a:p>
            <a:pPr marL="457200" indent="-457200">
              <a:spcBef>
                <a:spcPts val="6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sl-SI" dirty="0">
              <a:latin typeface="Arial" charset="0"/>
              <a:cs typeface="Arial" charset="0"/>
            </a:endParaRPr>
          </a:p>
          <a:p>
            <a:pPr marL="457200" indent="-457200">
              <a:spcBef>
                <a:spcPts val="6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dirty="0" err="1">
                <a:latin typeface="Arial" charset="0"/>
                <a:cs typeface="Arial" charset="0"/>
              </a:rPr>
              <a:t>Neutralni</a:t>
            </a:r>
            <a:r>
              <a:rPr lang="en-GB" dirty="0">
                <a:latin typeface="Arial" charset="0"/>
                <a:cs typeface="Arial" charset="0"/>
              </a:rPr>
              <a:t> </a:t>
            </a:r>
            <a:r>
              <a:rPr lang="en-GB" dirty="0" err="1">
                <a:latin typeface="Arial" charset="0"/>
                <a:cs typeface="Arial" charset="0"/>
              </a:rPr>
              <a:t>učinak</a:t>
            </a:r>
            <a:r>
              <a:rPr lang="en-GB" dirty="0">
                <a:latin typeface="Arial" charset="0"/>
                <a:cs typeface="Arial" charset="0"/>
              </a:rPr>
              <a:t> </a:t>
            </a:r>
            <a:r>
              <a:rPr lang="en-GB" dirty="0" err="1">
                <a:latin typeface="Arial" charset="0"/>
                <a:cs typeface="Arial" charset="0"/>
              </a:rPr>
              <a:t>na</a:t>
            </a:r>
            <a:r>
              <a:rPr lang="en-GB" dirty="0">
                <a:latin typeface="Arial" charset="0"/>
                <a:cs typeface="Arial" charset="0"/>
              </a:rPr>
              <a:t> </a:t>
            </a:r>
            <a:r>
              <a:rPr lang="en-GB" dirty="0" err="1">
                <a:latin typeface="Arial" charset="0"/>
                <a:cs typeface="Arial" charset="0"/>
              </a:rPr>
              <a:t>tjelesnu</a:t>
            </a:r>
            <a:r>
              <a:rPr lang="en-GB" dirty="0">
                <a:latin typeface="Arial" charset="0"/>
                <a:cs typeface="Arial" charset="0"/>
              </a:rPr>
              <a:t> </a:t>
            </a:r>
            <a:r>
              <a:rPr lang="en-GB" dirty="0" err="1" smtClean="0">
                <a:latin typeface="Arial" charset="0"/>
                <a:cs typeface="Arial" charset="0"/>
              </a:rPr>
              <a:t>težinu</a:t>
            </a:r>
            <a:endParaRPr lang="sl-SI" dirty="0" smtClean="0">
              <a:latin typeface="Arial" charset="0"/>
              <a:cs typeface="Arial" charset="0"/>
            </a:endParaRPr>
          </a:p>
          <a:p>
            <a:pPr marL="0" indent="0">
              <a:spcBef>
                <a:spcPts val="600"/>
              </a:spcBef>
              <a:buClr>
                <a:srgbClr val="CC0000"/>
              </a:buClr>
              <a:buSzPct val="65000"/>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dirty="0">
              <a:latin typeface="Arial" charset="0"/>
              <a:cs typeface="Arial" charset="0"/>
            </a:endParaRPr>
          </a:p>
          <a:p>
            <a:pPr marL="457200" indent="-457200">
              <a:spcBef>
                <a:spcPts val="6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dirty="0" err="1">
                <a:latin typeface="Arial" charset="0"/>
                <a:cs typeface="Arial" charset="0"/>
              </a:rPr>
              <a:t>Malo</a:t>
            </a:r>
            <a:r>
              <a:rPr lang="en-GB" dirty="0">
                <a:latin typeface="Arial" charset="0"/>
                <a:cs typeface="Arial" charset="0"/>
              </a:rPr>
              <a:t> </a:t>
            </a:r>
            <a:r>
              <a:rPr lang="en-GB" dirty="0" err="1">
                <a:latin typeface="Arial" charset="0"/>
                <a:cs typeface="Arial" charset="0"/>
              </a:rPr>
              <a:t>nuspojava</a:t>
            </a:r>
            <a:endParaRPr lang="en-GB" dirty="0" smtClean="0">
              <a:latin typeface="Arial" charset="0"/>
              <a:cs typeface="Arial" charset="0"/>
            </a:endParaRPr>
          </a:p>
          <a:p>
            <a:pPr marL="457200" indent="-457200">
              <a:spcBef>
                <a:spcPts val="600"/>
              </a:spcBef>
              <a:buClrTx/>
              <a:buSzPct val="65000"/>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dirty="0" smtClean="0">
              <a:latin typeface="Arial" charset="0"/>
              <a:cs typeface="Arial" charset="0"/>
            </a:endParaRPr>
          </a:p>
        </p:txBody>
      </p:sp>
      <p:grpSp>
        <p:nvGrpSpPr>
          <p:cNvPr id="77828" name="Group 3"/>
          <p:cNvGrpSpPr>
            <a:grpSpLocks/>
          </p:cNvGrpSpPr>
          <p:nvPr/>
        </p:nvGrpSpPr>
        <p:grpSpPr bwMode="auto">
          <a:xfrm>
            <a:off x="6516688" y="4149725"/>
            <a:ext cx="2090737" cy="1981200"/>
            <a:chOff x="4105" y="2614"/>
            <a:chExt cx="1317" cy="1248"/>
          </a:xfrm>
        </p:grpSpPr>
        <p:pic>
          <p:nvPicPr>
            <p:cNvPr id="778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 y="2614"/>
              <a:ext cx="1317" cy="12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30" name="Text Box 5"/>
            <p:cNvSpPr txBox="1">
              <a:spLocks noChangeArrowheads="1"/>
            </p:cNvSpPr>
            <p:nvPr/>
          </p:nvSpPr>
          <p:spPr bwMode="auto">
            <a:xfrm>
              <a:off x="4168" y="2677"/>
              <a:ext cx="1175" cy="1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grpSp>
      <p:sp>
        <p:nvSpPr>
          <p:cNvPr id="2" name="Pravokotnik 1"/>
          <p:cNvSpPr/>
          <p:nvPr/>
        </p:nvSpPr>
        <p:spPr>
          <a:xfrm>
            <a:off x="611560" y="6170630"/>
            <a:ext cx="1672253" cy="302840"/>
          </a:xfrm>
          <a:prstGeom prst="rect">
            <a:avLst/>
          </a:prstGeom>
        </p:spPr>
        <p:txBody>
          <a:bodyPr wrap="none">
            <a:spAutoFit/>
          </a:bodyPr>
          <a:lstStyle/>
          <a:p>
            <a:pPr marL="0" indent="0">
              <a:spcBef>
                <a:spcPts val="600"/>
              </a:spcBef>
              <a:buClr>
                <a:srgbClr val="CC0000"/>
              </a:buClr>
              <a:buSzPct val="65000"/>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i="1" dirty="0" err="1">
                <a:solidFill>
                  <a:schemeClr val="tx2"/>
                </a:solidFill>
              </a:rPr>
              <a:t>Agren</a:t>
            </a:r>
            <a:r>
              <a:rPr lang="sl-SI" i="1" dirty="0">
                <a:solidFill>
                  <a:schemeClr val="tx2"/>
                </a:solidFill>
              </a:rPr>
              <a:t> U, 2009</a:t>
            </a:r>
            <a:endParaRPr lang="en-GB" i="1" dirty="0">
              <a:solidFill>
                <a:schemeClr val="tx2"/>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1140473" y="188640"/>
            <a:ext cx="7783512" cy="1639888"/>
          </a:xfrm>
        </p:spPr>
        <p:txBody>
          <a:bodyPr/>
          <a:lstStyle/>
          <a:p>
            <a:pPr>
              <a:defRPr/>
            </a:pPr>
            <a:endParaRPr lang="sl-SI" dirty="0"/>
          </a:p>
        </p:txBody>
      </p:sp>
      <p:sp>
        <p:nvSpPr>
          <p:cNvPr id="48131" name="Rectangle 2"/>
          <p:cNvSpPr>
            <a:spLocks noGrp="1" noChangeArrowheads="1"/>
          </p:cNvSpPr>
          <p:nvPr>
            <p:ph type="body" sz="half" idx="1"/>
          </p:nvPr>
        </p:nvSpPr>
        <p:spPr>
          <a:xfrm>
            <a:off x="323850" y="1847850"/>
            <a:ext cx="3455988" cy="4781550"/>
          </a:xfrm>
        </p:spPr>
        <p:txBody>
          <a:bodyPr/>
          <a:lstStyle/>
          <a:p>
            <a:pPr marL="339725" indent="-339725">
              <a:lnSpc>
                <a:spcPct val="80000"/>
              </a:lnSpc>
              <a:spcBef>
                <a:spcPts val="450"/>
              </a:spcBef>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sl-SI" sz="2000" dirty="0" smtClean="0">
                <a:latin typeface="Tahoma" pitchFamily="34" charset="0"/>
                <a:cs typeface="Arial" charset="0"/>
              </a:rPr>
              <a:t>Mnogi </a:t>
            </a:r>
            <a:r>
              <a:rPr lang="sl-SI" sz="2000" dirty="0" err="1" smtClean="0">
                <a:latin typeface="Tahoma" pitchFamily="34" charset="0"/>
                <a:cs typeface="Arial" charset="0"/>
              </a:rPr>
              <a:t>faktori</a:t>
            </a:r>
            <a:r>
              <a:rPr lang="sl-SI" sz="2000" dirty="0" smtClean="0">
                <a:latin typeface="Tahoma" pitchFamily="34" charset="0"/>
                <a:cs typeface="Arial" charset="0"/>
              </a:rPr>
              <a:t> </a:t>
            </a:r>
            <a:r>
              <a:rPr lang="sl-SI" sz="2000" dirty="0" err="1" smtClean="0">
                <a:latin typeface="Tahoma" pitchFamily="34" charset="0"/>
                <a:cs typeface="Arial" charset="0"/>
              </a:rPr>
              <a:t>utječu</a:t>
            </a:r>
            <a:r>
              <a:rPr lang="sl-SI" sz="2000" dirty="0" smtClean="0">
                <a:latin typeface="Tahoma" pitchFamily="34" charset="0"/>
                <a:cs typeface="Arial" charset="0"/>
              </a:rPr>
              <a:t> na odnos, </a:t>
            </a:r>
            <a:r>
              <a:rPr lang="sl-SI" sz="2000" dirty="0" err="1" smtClean="0">
                <a:latin typeface="Tahoma" pitchFamily="34" charset="0"/>
                <a:cs typeface="Arial" charset="0"/>
              </a:rPr>
              <a:t>prihvačanje</a:t>
            </a:r>
            <a:r>
              <a:rPr lang="sl-SI" sz="2000" dirty="0" smtClean="0">
                <a:latin typeface="Tahoma" pitchFamily="34" charset="0"/>
                <a:cs typeface="Arial" charset="0"/>
              </a:rPr>
              <a:t> i izbor kontracepcije!</a:t>
            </a:r>
          </a:p>
          <a:p>
            <a:pPr marL="0" indent="0">
              <a:lnSpc>
                <a:spcPct val="80000"/>
              </a:lnSpc>
              <a:spcBef>
                <a:spcPts val="450"/>
              </a:spcBef>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sl-SI" sz="2000" dirty="0" smtClean="0">
              <a:latin typeface="Tahoma" pitchFamily="34" charset="0"/>
              <a:cs typeface="Arial" charset="0"/>
            </a:endParaRPr>
          </a:p>
          <a:p>
            <a:pPr marL="339725" indent="-339725">
              <a:lnSpc>
                <a:spcPct val="80000"/>
              </a:lnSpc>
              <a:spcBef>
                <a:spcPts val="450"/>
              </a:spcBef>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sl-SI" sz="2000" dirty="0" smtClean="0">
                <a:latin typeface="Tahoma" pitchFamily="34" charset="0"/>
                <a:cs typeface="Arial" charset="0"/>
              </a:rPr>
              <a:t>Zbog  </a:t>
            </a:r>
            <a:r>
              <a:rPr lang="sl-SI" sz="2000" dirty="0" err="1" smtClean="0">
                <a:latin typeface="Tahoma" pitchFamily="34" charset="0"/>
                <a:cs typeface="Arial" charset="0"/>
              </a:rPr>
              <a:t>visokog</a:t>
            </a:r>
            <a:r>
              <a:rPr lang="sl-SI" sz="2000" dirty="0" smtClean="0">
                <a:latin typeface="Tahoma" pitchFamily="34" charset="0"/>
                <a:cs typeface="Arial" charset="0"/>
              </a:rPr>
              <a:t> </a:t>
            </a:r>
            <a:r>
              <a:rPr lang="sl-SI" sz="2000" dirty="0" err="1" smtClean="0">
                <a:latin typeface="Tahoma" pitchFamily="34" charset="0"/>
                <a:cs typeface="Arial" charset="0"/>
              </a:rPr>
              <a:t>obrazovanja</a:t>
            </a:r>
            <a:r>
              <a:rPr lang="sl-SI" sz="2000" dirty="0" smtClean="0">
                <a:latin typeface="Tahoma" pitchFamily="34" charset="0"/>
                <a:cs typeface="Arial" charset="0"/>
              </a:rPr>
              <a:t> i </a:t>
            </a:r>
            <a:r>
              <a:rPr lang="sl-SI" sz="2000" dirty="0" err="1" smtClean="0">
                <a:latin typeface="Tahoma" pitchFamily="34" charset="0"/>
                <a:cs typeface="Arial" charset="0"/>
              </a:rPr>
              <a:t>pristupa</a:t>
            </a:r>
            <a:r>
              <a:rPr lang="sl-SI" sz="2000" dirty="0" smtClean="0">
                <a:latin typeface="Tahoma" pitchFamily="34" charset="0"/>
                <a:cs typeface="Arial" charset="0"/>
              </a:rPr>
              <a:t> informacijama, se položaj žena u društvu </a:t>
            </a:r>
            <a:r>
              <a:rPr lang="sl-SI" sz="2000" dirty="0" err="1" smtClean="0">
                <a:latin typeface="Tahoma" pitchFamily="34" charset="0"/>
                <a:cs typeface="Arial" charset="0"/>
              </a:rPr>
              <a:t>mijenja</a:t>
            </a:r>
            <a:r>
              <a:rPr lang="sl-SI" sz="2000" dirty="0" smtClean="0">
                <a:latin typeface="Tahoma" pitchFamily="34" charset="0"/>
                <a:cs typeface="Arial" charset="0"/>
              </a:rPr>
              <a:t>.</a:t>
            </a:r>
          </a:p>
          <a:p>
            <a:pPr marL="0" indent="0">
              <a:lnSpc>
                <a:spcPct val="80000"/>
              </a:lnSpc>
              <a:spcBef>
                <a:spcPts val="450"/>
              </a:spcBef>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sl-SI" sz="2000" dirty="0" smtClean="0">
              <a:latin typeface="Tahoma" pitchFamily="34" charset="0"/>
              <a:cs typeface="Arial" charset="0"/>
            </a:endParaRPr>
          </a:p>
          <a:p>
            <a:pPr marL="339725" indent="-339725">
              <a:lnSpc>
                <a:spcPct val="80000"/>
              </a:lnSpc>
              <a:spcBef>
                <a:spcPts val="450"/>
              </a:spcBef>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sl-SI" sz="2000" dirty="0" smtClean="0">
                <a:latin typeface="Tahoma" pitchFamily="34" charset="0"/>
                <a:cs typeface="Arial" charset="0"/>
              </a:rPr>
              <a:t>Žene </a:t>
            </a:r>
            <a:r>
              <a:rPr lang="sl-SI" sz="2000" dirty="0" err="1" smtClean="0">
                <a:latin typeface="Tahoma" pitchFamily="34" charset="0"/>
                <a:cs typeface="Arial" charset="0"/>
              </a:rPr>
              <a:t>su</a:t>
            </a:r>
            <a:r>
              <a:rPr lang="sl-SI" sz="2000" dirty="0" smtClean="0">
                <a:latin typeface="Tahoma" pitchFamily="34" charset="0"/>
                <a:cs typeface="Arial" charset="0"/>
              </a:rPr>
              <a:t> </a:t>
            </a:r>
            <a:r>
              <a:rPr lang="sl-SI" sz="2000" dirty="0" err="1" smtClean="0">
                <a:latin typeface="Tahoma" pitchFamily="34" charset="0"/>
                <a:cs typeface="Arial" charset="0"/>
              </a:rPr>
              <a:t>svjesne</a:t>
            </a:r>
            <a:r>
              <a:rPr lang="sl-SI" sz="2000" dirty="0" smtClean="0">
                <a:latin typeface="Tahoma" pitchFamily="34" charset="0"/>
                <a:cs typeface="Arial" charset="0"/>
              </a:rPr>
              <a:t> svoje individualnosti, </a:t>
            </a:r>
            <a:r>
              <a:rPr lang="sl-SI" sz="2000" dirty="0" err="1" smtClean="0">
                <a:latin typeface="Tahoma" pitchFamily="34" charset="0"/>
                <a:cs typeface="Arial" charset="0"/>
              </a:rPr>
              <a:t>ciljeva</a:t>
            </a:r>
            <a:r>
              <a:rPr lang="sl-SI" sz="2000" dirty="0" smtClean="0">
                <a:latin typeface="Tahoma" pitchFamily="34" charset="0"/>
                <a:cs typeface="Arial" charset="0"/>
              </a:rPr>
              <a:t> i potreba.</a:t>
            </a:r>
          </a:p>
          <a:p>
            <a:pPr marL="0" indent="0">
              <a:lnSpc>
                <a:spcPct val="80000"/>
              </a:lnSpc>
              <a:spcBef>
                <a:spcPts val="450"/>
              </a:spcBef>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sl-SI" sz="2000" dirty="0" smtClean="0">
              <a:latin typeface="Tahoma" pitchFamily="34" charset="0"/>
              <a:cs typeface="Arial" charset="0"/>
            </a:endParaRPr>
          </a:p>
          <a:p>
            <a:pPr marL="339725" indent="-339725">
              <a:lnSpc>
                <a:spcPct val="80000"/>
              </a:lnSpc>
              <a:spcBef>
                <a:spcPts val="450"/>
              </a:spcBef>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sl-SI" sz="2000" dirty="0" smtClean="0">
                <a:latin typeface="Tahoma" pitchFamily="34" charset="0"/>
                <a:cs typeface="Arial" charset="0"/>
              </a:rPr>
              <a:t>Žele biti </a:t>
            </a:r>
            <a:r>
              <a:rPr lang="sl-SI" sz="2000" dirty="0" err="1" smtClean="0">
                <a:latin typeface="Tahoma" pitchFamily="34" charset="0"/>
                <a:cs typeface="Arial" charset="0"/>
              </a:rPr>
              <a:t>ravnopravni</a:t>
            </a:r>
            <a:r>
              <a:rPr lang="sl-SI" sz="2000" dirty="0" smtClean="0">
                <a:latin typeface="Tahoma" pitchFamily="34" charset="0"/>
                <a:cs typeface="Arial" charset="0"/>
              </a:rPr>
              <a:t> </a:t>
            </a:r>
            <a:r>
              <a:rPr lang="sl-SI" sz="2000" dirty="0" err="1" smtClean="0">
                <a:latin typeface="Tahoma" pitchFamily="34" charset="0"/>
                <a:cs typeface="Arial" charset="0"/>
              </a:rPr>
              <a:t>partneri</a:t>
            </a:r>
            <a:r>
              <a:rPr lang="sl-SI" sz="2000" dirty="0" smtClean="0">
                <a:latin typeface="Tahoma" pitchFamily="34" charset="0"/>
                <a:cs typeface="Arial" charset="0"/>
              </a:rPr>
              <a:t> u izboru metode kontracepcije.</a:t>
            </a:r>
          </a:p>
          <a:p>
            <a:pPr marL="339725" indent="-339725">
              <a:lnSpc>
                <a:spcPct val="80000"/>
              </a:lnSpc>
              <a:spcBef>
                <a:spcPts val="450"/>
              </a:spcBef>
              <a:buClr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sl-SI" sz="1800" dirty="0" smtClean="0">
              <a:latin typeface="Tahoma" pitchFamily="34" charset="0"/>
              <a:cs typeface="Arial" charset="0"/>
            </a:endParaRPr>
          </a:p>
        </p:txBody>
      </p:sp>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1628775"/>
            <a:ext cx="2466975" cy="1847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9" name="Rectangle 4"/>
          <p:cNvSpPr>
            <a:spLocks noChangeArrowheads="1"/>
          </p:cNvSpPr>
          <p:nvPr/>
        </p:nvSpPr>
        <p:spPr bwMode="auto">
          <a:xfrm>
            <a:off x="5148263" y="4149725"/>
            <a:ext cx="3805237" cy="197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pic>
        <p:nvPicPr>
          <p:cNvPr id="317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628775"/>
            <a:ext cx="2305050" cy="2735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5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4076700"/>
            <a:ext cx="2017712" cy="2552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5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4724400"/>
            <a:ext cx="2628900" cy="174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467544" y="572741"/>
            <a:ext cx="8001000" cy="1216025"/>
          </a:xfrm>
        </p:spPr>
        <p:txBody>
          <a:bodyPr/>
          <a:lstStyle/>
          <a:p>
            <a:pPr algn="l">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err="1"/>
              <a:t>Prednosti</a:t>
            </a:r>
            <a:r>
              <a:rPr lang="en-GB" sz="2800" dirty="0"/>
              <a:t> – </a:t>
            </a:r>
            <a:r>
              <a:rPr lang="en-GB" sz="2800" dirty="0" err="1"/>
              <a:t>vidik</a:t>
            </a:r>
            <a:r>
              <a:rPr lang="en-GB" sz="2800" dirty="0"/>
              <a:t> </a:t>
            </a:r>
            <a:r>
              <a:rPr lang="en-GB" sz="2800" dirty="0" err="1"/>
              <a:t>ginekologa</a:t>
            </a:r>
            <a:endParaRPr lang="en-GB" sz="2800" dirty="0"/>
          </a:p>
        </p:txBody>
      </p:sp>
      <p:sp>
        <p:nvSpPr>
          <p:cNvPr id="78851" name="Rectangle 2"/>
          <p:cNvSpPr>
            <a:spLocks noGrp="1" noChangeArrowheads="1"/>
          </p:cNvSpPr>
          <p:nvPr>
            <p:ph idx="1"/>
          </p:nvPr>
        </p:nvSpPr>
        <p:spPr>
          <a:xfrm>
            <a:off x="566738" y="1752600"/>
            <a:ext cx="8001000" cy="4818063"/>
          </a:xfrm>
        </p:spPr>
        <p:txBody>
          <a:bodyPr/>
          <a:lstStyle/>
          <a:p>
            <a:pPr marL="457200" indent="-457200">
              <a:spcBef>
                <a:spcPts val="5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dirty="0" err="1" smtClean="0">
                <a:latin typeface="Arial" charset="0"/>
                <a:cs typeface="Arial" charset="0"/>
              </a:rPr>
              <a:t>Visoka</a:t>
            </a:r>
            <a:r>
              <a:rPr lang="en-GB" dirty="0" smtClean="0">
                <a:latin typeface="Arial" charset="0"/>
                <a:cs typeface="Arial" charset="0"/>
              </a:rPr>
              <a:t> </a:t>
            </a:r>
            <a:r>
              <a:rPr lang="sl-SI" dirty="0" err="1" smtClean="0">
                <a:latin typeface="Arial" charset="0"/>
                <a:cs typeface="Arial" charset="0"/>
              </a:rPr>
              <a:t>prihvatljivost</a:t>
            </a:r>
            <a:r>
              <a:rPr lang="sl-SI" dirty="0" smtClean="0">
                <a:latin typeface="Arial" charset="0"/>
                <a:cs typeface="Arial" charset="0"/>
              </a:rPr>
              <a:t> </a:t>
            </a:r>
            <a:r>
              <a:rPr lang="en-GB" dirty="0" err="1" smtClean="0">
                <a:latin typeface="Arial" charset="0"/>
                <a:cs typeface="Arial" charset="0"/>
              </a:rPr>
              <a:t>i</a:t>
            </a:r>
            <a:r>
              <a:rPr lang="en-GB" dirty="0" smtClean="0">
                <a:latin typeface="Arial" charset="0"/>
                <a:cs typeface="Arial" charset="0"/>
              </a:rPr>
              <a:t> </a:t>
            </a:r>
            <a:r>
              <a:rPr lang="en-GB" dirty="0" err="1" smtClean="0">
                <a:latin typeface="Arial" charset="0"/>
                <a:cs typeface="Arial" charset="0"/>
              </a:rPr>
              <a:t>zadovoljstvo</a:t>
            </a:r>
            <a:r>
              <a:rPr lang="sl-SI" dirty="0" smtClean="0">
                <a:latin typeface="Arial" charset="0"/>
                <a:cs typeface="Arial" charset="0"/>
              </a:rPr>
              <a:t> </a:t>
            </a:r>
            <a:r>
              <a:rPr lang="sl-SI" dirty="0" err="1" smtClean="0">
                <a:latin typeface="Arial" charset="0"/>
                <a:cs typeface="Arial" charset="0"/>
              </a:rPr>
              <a:t>korisnica</a:t>
            </a:r>
            <a:endParaRPr lang="sl-SI" dirty="0" smtClean="0">
              <a:latin typeface="Arial" charset="0"/>
              <a:cs typeface="Arial" charset="0"/>
            </a:endParaRPr>
          </a:p>
          <a:p>
            <a:pPr marL="0" indent="0">
              <a:spcBef>
                <a:spcPts val="500"/>
              </a:spcBef>
              <a:buClr>
                <a:srgbClr val="CC0000"/>
              </a:buClr>
              <a:buSzPct val="65000"/>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dirty="0" smtClean="0">
              <a:latin typeface="Arial" charset="0"/>
              <a:cs typeface="Arial" charset="0"/>
            </a:endParaRPr>
          </a:p>
          <a:p>
            <a:pPr marL="457200" indent="-457200">
              <a:spcBef>
                <a:spcPts val="5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dirty="0" err="1" smtClean="0">
                <a:latin typeface="Arial" charset="0"/>
                <a:cs typeface="Arial" charset="0"/>
              </a:rPr>
              <a:t>Malo</a:t>
            </a:r>
            <a:r>
              <a:rPr lang="en-GB" dirty="0" smtClean="0">
                <a:latin typeface="Arial" charset="0"/>
                <a:cs typeface="Arial" charset="0"/>
              </a:rPr>
              <a:t> </a:t>
            </a:r>
            <a:r>
              <a:rPr lang="en-GB" dirty="0" err="1" smtClean="0">
                <a:latin typeface="Arial" charset="0"/>
                <a:cs typeface="Arial" charset="0"/>
              </a:rPr>
              <a:t>povratnic</a:t>
            </a:r>
            <a:r>
              <a:rPr lang="sl-SI" dirty="0" smtClean="0">
                <a:latin typeface="Arial" charset="0"/>
                <a:cs typeface="Arial" charset="0"/>
              </a:rPr>
              <a:t>a</a:t>
            </a:r>
            <a:r>
              <a:rPr lang="en-GB" dirty="0" smtClean="0">
                <a:latin typeface="Arial" charset="0"/>
                <a:cs typeface="Arial" charset="0"/>
              </a:rPr>
              <a:t> z</a:t>
            </a:r>
            <a:r>
              <a:rPr lang="sl-SI" dirty="0" smtClean="0">
                <a:latin typeface="Arial" charset="0"/>
                <a:cs typeface="Arial" charset="0"/>
              </a:rPr>
              <a:t>bog </a:t>
            </a:r>
            <a:r>
              <a:rPr lang="sl-SI" dirty="0" err="1" smtClean="0">
                <a:latin typeface="Arial" charset="0"/>
                <a:cs typeface="Arial" charset="0"/>
              </a:rPr>
              <a:t>nuspojava</a:t>
            </a:r>
            <a:r>
              <a:rPr lang="sl-SI" dirty="0" smtClean="0">
                <a:latin typeface="Arial" charset="0"/>
                <a:cs typeface="Arial" charset="0"/>
              </a:rPr>
              <a:t> </a:t>
            </a:r>
            <a:r>
              <a:rPr lang="en-GB" dirty="0" err="1" smtClean="0">
                <a:latin typeface="Arial" charset="0"/>
                <a:cs typeface="Arial" charset="0"/>
              </a:rPr>
              <a:t>i</a:t>
            </a:r>
            <a:r>
              <a:rPr lang="en-GB" dirty="0" smtClean="0">
                <a:latin typeface="Arial" charset="0"/>
                <a:cs typeface="Arial" charset="0"/>
              </a:rPr>
              <a:t> </a:t>
            </a:r>
            <a:r>
              <a:rPr lang="sl-SI" dirty="0" smtClean="0">
                <a:latin typeface="Arial" charset="0"/>
                <a:cs typeface="Arial" charset="0"/>
              </a:rPr>
              <a:t>problema</a:t>
            </a:r>
            <a:endParaRPr lang="en-GB" dirty="0" smtClean="0">
              <a:latin typeface="Arial" charset="0"/>
              <a:cs typeface="Arial" charset="0"/>
            </a:endParaRPr>
          </a:p>
          <a:p>
            <a:pPr marL="457200" indent="-457200">
              <a:spcBef>
                <a:spcPts val="500"/>
              </a:spcBef>
              <a:buClrTx/>
              <a:buSzPct val="65000"/>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dirty="0" smtClean="0">
              <a:latin typeface="Arial" charset="0"/>
              <a:cs typeface="Arial" charset="0"/>
            </a:endParaRPr>
          </a:p>
          <a:p>
            <a:pPr marL="457200" indent="-457200">
              <a:spcBef>
                <a:spcPts val="5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dirty="0" err="1" smtClean="0">
                <a:latin typeface="Arial" charset="0"/>
                <a:cs typeface="Arial" charset="0"/>
              </a:rPr>
              <a:t>Ve</a:t>
            </a:r>
            <a:r>
              <a:rPr lang="sl-SI" dirty="0" err="1">
                <a:latin typeface="Arial" charset="0"/>
                <a:cs typeface="Arial" charset="0"/>
              </a:rPr>
              <a:t>ć</a:t>
            </a:r>
            <a:r>
              <a:rPr lang="sl-SI" dirty="0" err="1" smtClean="0">
                <a:latin typeface="Arial" charset="0"/>
                <a:cs typeface="Arial" charset="0"/>
              </a:rPr>
              <a:t>i</a:t>
            </a:r>
            <a:r>
              <a:rPr lang="en-GB" dirty="0" smtClean="0">
                <a:latin typeface="Arial" charset="0"/>
                <a:cs typeface="Arial" charset="0"/>
              </a:rPr>
              <a:t> </a:t>
            </a:r>
            <a:r>
              <a:rPr lang="en-GB" dirty="0" err="1" smtClean="0">
                <a:latin typeface="Arial" charset="0"/>
                <a:cs typeface="Arial" charset="0"/>
              </a:rPr>
              <a:t>izbo</a:t>
            </a:r>
            <a:r>
              <a:rPr lang="sl-SI" dirty="0" smtClean="0">
                <a:latin typeface="Arial" charset="0"/>
                <a:cs typeface="Arial" charset="0"/>
              </a:rPr>
              <a:t>r</a:t>
            </a:r>
            <a:r>
              <a:rPr lang="en-GB" dirty="0" smtClean="0">
                <a:latin typeface="Arial" charset="0"/>
                <a:cs typeface="Arial" charset="0"/>
              </a:rPr>
              <a:t> </a:t>
            </a:r>
            <a:r>
              <a:rPr lang="en-GB" dirty="0" err="1" smtClean="0">
                <a:latin typeface="Arial" charset="0"/>
                <a:cs typeface="Arial" charset="0"/>
              </a:rPr>
              <a:t>kontracep</a:t>
            </a:r>
            <a:r>
              <a:rPr lang="sl-SI" dirty="0" err="1" smtClean="0">
                <a:latin typeface="Arial" charset="0"/>
                <a:cs typeface="Arial" charset="0"/>
              </a:rPr>
              <a:t>cije</a:t>
            </a:r>
            <a:endParaRPr lang="en-GB" dirty="0" smtClean="0">
              <a:latin typeface="Arial" charset="0"/>
              <a:cs typeface="Arial" charset="0"/>
            </a:endParaRPr>
          </a:p>
          <a:p>
            <a:pPr marL="457200" indent="-457200">
              <a:spcBef>
                <a:spcPts val="500"/>
              </a:spcBef>
              <a:buClrTx/>
              <a:buSzPct val="65000"/>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dirty="0" smtClean="0">
              <a:latin typeface="Arial" charset="0"/>
              <a:cs typeface="Arial" charset="0"/>
            </a:endParaRPr>
          </a:p>
          <a:p>
            <a:pPr marL="457200" indent="-457200">
              <a:spcBef>
                <a:spcPts val="5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dirty="0" smtClean="0">
                <a:latin typeface="Arial" charset="0"/>
                <a:cs typeface="Arial" charset="0"/>
              </a:rPr>
              <a:t>Ne</a:t>
            </a:r>
            <a:r>
              <a:rPr lang="sl-SI" dirty="0" err="1" smtClean="0">
                <a:latin typeface="Arial" charset="0"/>
                <a:cs typeface="Arial" charset="0"/>
              </a:rPr>
              <a:t>što</a:t>
            </a:r>
            <a:r>
              <a:rPr lang="sl-SI" dirty="0">
                <a:latin typeface="Arial" charset="0"/>
                <a:cs typeface="Arial" charset="0"/>
              </a:rPr>
              <a:t> </a:t>
            </a:r>
            <a:r>
              <a:rPr lang="sl-SI" dirty="0" smtClean="0">
                <a:latin typeface="Arial" charset="0"/>
                <a:cs typeface="Arial" charset="0"/>
              </a:rPr>
              <a:t>novo</a:t>
            </a:r>
          </a:p>
          <a:p>
            <a:pPr marL="0" indent="0">
              <a:spcBef>
                <a:spcPts val="500"/>
              </a:spcBef>
              <a:buClr>
                <a:srgbClr val="CC0000"/>
              </a:buClr>
              <a:buSzPct val="65000"/>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sl-SI" dirty="0" smtClean="0">
              <a:latin typeface="Arial" charset="0"/>
              <a:cs typeface="Arial" charset="0"/>
            </a:endParaRPr>
          </a:p>
          <a:p>
            <a:pPr marL="457200" indent="-457200">
              <a:spcBef>
                <a:spcPts val="5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dirty="0" smtClean="0">
                <a:latin typeface="Arial" charset="0"/>
                <a:cs typeface="Arial" charset="0"/>
              </a:rPr>
              <a:t>Alternativni </a:t>
            </a:r>
            <a:r>
              <a:rPr lang="sl-SI" dirty="0">
                <a:latin typeface="Arial" charset="0"/>
                <a:cs typeface="Arial" charset="0"/>
              </a:rPr>
              <a:t>oblik kombinirane hormonske kontracepcije</a:t>
            </a:r>
          </a:p>
          <a:p>
            <a:pPr marL="457200" indent="-457200">
              <a:spcBef>
                <a:spcPts val="5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sl-SI" sz="2000" i="1" dirty="0" smtClean="0"/>
          </a:p>
          <a:p>
            <a:pPr marL="457200" indent="-457200">
              <a:spcBef>
                <a:spcPts val="5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sl-SI" sz="2000" i="1" dirty="0"/>
          </a:p>
          <a:p>
            <a:pPr marL="0" indent="0">
              <a:spcBef>
                <a:spcPts val="500"/>
              </a:spcBef>
              <a:buClr>
                <a:srgbClr val="CC0000"/>
              </a:buClr>
              <a:buSzPct val="65000"/>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sl-SI" sz="2000" i="1" dirty="0" err="1" smtClean="0"/>
              <a:t>Agren</a:t>
            </a:r>
            <a:r>
              <a:rPr lang="sl-SI" sz="2000" i="1" dirty="0" smtClean="0"/>
              <a:t> </a:t>
            </a:r>
            <a:r>
              <a:rPr lang="sl-SI" sz="2000" i="1" dirty="0"/>
              <a:t>U, 2009</a:t>
            </a:r>
            <a:endParaRPr lang="en-GB" sz="2000" i="1" dirty="0"/>
          </a:p>
          <a:p>
            <a:pPr marL="457200" indent="-457200">
              <a:spcBef>
                <a:spcPts val="500"/>
              </a:spcBef>
              <a:buClr>
                <a:srgbClr val="CC0000"/>
              </a:buClr>
              <a:buSzPct val="65000"/>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2000" dirty="0" smtClean="0">
              <a:latin typeface="Arial" charset="0"/>
              <a:cs typeface="Arial" charset="0"/>
            </a:endParaRPr>
          </a:p>
          <a:p>
            <a:pPr marL="457200" indent="-457200">
              <a:spcBef>
                <a:spcPts val="500"/>
              </a:spcBef>
              <a:buClrTx/>
              <a:buSzPct val="65000"/>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2000" dirty="0" smtClean="0">
              <a:latin typeface="Arial" charset="0"/>
              <a:cs typeface="Arial" charset="0"/>
            </a:endParaRPr>
          </a:p>
        </p:txBody>
      </p:sp>
      <p:grpSp>
        <p:nvGrpSpPr>
          <p:cNvPr id="78852" name="Group 3"/>
          <p:cNvGrpSpPr>
            <a:grpSpLocks/>
          </p:cNvGrpSpPr>
          <p:nvPr/>
        </p:nvGrpSpPr>
        <p:grpSpPr bwMode="auto">
          <a:xfrm>
            <a:off x="7380312" y="476672"/>
            <a:ext cx="1623193" cy="1368152"/>
            <a:chOff x="4059" y="2614"/>
            <a:chExt cx="1317" cy="1248"/>
          </a:xfrm>
        </p:grpSpPr>
        <p:pic>
          <p:nvPicPr>
            <p:cNvPr id="7885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9" y="2614"/>
              <a:ext cx="1317" cy="12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854" name="Text Box 5"/>
            <p:cNvSpPr txBox="1">
              <a:spLocks noChangeArrowheads="1"/>
            </p:cNvSpPr>
            <p:nvPr/>
          </p:nvSpPr>
          <p:spPr bwMode="auto">
            <a:xfrm>
              <a:off x="4122" y="2677"/>
              <a:ext cx="1175" cy="1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ravokotnik 1"/>
          <p:cNvSpPr/>
          <p:nvPr/>
        </p:nvSpPr>
        <p:spPr>
          <a:xfrm>
            <a:off x="1863566" y="5087102"/>
            <a:ext cx="5416868" cy="72391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l-SI"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Hvala na </a:t>
            </a:r>
            <a:r>
              <a:rPr lang="sl-SI"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pažnji</a:t>
            </a:r>
            <a:r>
              <a:rPr lang="sl-SI"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sl-SI"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78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5" y="1268761"/>
            <a:ext cx="481700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941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1150938" y="203200"/>
            <a:ext cx="7783512" cy="1639888"/>
          </a:xfrm>
        </p:spPr>
        <p:txBody>
          <a:bodyPr/>
          <a:lstStyle/>
          <a:p>
            <a:pPr>
              <a:defRPr/>
            </a:pPr>
            <a:endParaRPr lang="sl-SI"/>
          </a:p>
        </p:txBody>
      </p:sp>
      <p:sp>
        <p:nvSpPr>
          <p:cNvPr id="32771" name="Rectangle 2"/>
          <p:cNvSpPr>
            <a:spLocks noGrp="1" noChangeArrowheads="1"/>
          </p:cNvSpPr>
          <p:nvPr>
            <p:ph sz="half" idx="1"/>
          </p:nvPr>
        </p:nvSpPr>
        <p:spPr>
          <a:xfrm>
            <a:off x="1182688" y="1988840"/>
            <a:ext cx="3805237" cy="4292600"/>
          </a:xfrm>
        </p:spPr>
        <p:txBody>
          <a:bodyPr/>
          <a:lstStyle/>
          <a:p>
            <a:endParaRPr lang="sl-SI" dirty="0" smtClean="0">
              <a:latin typeface="Arial" charset="0"/>
              <a:cs typeface="Arial" charset="0"/>
            </a:endParaRPr>
          </a:p>
        </p:txBody>
      </p:sp>
      <p:sp>
        <p:nvSpPr>
          <p:cNvPr id="32772" name="Rectangle 3"/>
          <p:cNvSpPr>
            <a:spLocks noGrp="1" noChangeArrowheads="1"/>
          </p:cNvSpPr>
          <p:nvPr>
            <p:ph sz="half" idx="2"/>
          </p:nvPr>
        </p:nvSpPr>
        <p:spPr>
          <a:xfrm>
            <a:off x="5140325" y="2017713"/>
            <a:ext cx="3805238" cy="4292600"/>
          </a:xfrm>
        </p:spPr>
        <p:txBody>
          <a:bodyPr/>
          <a:lstStyle/>
          <a:p>
            <a:endParaRPr lang="sl-SI" smtClean="0">
              <a:latin typeface="Arial" charset="0"/>
              <a:cs typeface="Arial" charset="0"/>
            </a:endParaRPr>
          </a:p>
        </p:txBody>
      </p:sp>
      <p:sp>
        <p:nvSpPr>
          <p:cNvPr id="32773" name="Rectangle 4"/>
          <p:cNvSpPr>
            <a:spLocks noChangeArrowheads="1"/>
          </p:cNvSpPr>
          <p:nvPr/>
        </p:nvSpPr>
        <p:spPr bwMode="auto">
          <a:xfrm>
            <a:off x="468313" y="1989138"/>
            <a:ext cx="4524375" cy="396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341313" indent="-339725">
              <a:lnSpc>
                <a:spcPct val="100000"/>
              </a:lnSpc>
              <a:spcBef>
                <a:spcPts val="45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sl-SI" dirty="0">
              <a:solidFill>
                <a:srgbClr val="000000"/>
              </a:solidFill>
              <a:latin typeface="Tahoma" pitchFamily="34" charset="0"/>
            </a:endParaRPr>
          </a:p>
          <a:p>
            <a:pPr marL="341313" indent="-339725">
              <a:lnSpc>
                <a:spcPct val="100000"/>
              </a:lnSpc>
              <a:spcBef>
                <a:spcPts val="45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sl-SI" dirty="0">
              <a:solidFill>
                <a:srgbClr val="000000"/>
              </a:solidFill>
              <a:latin typeface="Tahoma" pitchFamily="34" charset="0"/>
            </a:endParaRPr>
          </a:p>
          <a:p>
            <a:pPr marL="341313" indent="-339725">
              <a:lnSpc>
                <a:spcPct val="100000"/>
              </a:lnSpc>
              <a:spcBef>
                <a:spcPts val="450"/>
              </a:spcBef>
              <a:buClr>
                <a:srgbClr val="3333CC"/>
              </a:buClr>
              <a:buFont typeface="Wingdings"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sl-SI" sz="2000" dirty="0" smtClean="0">
                <a:solidFill>
                  <a:schemeClr val="tx2"/>
                </a:solidFill>
                <a:latin typeface="Tahoma" pitchFamily="34" charset="0"/>
              </a:rPr>
              <a:t>U </a:t>
            </a:r>
            <a:r>
              <a:rPr lang="sl-SI" sz="2000" dirty="0" err="1" smtClean="0">
                <a:solidFill>
                  <a:schemeClr val="tx2"/>
                </a:solidFill>
                <a:latin typeface="Tahoma" pitchFamily="34" charset="0"/>
              </a:rPr>
              <a:t>reproduktivnom</a:t>
            </a:r>
            <a:r>
              <a:rPr lang="sl-SI" sz="2000" dirty="0" smtClean="0">
                <a:solidFill>
                  <a:schemeClr val="tx2"/>
                </a:solidFill>
                <a:latin typeface="Tahoma" pitchFamily="34" charset="0"/>
              </a:rPr>
              <a:t> </a:t>
            </a:r>
            <a:r>
              <a:rPr lang="sl-SI" sz="2000" dirty="0" err="1" smtClean="0">
                <a:solidFill>
                  <a:schemeClr val="tx2"/>
                </a:solidFill>
                <a:latin typeface="Tahoma" pitchFamily="34" charset="0"/>
              </a:rPr>
              <a:t>razdoblju</a:t>
            </a:r>
            <a:r>
              <a:rPr lang="sl-SI" sz="2000" dirty="0" smtClean="0">
                <a:solidFill>
                  <a:schemeClr val="tx2"/>
                </a:solidFill>
                <a:latin typeface="Tahoma" pitchFamily="34" charset="0"/>
              </a:rPr>
              <a:t> se  želja za </a:t>
            </a:r>
            <a:r>
              <a:rPr lang="sl-SI" sz="2000" dirty="0" err="1" smtClean="0">
                <a:solidFill>
                  <a:schemeClr val="tx2"/>
                </a:solidFill>
                <a:latin typeface="Tahoma" pitchFamily="34" charset="0"/>
              </a:rPr>
              <a:t>određenom</a:t>
            </a:r>
            <a:r>
              <a:rPr lang="sl-SI" sz="2000" dirty="0" smtClean="0">
                <a:solidFill>
                  <a:schemeClr val="tx2"/>
                </a:solidFill>
                <a:latin typeface="Tahoma" pitchFamily="34" charset="0"/>
              </a:rPr>
              <a:t>  </a:t>
            </a:r>
            <a:r>
              <a:rPr lang="sl-SI" sz="2000" dirty="0" err="1" smtClean="0">
                <a:solidFill>
                  <a:schemeClr val="tx2"/>
                </a:solidFill>
                <a:latin typeface="Tahoma" pitchFamily="34" charset="0"/>
              </a:rPr>
              <a:t>kontracepcijskom</a:t>
            </a:r>
            <a:r>
              <a:rPr lang="sl-SI" sz="2000" dirty="0" smtClean="0">
                <a:solidFill>
                  <a:schemeClr val="tx2"/>
                </a:solidFill>
                <a:latin typeface="Tahoma" pitchFamily="34" charset="0"/>
              </a:rPr>
              <a:t> </a:t>
            </a:r>
            <a:r>
              <a:rPr lang="sl-SI" sz="2000" dirty="0" err="1" smtClean="0">
                <a:solidFill>
                  <a:schemeClr val="tx2"/>
                </a:solidFill>
                <a:latin typeface="Tahoma" pitchFamily="34" charset="0"/>
              </a:rPr>
              <a:t>metodom</a:t>
            </a:r>
            <a:r>
              <a:rPr lang="sl-SI" sz="2000" dirty="0" smtClean="0">
                <a:solidFill>
                  <a:schemeClr val="tx2"/>
                </a:solidFill>
                <a:latin typeface="Tahoma" pitchFamily="34" charset="0"/>
              </a:rPr>
              <a:t> može menjati, kako se </a:t>
            </a:r>
            <a:r>
              <a:rPr lang="sl-SI" sz="2000" dirty="0" err="1" smtClean="0">
                <a:solidFill>
                  <a:schemeClr val="tx2"/>
                </a:solidFill>
                <a:latin typeface="Tahoma" pitchFamily="34" charset="0"/>
              </a:rPr>
              <a:t>mijenja</a:t>
            </a:r>
            <a:r>
              <a:rPr lang="sl-SI" sz="2000" dirty="0" smtClean="0">
                <a:solidFill>
                  <a:schemeClr val="tx2"/>
                </a:solidFill>
                <a:latin typeface="Tahoma" pitchFamily="34" charset="0"/>
              </a:rPr>
              <a:t> i </a:t>
            </a:r>
            <a:r>
              <a:rPr lang="sl-SI" sz="2000" dirty="0" err="1" smtClean="0">
                <a:solidFill>
                  <a:schemeClr val="tx2"/>
                </a:solidFill>
                <a:latin typeface="Tahoma" pitchFamily="34" charset="0"/>
              </a:rPr>
              <a:t>životna</a:t>
            </a:r>
            <a:r>
              <a:rPr lang="sl-SI" sz="2000" dirty="0" smtClean="0">
                <a:solidFill>
                  <a:schemeClr val="tx2"/>
                </a:solidFill>
                <a:latin typeface="Tahoma" pitchFamily="34" charset="0"/>
              </a:rPr>
              <a:t> situacija!</a:t>
            </a:r>
            <a:endParaRPr lang="sl-SI" sz="2000" dirty="0">
              <a:solidFill>
                <a:schemeClr val="tx2"/>
              </a:solidFill>
              <a:latin typeface="Tahoma" pitchFamily="34" charset="0"/>
            </a:endParaRPr>
          </a:p>
          <a:p>
            <a:pPr marL="341313" indent="-339725">
              <a:lnSpc>
                <a:spcPct val="100000"/>
              </a:lnSpc>
              <a:spcBef>
                <a:spcPts val="45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sl-SI" sz="2000" dirty="0">
              <a:solidFill>
                <a:schemeClr val="accent2"/>
              </a:solidFill>
              <a:latin typeface="Tahoma" pitchFamily="34" charset="0"/>
            </a:endParaRPr>
          </a:p>
        </p:txBody>
      </p:sp>
      <p:sp>
        <p:nvSpPr>
          <p:cNvPr id="32774" name="Rectangle 5"/>
          <p:cNvSpPr>
            <a:spLocks noChangeArrowheads="1"/>
          </p:cNvSpPr>
          <p:nvPr/>
        </p:nvSpPr>
        <p:spPr bwMode="auto">
          <a:xfrm>
            <a:off x="5148263" y="1989138"/>
            <a:ext cx="3805237"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32775" name="Rectangle 6"/>
          <p:cNvSpPr>
            <a:spLocks noChangeArrowheads="1"/>
          </p:cNvSpPr>
          <p:nvPr/>
        </p:nvSpPr>
        <p:spPr bwMode="auto">
          <a:xfrm>
            <a:off x="5148263" y="1989138"/>
            <a:ext cx="3805237"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32776" name="Rectangle 7"/>
          <p:cNvSpPr>
            <a:spLocks noChangeArrowheads="1"/>
          </p:cNvSpPr>
          <p:nvPr/>
        </p:nvSpPr>
        <p:spPr bwMode="auto">
          <a:xfrm>
            <a:off x="5219700" y="1989138"/>
            <a:ext cx="3805238"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grpSp>
        <p:nvGrpSpPr>
          <p:cNvPr id="32777" name="Group 8"/>
          <p:cNvGrpSpPr>
            <a:grpSpLocks/>
          </p:cNvGrpSpPr>
          <p:nvPr/>
        </p:nvGrpSpPr>
        <p:grpSpPr bwMode="auto">
          <a:xfrm>
            <a:off x="5364163" y="4221163"/>
            <a:ext cx="2014537" cy="2374900"/>
            <a:chOff x="3379" y="2659"/>
            <a:chExt cx="1269" cy="1496"/>
          </a:xfrm>
        </p:grpSpPr>
        <p:pic>
          <p:nvPicPr>
            <p:cNvPr id="3277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 y="2659"/>
              <a:ext cx="1269" cy="14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80" name="Text Box 10"/>
            <p:cNvSpPr txBox="1">
              <a:spLocks noChangeArrowheads="1"/>
            </p:cNvSpPr>
            <p:nvPr/>
          </p:nvSpPr>
          <p:spPr bwMode="auto">
            <a:xfrm>
              <a:off x="3379" y="2659"/>
              <a:ext cx="1269" cy="1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grpSp>
      <p:pic>
        <p:nvPicPr>
          <p:cNvPr id="3277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052513"/>
            <a:ext cx="2012950" cy="3024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09"/>
          <p:cNvSpPr>
            <a:spLocks noGrp="1" noChangeArrowheads="1"/>
          </p:cNvSpPr>
          <p:nvPr>
            <p:ph type="title"/>
          </p:nvPr>
        </p:nvSpPr>
        <p:spPr>
          <a:xfrm>
            <a:off x="457200" y="612775"/>
            <a:ext cx="8229600" cy="882650"/>
          </a:xfrm>
        </p:spPr>
        <p:txBody>
          <a:bodyPr/>
          <a:lstStyle/>
          <a:p>
            <a:pPr eaLnBrk="1" hangingPunct="1">
              <a:defRPr/>
            </a:pPr>
            <a:r>
              <a:rPr lang="en-US" smtClean="0"/>
              <a:t>Hormonal contraceptive use </a:t>
            </a:r>
            <a:br>
              <a:rPr lang="en-US" smtClean="0"/>
            </a:br>
            <a:r>
              <a:rPr lang="en-US" smtClean="0"/>
              <a:t>in Europe*</a:t>
            </a:r>
          </a:p>
        </p:txBody>
      </p:sp>
      <p:graphicFrame>
        <p:nvGraphicFramePr>
          <p:cNvPr id="33795" name="Object 216"/>
          <p:cNvGraphicFramePr>
            <a:graphicFrameLocks noGrp="1" noChangeAspect="1"/>
          </p:cNvGraphicFramePr>
          <p:nvPr>
            <p:ph idx="1"/>
          </p:nvPr>
        </p:nvGraphicFramePr>
        <p:xfrm>
          <a:off x="-38100" y="1543050"/>
          <a:ext cx="9182100" cy="5314950"/>
        </p:xfrm>
        <a:graphic>
          <a:graphicData uri="http://schemas.openxmlformats.org/presentationml/2006/ole">
            <mc:AlternateContent xmlns:mc="http://schemas.openxmlformats.org/markup-compatibility/2006">
              <mc:Choice xmlns:v="urn:schemas-microsoft-com:vml" Requires="v">
                <p:oleObj spid="_x0000_s33853" name="Chart" r:id="rId4" imgW="7772408" imgH="4800499" progId="MSGraph.Chart.8">
                  <p:embed followColorScheme="full"/>
                </p:oleObj>
              </mc:Choice>
              <mc:Fallback>
                <p:oleObj name="Chart" r:id="rId4" imgW="7772408" imgH="4800499" progId="MSGraph.Chart.8">
                  <p:embed followColorScheme="full"/>
                  <p:pic>
                    <p:nvPicPr>
                      <p:cNvPr id="0" name="Object 21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1543050"/>
                        <a:ext cx="9182100" cy="5314950"/>
                      </a:xfrm>
                      <a:prstGeom prst="rect">
                        <a:avLst/>
                      </a:prstGeom>
                      <a:solidFill>
                        <a:srgbClr val="7575D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Text Box 212"/>
          <p:cNvSpPr txBox="1">
            <a:spLocks noChangeArrowheads="1"/>
          </p:cNvSpPr>
          <p:nvPr/>
        </p:nvSpPr>
        <p:spPr bwMode="auto">
          <a:xfrm>
            <a:off x="304800" y="5752475"/>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ea typeface="MS PGothic" pitchFamily="34" charset="-128"/>
              </a:defRPr>
            </a:lvl1pPr>
            <a:lvl2pPr eaLnBrk="0" hangingPunct="0">
              <a:defRPr>
                <a:solidFill>
                  <a:schemeClr val="bg1"/>
                </a:solidFill>
                <a:latin typeface="Arial" charset="0"/>
                <a:ea typeface="MS PGothic" pitchFamily="34" charset="-128"/>
              </a:defRPr>
            </a:lvl2pPr>
            <a:lvl3pPr eaLnBrk="0" hangingPunct="0">
              <a:defRPr>
                <a:solidFill>
                  <a:schemeClr val="bg1"/>
                </a:solidFill>
                <a:latin typeface="Arial" charset="0"/>
                <a:ea typeface="MS PGothic" pitchFamily="34" charset="-128"/>
              </a:defRPr>
            </a:lvl3pPr>
            <a:lvl4pPr eaLnBrk="0" hangingPunct="0">
              <a:defRPr>
                <a:solidFill>
                  <a:schemeClr val="bg1"/>
                </a:solidFill>
                <a:latin typeface="Arial" charset="0"/>
                <a:ea typeface="MS PGothic" pitchFamily="34" charset="-128"/>
              </a:defRPr>
            </a:lvl4pPr>
            <a:lvl5pPr eaLnBrk="0" hangingPunct="0">
              <a:defRPr>
                <a:solidFill>
                  <a:schemeClr val="bg1"/>
                </a:solidFill>
                <a:latin typeface="Arial" charset="0"/>
                <a:ea typeface="MS PGothic" pitchFamily="34" charset="-128"/>
              </a:defRPr>
            </a:lvl5pPr>
            <a:lvl6pPr marL="25146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6pPr>
            <a:lvl7pPr marL="29718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7pPr>
            <a:lvl8pPr marL="34290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8pPr>
            <a:lvl9pPr marL="38862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9pPr>
          </a:lstStyle>
          <a:p>
            <a:pPr defTabSz="914400">
              <a:lnSpc>
                <a:spcPct val="100000"/>
              </a:lnSpc>
              <a:spcBef>
                <a:spcPct val="50000"/>
              </a:spcBef>
              <a:buClrTx/>
              <a:buSzTx/>
              <a:buFontTx/>
              <a:buNone/>
            </a:pPr>
            <a:r>
              <a:rPr lang="en-US" sz="1200" dirty="0">
                <a:solidFill>
                  <a:srgbClr val="FFFFFF"/>
                </a:solidFill>
              </a:rPr>
              <a:t>*Countries include France, Germany, Italy, Spain, the United Kingdom, Russia, Scandinavia, Austria, Czech Republic and the Baltic States; OC=oral contraceptive; IUS=intrauterine system</a:t>
            </a:r>
          </a:p>
        </p:txBody>
      </p:sp>
      <p:sp>
        <p:nvSpPr>
          <p:cNvPr id="33797" name="Text Box 213"/>
          <p:cNvSpPr txBox="1">
            <a:spLocks noChangeArrowheads="1"/>
          </p:cNvSpPr>
          <p:nvPr/>
        </p:nvSpPr>
        <p:spPr bwMode="auto">
          <a:xfrm>
            <a:off x="0" y="6304002"/>
            <a:ext cx="939653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bg1"/>
                </a:solidFill>
                <a:latin typeface="Arial" charset="0"/>
                <a:ea typeface="MS PGothic" pitchFamily="34" charset="-128"/>
              </a:defRPr>
            </a:lvl1pPr>
            <a:lvl2pPr eaLnBrk="0" hangingPunct="0">
              <a:defRPr>
                <a:solidFill>
                  <a:schemeClr val="bg1"/>
                </a:solidFill>
                <a:latin typeface="Arial" charset="0"/>
                <a:ea typeface="MS PGothic" pitchFamily="34" charset="-128"/>
              </a:defRPr>
            </a:lvl2pPr>
            <a:lvl3pPr eaLnBrk="0" hangingPunct="0">
              <a:defRPr>
                <a:solidFill>
                  <a:schemeClr val="bg1"/>
                </a:solidFill>
                <a:latin typeface="Arial" charset="0"/>
                <a:ea typeface="MS PGothic" pitchFamily="34" charset="-128"/>
              </a:defRPr>
            </a:lvl3pPr>
            <a:lvl4pPr eaLnBrk="0" hangingPunct="0">
              <a:defRPr>
                <a:solidFill>
                  <a:schemeClr val="bg1"/>
                </a:solidFill>
                <a:latin typeface="Arial" charset="0"/>
                <a:ea typeface="MS PGothic" pitchFamily="34" charset="-128"/>
              </a:defRPr>
            </a:lvl4pPr>
            <a:lvl5pPr eaLnBrk="0" hangingPunct="0">
              <a:defRPr>
                <a:solidFill>
                  <a:schemeClr val="bg1"/>
                </a:solidFill>
                <a:latin typeface="Arial" charset="0"/>
                <a:ea typeface="MS PGothic" pitchFamily="34" charset="-128"/>
              </a:defRPr>
            </a:lvl5pPr>
            <a:lvl6pPr marL="25146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6pPr>
            <a:lvl7pPr marL="29718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7pPr>
            <a:lvl8pPr marL="34290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8pPr>
            <a:lvl9pPr marL="3886200" indent="-228600" eaLnBrk="0" fontAlgn="base" hangingPunct="0">
              <a:lnSpc>
                <a:spcPct val="76000"/>
              </a:lnSpc>
              <a:spcBef>
                <a:spcPct val="0"/>
              </a:spcBef>
              <a:spcAft>
                <a:spcPct val="0"/>
              </a:spcAft>
              <a:buClr>
                <a:srgbClr val="000000"/>
              </a:buClr>
              <a:buSzPct val="100000"/>
              <a:buFont typeface="Times New Roman" pitchFamily="18" charset="0"/>
              <a:defRPr>
                <a:solidFill>
                  <a:schemeClr val="bg1"/>
                </a:solidFill>
                <a:latin typeface="Arial" charset="0"/>
                <a:ea typeface="MS PGothic" pitchFamily="34" charset="-128"/>
              </a:defRPr>
            </a:lvl9pPr>
          </a:lstStyle>
          <a:p>
            <a:pPr defTabSz="914400">
              <a:lnSpc>
                <a:spcPct val="100000"/>
              </a:lnSpc>
              <a:spcBef>
                <a:spcPct val="50000"/>
              </a:spcBef>
              <a:buClrTx/>
              <a:buSzTx/>
            </a:pPr>
            <a:r>
              <a:rPr lang="en-US" sz="1200" dirty="0" err="1">
                <a:solidFill>
                  <a:srgbClr val="FFFFFF"/>
                </a:solidFill>
              </a:rPr>
              <a:t>Cibula</a:t>
            </a:r>
            <a:r>
              <a:rPr lang="en-US" sz="1200" dirty="0">
                <a:solidFill>
                  <a:srgbClr val="FFFFFF"/>
                </a:solidFill>
              </a:rPr>
              <a:t> D</a:t>
            </a:r>
            <a:r>
              <a:rPr lang="en-US" sz="1200" dirty="0" smtClean="0">
                <a:solidFill>
                  <a:srgbClr val="FFFFFF"/>
                </a:solidFill>
              </a:rPr>
              <a:t>.</a:t>
            </a:r>
            <a:r>
              <a:rPr lang="en-US" sz="1200" b="1" dirty="0"/>
              <a:t> Women's contraceptive practices and sexual </a:t>
            </a:r>
            <a:r>
              <a:rPr lang="en-US" sz="1200" b="1" dirty="0" err="1"/>
              <a:t>behaviour</a:t>
            </a:r>
            <a:r>
              <a:rPr lang="en-US" sz="1200" b="1" dirty="0"/>
              <a:t> in Europe</a:t>
            </a:r>
            <a:r>
              <a:rPr lang="en-US" sz="1200" b="1" dirty="0" smtClean="0"/>
              <a:t>.</a:t>
            </a:r>
            <a:endParaRPr lang="sl-SI" sz="1200" b="1" dirty="0" smtClean="0"/>
          </a:p>
          <a:p>
            <a:pPr defTabSz="914400">
              <a:lnSpc>
                <a:spcPct val="100000"/>
              </a:lnSpc>
              <a:spcBef>
                <a:spcPct val="50000"/>
              </a:spcBef>
              <a:buClrTx/>
              <a:buSzTx/>
            </a:pPr>
            <a:r>
              <a:rPr lang="en-US" sz="1200" dirty="0" smtClean="0">
                <a:solidFill>
                  <a:srgbClr val="FFFFFF"/>
                </a:solidFill>
              </a:rPr>
              <a:t> </a:t>
            </a:r>
            <a:r>
              <a:rPr lang="en-US" sz="1200" dirty="0" err="1">
                <a:solidFill>
                  <a:srgbClr val="FFFFFF"/>
                </a:solidFill>
              </a:rPr>
              <a:t>Eur</a:t>
            </a:r>
            <a:r>
              <a:rPr lang="en-US" sz="1200" dirty="0">
                <a:solidFill>
                  <a:srgbClr val="FFFFFF"/>
                </a:solidFill>
              </a:rPr>
              <a:t> J </a:t>
            </a:r>
            <a:r>
              <a:rPr lang="en-US" sz="1200" i="1" dirty="0" err="1">
                <a:solidFill>
                  <a:srgbClr val="FFFFFF"/>
                </a:solidFill>
              </a:rPr>
              <a:t>Contracept</a:t>
            </a:r>
            <a:r>
              <a:rPr lang="en-US" sz="1200" i="1" dirty="0">
                <a:solidFill>
                  <a:srgbClr val="FFFFFF"/>
                </a:solidFill>
              </a:rPr>
              <a:t> </a:t>
            </a:r>
            <a:r>
              <a:rPr lang="en-US" sz="1200" i="1" dirty="0" err="1">
                <a:solidFill>
                  <a:srgbClr val="FFFFFF"/>
                </a:solidFill>
              </a:rPr>
              <a:t>Reprod</a:t>
            </a:r>
            <a:r>
              <a:rPr lang="en-US" sz="1200" i="1" dirty="0">
                <a:solidFill>
                  <a:srgbClr val="FFFFFF"/>
                </a:solidFill>
              </a:rPr>
              <a:t> Health Care</a:t>
            </a:r>
            <a:r>
              <a:rPr lang="en-US" sz="1200" dirty="0">
                <a:solidFill>
                  <a:srgbClr val="FFFFFF"/>
                </a:solidFill>
              </a:rPr>
              <a:t> 2008;13(4):362-375</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323850" y="333375"/>
            <a:ext cx="8237538"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eaLnBrk="0" hangingPunct="0">
              <a:tabLst>
                <a:tab pos="0" algn="l"/>
                <a:tab pos="819150" algn="l"/>
                <a:tab pos="1643063" algn="l"/>
                <a:tab pos="2466975" algn="l"/>
                <a:tab pos="3290888" algn="l"/>
                <a:tab pos="4114800" algn="l"/>
                <a:tab pos="4938713" algn="l"/>
                <a:tab pos="5762625" algn="l"/>
                <a:tab pos="6586538" algn="l"/>
                <a:tab pos="7410450" algn="l"/>
                <a:tab pos="8234363" algn="l"/>
                <a:tab pos="9058275" algn="l"/>
                <a:tab pos="9882188" algn="l"/>
                <a:tab pos="10706100" algn="l"/>
                <a:tab pos="10779125" algn="l"/>
                <a:tab pos="10780713" algn="l"/>
              </a:tabLst>
              <a:defRPr>
                <a:solidFill>
                  <a:schemeClr val="bg1"/>
                </a:solidFill>
                <a:latin typeface="Arial" charset="0"/>
                <a:ea typeface="MS PGothic" pitchFamily="34" charset="-128"/>
              </a:defRPr>
            </a:lvl1pPr>
            <a:lvl2pPr eaLnBrk="0" hangingPunct="0">
              <a:tabLst>
                <a:tab pos="0" algn="l"/>
                <a:tab pos="819150" algn="l"/>
                <a:tab pos="1643063" algn="l"/>
                <a:tab pos="2466975" algn="l"/>
                <a:tab pos="3290888" algn="l"/>
                <a:tab pos="4114800" algn="l"/>
                <a:tab pos="4938713" algn="l"/>
                <a:tab pos="5762625" algn="l"/>
                <a:tab pos="6586538" algn="l"/>
                <a:tab pos="7410450" algn="l"/>
                <a:tab pos="8234363" algn="l"/>
                <a:tab pos="9058275" algn="l"/>
                <a:tab pos="9882188" algn="l"/>
                <a:tab pos="10706100" algn="l"/>
                <a:tab pos="10779125" algn="l"/>
                <a:tab pos="10780713" algn="l"/>
              </a:tabLst>
              <a:defRPr>
                <a:solidFill>
                  <a:schemeClr val="bg1"/>
                </a:solidFill>
                <a:latin typeface="Arial" charset="0"/>
                <a:ea typeface="MS PGothic" pitchFamily="34" charset="-128"/>
              </a:defRPr>
            </a:lvl2pPr>
            <a:lvl3pPr eaLnBrk="0" hangingPunct="0">
              <a:tabLst>
                <a:tab pos="0" algn="l"/>
                <a:tab pos="819150" algn="l"/>
                <a:tab pos="1643063" algn="l"/>
                <a:tab pos="2466975" algn="l"/>
                <a:tab pos="3290888" algn="l"/>
                <a:tab pos="4114800" algn="l"/>
                <a:tab pos="4938713" algn="l"/>
                <a:tab pos="5762625" algn="l"/>
                <a:tab pos="6586538" algn="l"/>
                <a:tab pos="7410450" algn="l"/>
                <a:tab pos="8234363" algn="l"/>
                <a:tab pos="9058275" algn="l"/>
                <a:tab pos="9882188" algn="l"/>
                <a:tab pos="10706100" algn="l"/>
                <a:tab pos="10779125" algn="l"/>
                <a:tab pos="10780713" algn="l"/>
              </a:tabLst>
              <a:defRPr>
                <a:solidFill>
                  <a:schemeClr val="bg1"/>
                </a:solidFill>
                <a:latin typeface="Arial" charset="0"/>
                <a:ea typeface="MS PGothic" pitchFamily="34" charset="-128"/>
              </a:defRPr>
            </a:lvl3pPr>
            <a:lvl4pPr eaLnBrk="0" hangingPunct="0">
              <a:tabLst>
                <a:tab pos="0" algn="l"/>
                <a:tab pos="819150" algn="l"/>
                <a:tab pos="1643063" algn="l"/>
                <a:tab pos="2466975" algn="l"/>
                <a:tab pos="3290888" algn="l"/>
                <a:tab pos="4114800" algn="l"/>
                <a:tab pos="4938713" algn="l"/>
                <a:tab pos="5762625" algn="l"/>
                <a:tab pos="6586538" algn="l"/>
                <a:tab pos="7410450" algn="l"/>
                <a:tab pos="8234363" algn="l"/>
                <a:tab pos="9058275" algn="l"/>
                <a:tab pos="9882188" algn="l"/>
                <a:tab pos="10706100" algn="l"/>
                <a:tab pos="10779125" algn="l"/>
                <a:tab pos="10780713" algn="l"/>
              </a:tabLst>
              <a:defRPr>
                <a:solidFill>
                  <a:schemeClr val="bg1"/>
                </a:solidFill>
                <a:latin typeface="Arial" charset="0"/>
                <a:ea typeface="MS PGothic" pitchFamily="34" charset="-128"/>
              </a:defRPr>
            </a:lvl4pPr>
            <a:lvl5pPr eaLnBrk="0" hangingPunct="0">
              <a:tabLst>
                <a:tab pos="0" algn="l"/>
                <a:tab pos="819150" algn="l"/>
                <a:tab pos="1643063" algn="l"/>
                <a:tab pos="2466975" algn="l"/>
                <a:tab pos="3290888" algn="l"/>
                <a:tab pos="4114800" algn="l"/>
                <a:tab pos="4938713" algn="l"/>
                <a:tab pos="5762625" algn="l"/>
                <a:tab pos="6586538" algn="l"/>
                <a:tab pos="7410450" algn="l"/>
                <a:tab pos="8234363" algn="l"/>
                <a:tab pos="9058275" algn="l"/>
                <a:tab pos="9882188" algn="l"/>
                <a:tab pos="10706100" algn="l"/>
                <a:tab pos="10779125" algn="l"/>
                <a:tab pos="10780713"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819150" algn="l"/>
                <a:tab pos="1643063" algn="l"/>
                <a:tab pos="2466975" algn="l"/>
                <a:tab pos="3290888" algn="l"/>
                <a:tab pos="4114800" algn="l"/>
                <a:tab pos="4938713" algn="l"/>
                <a:tab pos="5762625" algn="l"/>
                <a:tab pos="6586538" algn="l"/>
                <a:tab pos="7410450" algn="l"/>
                <a:tab pos="8234363" algn="l"/>
                <a:tab pos="9058275" algn="l"/>
                <a:tab pos="9882188" algn="l"/>
                <a:tab pos="10706100" algn="l"/>
                <a:tab pos="10779125" algn="l"/>
                <a:tab pos="10780713"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819150" algn="l"/>
                <a:tab pos="1643063" algn="l"/>
                <a:tab pos="2466975" algn="l"/>
                <a:tab pos="3290888" algn="l"/>
                <a:tab pos="4114800" algn="l"/>
                <a:tab pos="4938713" algn="l"/>
                <a:tab pos="5762625" algn="l"/>
                <a:tab pos="6586538" algn="l"/>
                <a:tab pos="7410450" algn="l"/>
                <a:tab pos="8234363" algn="l"/>
                <a:tab pos="9058275" algn="l"/>
                <a:tab pos="9882188" algn="l"/>
                <a:tab pos="10706100" algn="l"/>
                <a:tab pos="10779125" algn="l"/>
                <a:tab pos="10780713"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819150" algn="l"/>
                <a:tab pos="1643063" algn="l"/>
                <a:tab pos="2466975" algn="l"/>
                <a:tab pos="3290888" algn="l"/>
                <a:tab pos="4114800" algn="l"/>
                <a:tab pos="4938713" algn="l"/>
                <a:tab pos="5762625" algn="l"/>
                <a:tab pos="6586538" algn="l"/>
                <a:tab pos="7410450" algn="l"/>
                <a:tab pos="8234363" algn="l"/>
                <a:tab pos="9058275" algn="l"/>
                <a:tab pos="9882188" algn="l"/>
                <a:tab pos="10706100" algn="l"/>
                <a:tab pos="10779125" algn="l"/>
                <a:tab pos="10780713"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819150" algn="l"/>
                <a:tab pos="1643063" algn="l"/>
                <a:tab pos="2466975" algn="l"/>
                <a:tab pos="3290888" algn="l"/>
                <a:tab pos="4114800" algn="l"/>
                <a:tab pos="4938713" algn="l"/>
                <a:tab pos="5762625" algn="l"/>
                <a:tab pos="6586538" algn="l"/>
                <a:tab pos="7410450" algn="l"/>
                <a:tab pos="8234363" algn="l"/>
                <a:tab pos="9058275" algn="l"/>
                <a:tab pos="9882188" algn="l"/>
                <a:tab pos="10706100" algn="l"/>
                <a:tab pos="10779125" algn="l"/>
                <a:tab pos="10780713" algn="l"/>
              </a:tabLst>
              <a:defRPr>
                <a:solidFill>
                  <a:schemeClr val="bg1"/>
                </a:solidFill>
                <a:latin typeface="Arial" charset="0"/>
                <a:ea typeface="MS PGothic" pitchFamily="34" charset="-128"/>
              </a:defRPr>
            </a:lvl9pPr>
          </a:lstStyle>
          <a:p>
            <a:pPr algn="ctr" eaLnBrk="1" hangingPunct="1">
              <a:lnSpc>
                <a:spcPct val="103000"/>
              </a:lnSpc>
              <a:buClrTx/>
              <a:buFontTx/>
              <a:buNone/>
            </a:pPr>
            <a:r>
              <a:rPr lang="sl-SI" sz="3500" b="1">
                <a:solidFill>
                  <a:srgbClr val="000000"/>
                </a:solidFill>
                <a:latin typeface="Verdana" pitchFamily="34" charset="0"/>
              </a:rPr>
              <a:t>	</a:t>
            </a:r>
            <a:r>
              <a:rPr lang="sl-SI" sz="2400" b="1">
                <a:solidFill>
                  <a:srgbClr val="000000"/>
                </a:solidFill>
                <a:latin typeface="Verdana" pitchFamily="34" charset="0"/>
              </a:rPr>
              <a:t>Kombinirana hormonska kontracepcija</a:t>
            </a:r>
          </a:p>
        </p:txBody>
      </p:sp>
      <p:sp>
        <p:nvSpPr>
          <p:cNvPr id="10242" name="Text Box 2"/>
          <p:cNvSpPr txBox="1">
            <a:spLocks noChangeArrowheads="1"/>
          </p:cNvSpPr>
          <p:nvPr/>
        </p:nvSpPr>
        <p:spPr bwMode="auto">
          <a:xfrm>
            <a:off x="711200" y="1295400"/>
            <a:ext cx="2370138" cy="947738"/>
          </a:xfrm>
          <a:prstGeom prst="rect">
            <a:avLst/>
          </a:prstGeom>
          <a:solidFill>
            <a:srgbClr val="40404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9pPr>
          </a:lstStyle>
          <a:p>
            <a:pPr algn="ctr" eaLnBrk="1" hangingPunct="1">
              <a:lnSpc>
                <a:spcPct val="100000"/>
              </a:lnSpc>
              <a:buClrTx/>
              <a:buFontTx/>
              <a:buNone/>
            </a:pPr>
            <a:r>
              <a:rPr lang="sl-SI" sz="2800" b="1">
                <a:solidFill>
                  <a:srgbClr val="FFFF00"/>
                </a:solidFill>
                <a:latin typeface="Univers Condensed" pitchFamily="32" charset="0"/>
              </a:rPr>
              <a:t>Oral, </a:t>
            </a:r>
          </a:p>
          <a:p>
            <a:pPr algn="ctr" eaLnBrk="1" hangingPunct="1">
              <a:lnSpc>
                <a:spcPct val="100000"/>
              </a:lnSpc>
              <a:buClrTx/>
              <a:buFontTx/>
              <a:buNone/>
            </a:pPr>
            <a:r>
              <a:rPr lang="sl-SI" sz="2800" b="1">
                <a:solidFill>
                  <a:srgbClr val="FFFF00"/>
                </a:solidFill>
                <a:latin typeface="Univers Condensed" pitchFamily="32" charset="0"/>
              </a:rPr>
              <a:t>daily</a:t>
            </a:r>
          </a:p>
        </p:txBody>
      </p:sp>
      <p:sp>
        <p:nvSpPr>
          <p:cNvPr id="10243" name="Text Box 3"/>
          <p:cNvSpPr txBox="1">
            <a:spLocks noChangeArrowheads="1"/>
          </p:cNvSpPr>
          <p:nvPr/>
        </p:nvSpPr>
        <p:spPr bwMode="auto">
          <a:xfrm>
            <a:off x="3492500" y="1268413"/>
            <a:ext cx="2516188" cy="947737"/>
          </a:xfrm>
          <a:prstGeom prst="rect">
            <a:avLst/>
          </a:prstGeom>
          <a:solidFill>
            <a:srgbClr val="26262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9pPr>
          </a:lstStyle>
          <a:p>
            <a:pPr algn="ctr" eaLnBrk="1" hangingPunct="1">
              <a:lnSpc>
                <a:spcPct val="100000"/>
              </a:lnSpc>
              <a:buClrTx/>
              <a:buFontTx/>
              <a:buNone/>
            </a:pPr>
            <a:r>
              <a:rPr lang="sl-SI" sz="2800" b="1">
                <a:solidFill>
                  <a:srgbClr val="FFFF00"/>
                </a:solidFill>
                <a:latin typeface="Univers Condensed" pitchFamily="32" charset="0"/>
              </a:rPr>
              <a:t>Skin Patch,</a:t>
            </a:r>
          </a:p>
          <a:p>
            <a:pPr algn="ctr" eaLnBrk="1" hangingPunct="1">
              <a:lnSpc>
                <a:spcPct val="100000"/>
              </a:lnSpc>
              <a:buClrTx/>
              <a:buFontTx/>
              <a:buNone/>
            </a:pPr>
            <a:r>
              <a:rPr lang="sl-SI" sz="2800" b="1">
                <a:solidFill>
                  <a:srgbClr val="FFFF00"/>
                </a:solidFill>
                <a:latin typeface="Univers Condensed" pitchFamily="32" charset="0"/>
              </a:rPr>
              <a:t>Weekly</a:t>
            </a:r>
          </a:p>
        </p:txBody>
      </p:sp>
      <p:sp>
        <p:nvSpPr>
          <p:cNvPr id="10244" name="Text Box 4"/>
          <p:cNvSpPr txBox="1">
            <a:spLocks noChangeArrowheads="1"/>
          </p:cNvSpPr>
          <p:nvPr/>
        </p:nvSpPr>
        <p:spPr bwMode="auto">
          <a:xfrm>
            <a:off x="6400800" y="1295400"/>
            <a:ext cx="2370138" cy="1373188"/>
          </a:xfrm>
          <a:prstGeom prst="rect">
            <a:avLst/>
          </a:prstGeom>
          <a:solidFill>
            <a:srgbClr val="0D0D0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5pPr>
            <a:lvl6pPr marL="25146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6pPr>
            <a:lvl7pPr marL="29718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7pPr>
            <a:lvl8pPr marL="34290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8pPr>
            <a:lvl9pPr marL="3886200" indent="-228600" defTabSz="449263" eaLnBrk="0" fontAlgn="base" hangingPunct="0">
              <a:lnSpc>
                <a:spcPct val="76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pitchFamily="34" charset="-128"/>
              </a:defRPr>
            </a:lvl9pPr>
          </a:lstStyle>
          <a:p>
            <a:pPr algn="ctr" eaLnBrk="1" hangingPunct="1">
              <a:lnSpc>
                <a:spcPct val="100000"/>
              </a:lnSpc>
              <a:buClrTx/>
              <a:buFontTx/>
              <a:buNone/>
            </a:pPr>
            <a:r>
              <a:rPr lang="sl-SI" sz="2800" b="1" dirty="0" err="1">
                <a:solidFill>
                  <a:srgbClr val="FFFF00"/>
                </a:solidFill>
                <a:latin typeface="Univers Condensed" pitchFamily="32" charset="0"/>
              </a:rPr>
              <a:t>Vaginal</a:t>
            </a:r>
            <a:r>
              <a:rPr lang="sl-SI" sz="2800" b="1" dirty="0">
                <a:solidFill>
                  <a:srgbClr val="FFFF00"/>
                </a:solidFill>
                <a:latin typeface="Univers Condensed" pitchFamily="32" charset="0"/>
              </a:rPr>
              <a:t> ring, </a:t>
            </a:r>
          </a:p>
          <a:p>
            <a:pPr algn="ctr" eaLnBrk="1" hangingPunct="1">
              <a:lnSpc>
                <a:spcPct val="100000"/>
              </a:lnSpc>
              <a:buClrTx/>
              <a:buFontTx/>
              <a:buNone/>
            </a:pPr>
            <a:r>
              <a:rPr lang="sl-SI" sz="2800" b="1" dirty="0" err="1">
                <a:solidFill>
                  <a:srgbClr val="FFFF00"/>
                </a:solidFill>
                <a:latin typeface="Univers Condensed" pitchFamily="32" charset="0"/>
              </a:rPr>
              <a:t>Monthly</a:t>
            </a:r>
            <a:endParaRPr lang="sl-SI" sz="2800" b="1" dirty="0">
              <a:solidFill>
                <a:srgbClr val="FFFF00"/>
              </a:solidFill>
              <a:latin typeface="Univers Condensed" pitchFamily="32" charset="0"/>
            </a:endParaRP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63" y="4706938"/>
            <a:ext cx="2295525" cy="2151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63" y="2324100"/>
            <a:ext cx="2295525" cy="2151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4263" y="4706938"/>
            <a:ext cx="2295525" cy="2151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4263" y="2362200"/>
            <a:ext cx="2295525" cy="2151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9063" y="2324100"/>
            <a:ext cx="2295525" cy="2151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5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9063" y="4706938"/>
            <a:ext cx="2295525" cy="2151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0242"/>
                                        </p:tgtEl>
                                        <p:attrNameLst>
                                          <p:attrName>style.visibility</p:attrName>
                                        </p:attrNameLst>
                                      </p:cBhvr>
                                      <p:to>
                                        <p:strVal val="visible"/>
                                      </p:to>
                                    </p:set>
                                    <p:animEffect transition="in" filter="fade">
                                      <p:cBhvr additive="repl">
                                        <p:cTn id="7" dur="2000"/>
                                        <p:tgtEl>
                                          <p:spTgt spid="10242"/>
                                        </p:tgtEl>
                                      </p:cBhvr>
                                    </p:animEffect>
                                  </p:childTnLst>
                                </p:cTn>
                              </p:par>
                              <p:par>
                                <p:cTn id="8" presetID="10" presetClass="entr" fill="hold" nodeType="withEffect">
                                  <p:stCondLst>
                                    <p:cond delay="0"/>
                                  </p:stCondLst>
                                  <p:childTnLst>
                                    <p:set>
                                      <p:cBhvr additive="repl">
                                        <p:cTn id="9" dur="1" fill="hold">
                                          <p:stCondLst>
                                            <p:cond delay="0"/>
                                          </p:stCondLst>
                                        </p:cTn>
                                        <p:tgtEl>
                                          <p:spTgt spid="10246"/>
                                        </p:tgtEl>
                                        <p:attrNameLst>
                                          <p:attrName>style.visibility</p:attrName>
                                        </p:attrNameLst>
                                      </p:cBhvr>
                                      <p:to>
                                        <p:strVal val="visible"/>
                                      </p:to>
                                    </p:set>
                                    <p:animEffect transition="in" filter="fade">
                                      <p:cBhvr additive="repl">
                                        <p:cTn id="10" dur="2000"/>
                                        <p:tgtEl>
                                          <p:spTgt spid="10246"/>
                                        </p:tgtEl>
                                      </p:cBhvr>
                                    </p:animEffect>
                                  </p:childTnLst>
                                </p:cTn>
                              </p:par>
                              <p:par>
                                <p:cTn id="11" presetID="10" presetClass="entr" fill="hold" nodeType="withEffect">
                                  <p:stCondLst>
                                    <p:cond delay="0"/>
                                  </p:stCondLst>
                                  <p:childTnLst>
                                    <p:set>
                                      <p:cBhvr additive="repl">
                                        <p:cTn id="12" dur="1" fill="hold">
                                          <p:stCondLst>
                                            <p:cond delay="0"/>
                                          </p:stCondLst>
                                        </p:cTn>
                                        <p:tgtEl>
                                          <p:spTgt spid="10245"/>
                                        </p:tgtEl>
                                        <p:attrNameLst>
                                          <p:attrName>style.visibility</p:attrName>
                                        </p:attrNameLst>
                                      </p:cBhvr>
                                      <p:to>
                                        <p:strVal val="visible"/>
                                      </p:to>
                                    </p:set>
                                    <p:animEffect transition="in" filter="fade">
                                      <p:cBhvr additive="repl">
                                        <p:cTn id="13" dur="2000"/>
                                        <p:tgtEl>
                                          <p:spTgt spid="102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fill="hold" nodeType="clickEffect">
                                  <p:stCondLst>
                                    <p:cond delay="0"/>
                                  </p:stCondLst>
                                  <p:childTnLst>
                                    <p:set>
                                      <p:cBhvr additive="repl">
                                        <p:cTn id="17" dur="1" fill="hold">
                                          <p:stCondLst>
                                            <p:cond delay="0"/>
                                          </p:stCondLst>
                                        </p:cTn>
                                        <p:tgtEl>
                                          <p:spTgt spid="10243"/>
                                        </p:tgtEl>
                                        <p:attrNameLst>
                                          <p:attrName>style.visibility</p:attrName>
                                        </p:attrNameLst>
                                      </p:cBhvr>
                                      <p:to>
                                        <p:strVal val="visible"/>
                                      </p:to>
                                    </p:set>
                                    <p:animEffect transition="in" filter="fade">
                                      <p:cBhvr additive="repl">
                                        <p:cTn id="18" dur="2000"/>
                                        <p:tgtEl>
                                          <p:spTgt spid="10243"/>
                                        </p:tgtEl>
                                      </p:cBhvr>
                                    </p:animEffect>
                                  </p:childTnLst>
                                </p:cTn>
                              </p:par>
                              <p:par>
                                <p:cTn id="19" presetID="10" presetClass="entr" fill="hold" nodeType="withEffect">
                                  <p:stCondLst>
                                    <p:cond delay="0"/>
                                  </p:stCondLst>
                                  <p:childTnLst>
                                    <p:set>
                                      <p:cBhvr additive="repl">
                                        <p:cTn id="20" dur="1" fill="hold">
                                          <p:stCondLst>
                                            <p:cond delay="0"/>
                                          </p:stCondLst>
                                        </p:cTn>
                                        <p:tgtEl>
                                          <p:spTgt spid="10248"/>
                                        </p:tgtEl>
                                        <p:attrNameLst>
                                          <p:attrName>style.visibility</p:attrName>
                                        </p:attrNameLst>
                                      </p:cBhvr>
                                      <p:to>
                                        <p:strVal val="visible"/>
                                      </p:to>
                                    </p:set>
                                    <p:animEffect transition="in" filter="fade">
                                      <p:cBhvr additive="repl">
                                        <p:cTn id="21" dur="2000"/>
                                        <p:tgtEl>
                                          <p:spTgt spid="10248"/>
                                        </p:tgtEl>
                                      </p:cBhvr>
                                    </p:animEffect>
                                  </p:childTnLst>
                                </p:cTn>
                              </p:par>
                              <p:par>
                                <p:cTn id="22" presetID="10" presetClass="entr" fill="hold" nodeType="withEffect">
                                  <p:stCondLst>
                                    <p:cond delay="0"/>
                                  </p:stCondLst>
                                  <p:childTnLst>
                                    <p:set>
                                      <p:cBhvr additive="repl">
                                        <p:cTn id="23" dur="1" fill="hold">
                                          <p:stCondLst>
                                            <p:cond delay="0"/>
                                          </p:stCondLst>
                                        </p:cTn>
                                        <p:tgtEl>
                                          <p:spTgt spid="10247"/>
                                        </p:tgtEl>
                                        <p:attrNameLst>
                                          <p:attrName>style.visibility</p:attrName>
                                        </p:attrNameLst>
                                      </p:cBhvr>
                                      <p:to>
                                        <p:strVal val="visible"/>
                                      </p:to>
                                    </p:set>
                                    <p:animEffect transition="in" filter="fade">
                                      <p:cBhvr additive="repl">
                                        <p:cTn id="24" dur="2000"/>
                                        <p:tgtEl>
                                          <p:spTgt spid="1024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fill="hold" nodeType="clickEffect">
                                  <p:stCondLst>
                                    <p:cond delay="0"/>
                                  </p:stCondLst>
                                  <p:childTnLst>
                                    <p:set>
                                      <p:cBhvr additive="repl">
                                        <p:cTn id="28" dur="1" fill="hold">
                                          <p:stCondLst>
                                            <p:cond delay="0"/>
                                          </p:stCondLst>
                                        </p:cTn>
                                        <p:tgtEl>
                                          <p:spTgt spid="10244"/>
                                        </p:tgtEl>
                                        <p:attrNameLst>
                                          <p:attrName>style.visibility</p:attrName>
                                        </p:attrNameLst>
                                      </p:cBhvr>
                                      <p:to>
                                        <p:strVal val="visible"/>
                                      </p:to>
                                    </p:set>
                                    <p:animEffect transition="in" filter="fade">
                                      <p:cBhvr additive="repl">
                                        <p:cTn id="29" dur="2000"/>
                                        <p:tgtEl>
                                          <p:spTgt spid="10244"/>
                                        </p:tgtEl>
                                      </p:cBhvr>
                                    </p:animEffect>
                                  </p:childTnLst>
                                </p:cTn>
                              </p:par>
                              <p:par>
                                <p:cTn id="30" presetID="10" presetClass="entr" fill="hold" nodeType="withEffect">
                                  <p:stCondLst>
                                    <p:cond delay="0"/>
                                  </p:stCondLst>
                                  <p:childTnLst>
                                    <p:set>
                                      <p:cBhvr additive="repl">
                                        <p:cTn id="31" dur="1" fill="hold">
                                          <p:stCondLst>
                                            <p:cond delay="0"/>
                                          </p:stCondLst>
                                        </p:cTn>
                                        <p:tgtEl>
                                          <p:spTgt spid="10249"/>
                                        </p:tgtEl>
                                        <p:attrNameLst>
                                          <p:attrName>style.visibility</p:attrName>
                                        </p:attrNameLst>
                                      </p:cBhvr>
                                      <p:to>
                                        <p:strVal val="visible"/>
                                      </p:to>
                                    </p:set>
                                    <p:animEffect transition="in" filter="fade">
                                      <p:cBhvr additive="repl">
                                        <p:cTn id="32" dur="2000"/>
                                        <p:tgtEl>
                                          <p:spTgt spid="10249"/>
                                        </p:tgtEl>
                                      </p:cBhvr>
                                    </p:animEffect>
                                  </p:childTnLst>
                                </p:cTn>
                              </p:par>
                              <p:par>
                                <p:cTn id="33" presetID="10" presetClass="entr" fill="hold" nodeType="withEffect">
                                  <p:stCondLst>
                                    <p:cond delay="0"/>
                                  </p:stCondLst>
                                  <p:childTnLst>
                                    <p:set>
                                      <p:cBhvr additive="repl">
                                        <p:cTn id="34" dur="1" fill="hold">
                                          <p:stCondLst>
                                            <p:cond delay="0"/>
                                          </p:stCondLst>
                                        </p:cTn>
                                        <p:tgtEl>
                                          <p:spTgt spid="10250"/>
                                        </p:tgtEl>
                                        <p:attrNameLst>
                                          <p:attrName>style.visibility</p:attrName>
                                        </p:attrNameLst>
                                      </p:cBhvr>
                                      <p:to>
                                        <p:strVal val="visible"/>
                                      </p:to>
                                    </p:set>
                                    <p:animEffect transition="in" filter="fade">
                                      <p:cBhvr additive="repl">
                                        <p:cTn id="35" dur="20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sl-SI" dirty="0" err="1" smtClean="0"/>
              <a:t>Neplanirana</a:t>
            </a:r>
            <a:r>
              <a:rPr lang="sl-SI" dirty="0" smtClean="0"/>
              <a:t> </a:t>
            </a:r>
            <a:r>
              <a:rPr lang="sl-SI" dirty="0" err="1" smtClean="0"/>
              <a:t>trudnoča</a:t>
            </a:r>
            <a:endParaRPr lang="en-US" dirty="0" smtClean="0"/>
          </a:p>
        </p:txBody>
      </p:sp>
      <p:sp>
        <p:nvSpPr>
          <p:cNvPr id="6147" name="Rectangle 3"/>
          <p:cNvSpPr>
            <a:spLocks noGrp="1" noChangeArrowheads="1"/>
          </p:cNvSpPr>
          <p:nvPr>
            <p:ph type="body" sz="half" idx="1"/>
          </p:nvPr>
        </p:nvSpPr>
        <p:spPr/>
        <p:txBody>
          <a:bodyPr/>
          <a:lstStyle/>
          <a:p>
            <a:pPr eaLnBrk="1" hangingPunct="1"/>
            <a:r>
              <a:rPr lang="sl-SI" sz="1800" dirty="0" err="1" smtClean="0"/>
              <a:t>Među</a:t>
            </a:r>
            <a:r>
              <a:rPr lang="sl-SI" sz="1800" dirty="0" smtClean="0"/>
              <a:t> ženama </a:t>
            </a:r>
            <a:r>
              <a:rPr lang="sl-SI" sz="1800" dirty="0" err="1"/>
              <a:t>sa</a:t>
            </a:r>
            <a:r>
              <a:rPr lang="sl-SI" sz="1800" dirty="0"/>
              <a:t> </a:t>
            </a:r>
            <a:r>
              <a:rPr lang="sl-SI" sz="1800" dirty="0" err="1"/>
              <a:t>neplaniranom</a:t>
            </a:r>
            <a:r>
              <a:rPr lang="sl-SI" sz="1800" dirty="0"/>
              <a:t> </a:t>
            </a:r>
            <a:r>
              <a:rPr lang="sl-SI" sz="1800" dirty="0" err="1" smtClean="0"/>
              <a:t>trudnoćom</a:t>
            </a:r>
            <a:r>
              <a:rPr lang="sl-SI" sz="1800" dirty="0" smtClean="0"/>
              <a:t>, </a:t>
            </a:r>
            <a:r>
              <a:rPr lang="sl-SI" sz="1800" dirty="0" err="1" smtClean="0"/>
              <a:t>rođenima</a:t>
            </a:r>
            <a:r>
              <a:rPr lang="sl-SI" sz="1800" dirty="0" smtClean="0"/>
              <a:t> u </a:t>
            </a:r>
            <a:r>
              <a:rPr lang="sl-SI" sz="1800" dirty="0" err="1" smtClean="0"/>
              <a:t>Danskoj</a:t>
            </a:r>
            <a:r>
              <a:rPr lang="sl-SI" sz="1800" dirty="0" smtClean="0"/>
              <a:t>, </a:t>
            </a:r>
            <a:r>
              <a:rPr lang="en-US" sz="1800" dirty="0" smtClean="0"/>
              <a:t>45% </a:t>
            </a:r>
            <a:r>
              <a:rPr lang="sl-SI" sz="1800" dirty="0" smtClean="0"/>
              <a:t>jih je </a:t>
            </a:r>
            <a:r>
              <a:rPr lang="sl-SI" sz="1800" dirty="0" err="1" smtClean="0"/>
              <a:t>uzimalo</a:t>
            </a:r>
            <a:r>
              <a:rPr lang="sl-SI" sz="1800" dirty="0" smtClean="0"/>
              <a:t> </a:t>
            </a:r>
            <a:r>
              <a:rPr lang="sl-SI" sz="1800" dirty="0" err="1" smtClean="0"/>
              <a:t>kontracepciju</a:t>
            </a:r>
            <a:r>
              <a:rPr lang="sl-SI" sz="1800" dirty="0" smtClean="0"/>
              <a:t>!</a:t>
            </a:r>
            <a:r>
              <a:rPr lang="en-US" sz="1800" baseline="30000" dirty="0" smtClean="0"/>
              <a:t>1</a:t>
            </a:r>
            <a:endParaRPr lang="en-US" sz="1800" dirty="0" smtClean="0"/>
          </a:p>
          <a:p>
            <a:pPr eaLnBrk="1" hangingPunct="1"/>
            <a:r>
              <a:rPr lang="sl-SI" sz="1800" dirty="0" err="1" smtClean="0"/>
              <a:t>Muđu</a:t>
            </a:r>
            <a:r>
              <a:rPr lang="sl-SI" sz="1800" dirty="0" smtClean="0"/>
              <a:t> </a:t>
            </a:r>
            <a:r>
              <a:rPr lang="sl-SI" sz="1800" dirty="0" err="1" smtClean="0"/>
              <a:t>Francuskinjama</a:t>
            </a:r>
            <a:r>
              <a:rPr lang="en-US" sz="1800" dirty="0" smtClean="0"/>
              <a:t>, 65% </a:t>
            </a:r>
            <a:r>
              <a:rPr lang="sl-SI" sz="1800" dirty="0" err="1" smtClean="0"/>
              <a:t>neplaniranih</a:t>
            </a:r>
            <a:r>
              <a:rPr lang="sl-SI" sz="1800" dirty="0" smtClean="0"/>
              <a:t> </a:t>
            </a:r>
            <a:r>
              <a:rPr lang="sl-SI" sz="1800" dirty="0" err="1" smtClean="0"/>
              <a:t>trudnoća</a:t>
            </a:r>
            <a:r>
              <a:rPr lang="sl-SI" sz="1800" dirty="0" smtClean="0"/>
              <a:t> se </a:t>
            </a:r>
            <a:r>
              <a:rPr lang="sl-SI" sz="1800" dirty="0" err="1" smtClean="0"/>
              <a:t>desilo</a:t>
            </a:r>
            <a:r>
              <a:rPr lang="sl-SI" sz="1800" dirty="0" smtClean="0"/>
              <a:t> </a:t>
            </a:r>
            <a:r>
              <a:rPr lang="sl-SI" sz="1800" dirty="0" err="1" smtClean="0"/>
              <a:t>uz</a:t>
            </a:r>
            <a:r>
              <a:rPr lang="sl-SI" sz="1800" dirty="0" smtClean="0"/>
              <a:t> </a:t>
            </a:r>
            <a:r>
              <a:rPr lang="sl-SI" sz="1800" dirty="0" err="1" smtClean="0"/>
              <a:t>upotrebu</a:t>
            </a:r>
            <a:r>
              <a:rPr lang="sl-SI" sz="1800" dirty="0" smtClean="0"/>
              <a:t> </a:t>
            </a:r>
            <a:r>
              <a:rPr lang="sl-SI" sz="1800" dirty="0" err="1" smtClean="0"/>
              <a:t>kontracepcje</a:t>
            </a:r>
            <a:r>
              <a:rPr lang="en-US" sz="1800" baseline="30000" dirty="0" smtClean="0"/>
              <a:t>2</a:t>
            </a:r>
          </a:p>
          <a:p>
            <a:pPr lvl="1" eaLnBrk="1" hangingPunct="1"/>
            <a:r>
              <a:rPr lang="en-US" sz="1600" dirty="0" smtClean="0"/>
              <a:t>21% </a:t>
            </a:r>
            <a:r>
              <a:rPr lang="sl-SI" sz="1600" dirty="0" smtClean="0"/>
              <a:t>od tih žena koristilo je oralne </a:t>
            </a:r>
            <a:r>
              <a:rPr lang="sl-SI" sz="1600" dirty="0" err="1" smtClean="0"/>
              <a:t>kontraceptive</a:t>
            </a:r>
            <a:endParaRPr lang="en-US" sz="1800" dirty="0" smtClean="0"/>
          </a:p>
        </p:txBody>
      </p:sp>
      <p:sp>
        <p:nvSpPr>
          <p:cNvPr id="6148" name="Text Box 209"/>
          <p:cNvSpPr txBox="1">
            <a:spLocks noChangeArrowheads="1"/>
          </p:cNvSpPr>
          <p:nvPr/>
        </p:nvSpPr>
        <p:spPr bwMode="auto">
          <a:xfrm>
            <a:off x="0" y="6583363"/>
            <a:ext cx="7848600" cy="23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Lucida Grande" pitchFamily="96" charset="0"/>
                <a:ea typeface="MS PGothic" pitchFamily="34" charset="-128"/>
              </a:defRPr>
            </a:lvl1pPr>
            <a:lvl2pPr marL="742950" indent="-285750">
              <a:defRPr sz="2400">
                <a:solidFill>
                  <a:schemeClr val="tx1"/>
                </a:solidFill>
                <a:latin typeface="Lucida Grande" pitchFamily="96" charset="0"/>
                <a:ea typeface="MS PGothic" pitchFamily="34" charset="-128"/>
              </a:defRPr>
            </a:lvl2pPr>
            <a:lvl3pPr marL="1143000" indent="-228600">
              <a:defRPr sz="2400">
                <a:solidFill>
                  <a:schemeClr val="tx1"/>
                </a:solidFill>
                <a:latin typeface="Lucida Grande" pitchFamily="96" charset="0"/>
                <a:ea typeface="MS PGothic" pitchFamily="34" charset="-128"/>
              </a:defRPr>
            </a:lvl3pPr>
            <a:lvl4pPr marL="1600200" indent="-228600">
              <a:defRPr sz="2400">
                <a:solidFill>
                  <a:schemeClr val="tx1"/>
                </a:solidFill>
                <a:latin typeface="Lucida Grande" pitchFamily="96" charset="0"/>
                <a:ea typeface="MS PGothic" pitchFamily="34" charset="-128"/>
              </a:defRPr>
            </a:lvl4pPr>
            <a:lvl5pPr marL="2057400" indent="-228600">
              <a:defRPr sz="2400">
                <a:solidFill>
                  <a:schemeClr val="tx1"/>
                </a:solidFill>
                <a:latin typeface="Lucida Grande" pitchFamily="96"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Grande" pitchFamily="96"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Grande" pitchFamily="96"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Grande" pitchFamily="96"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Grande" pitchFamily="96" charset="0"/>
                <a:ea typeface="MS PGothic" pitchFamily="34" charset="-128"/>
              </a:defRPr>
            </a:lvl9pPr>
          </a:lstStyle>
          <a:p>
            <a:pPr>
              <a:spcBef>
                <a:spcPct val="50000"/>
              </a:spcBef>
            </a:pPr>
            <a:r>
              <a:rPr lang="en-US" sz="1200" baseline="30000" dirty="0">
                <a:solidFill>
                  <a:schemeClr val="tx2"/>
                </a:solidFill>
                <a:latin typeface="Arial" pitchFamily="34" charset="0"/>
              </a:rPr>
              <a:t>1</a:t>
            </a:r>
            <a:r>
              <a:rPr lang="en-US" sz="1200" dirty="0">
                <a:solidFill>
                  <a:schemeClr val="tx2"/>
                </a:solidFill>
                <a:latin typeface="Arial" pitchFamily="34" charset="0"/>
              </a:rPr>
              <a:t>Rasch V, et al. </a:t>
            </a:r>
            <a:r>
              <a:rPr lang="en-US" sz="1200" i="1" dirty="0">
                <a:solidFill>
                  <a:schemeClr val="tx2"/>
                </a:solidFill>
                <a:latin typeface="Arial" pitchFamily="34" charset="0"/>
              </a:rPr>
              <a:t>Hum </a:t>
            </a:r>
            <a:r>
              <a:rPr lang="en-US" sz="1200" i="1" dirty="0" err="1">
                <a:solidFill>
                  <a:schemeClr val="tx2"/>
                </a:solidFill>
                <a:latin typeface="Arial" pitchFamily="34" charset="0"/>
              </a:rPr>
              <a:t>Reprod</a:t>
            </a:r>
            <a:r>
              <a:rPr lang="en-US" sz="1200" dirty="0">
                <a:solidFill>
                  <a:schemeClr val="tx2"/>
                </a:solidFill>
                <a:latin typeface="Arial" pitchFamily="34" charset="0"/>
              </a:rPr>
              <a:t> 2007;22:1320-1326; </a:t>
            </a:r>
            <a:r>
              <a:rPr lang="en-US" sz="1200" baseline="30000" dirty="0">
                <a:solidFill>
                  <a:schemeClr val="tx2"/>
                </a:solidFill>
                <a:latin typeface="Arial" pitchFamily="34" charset="0"/>
              </a:rPr>
              <a:t>2</a:t>
            </a:r>
            <a:r>
              <a:rPr lang="en-US" sz="1200" dirty="0">
                <a:solidFill>
                  <a:schemeClr val="tx2"/>
                </a:solidFill>
                <a:latin typeface="Arial" pitchFamily="34" charset="0"/>
              </a:rPr>
              <a:t>Bajos N, et al. </a:t>
            </a:r>
            <a:r>
              <a:rPr lang="en-US" sz="1200" i="1" dirty="0">
                <a:solidFill>
                  <a:schemeClr val="tx2"/>
                </a:solidFill>
                <a:latin typeface="Arial" pitchFamily="34" charset="0"/>
              </a:rPr>
              <a:t>Hum </a:t>
            </a:r>
            <a:r>
              <a:rPr lang="en-US" sz="1200" i="1" dirty="0" err="1">
                <a:solidFill>
                  <a:schemeClr val="tx2"/>
                </a:solidFill>
                <a:latin typeface="Arial" pitchFamily="34" charset="0"/>
              </a:rPr>
              <a:t>Reprod</a:t>
            </a:r>
            <a:r>
              <a:rPr lang="en-US" sz="1200" dirty="0">
                <a:solidFill>
                  <a:schemeClr val="tx2"/>
                </a:solidFill>
                <a:latin typeface="Arial" pitchFamily="34" charset="0"/>
              </a:rPr>
              <a:t> 2003;18(5):994-999</a:t>
            </a:r>
          </a:p>
        </p:txBody>
      </p:sp>
      <p:graphicFrame>
        <p:nvGraphicFramePr>
          <p:cNvPr id="10522" name="Group 282"/>
          <p:cNvGraphicFramePr>
            <a:graphicFrameLocks noGrp="1"/>
          </p:cNvGraphicFramePr>
          <p:nvPr>
            <p:ph sz="half" idx="2"/>
            <p:extLst>
              <p:ext uri="{D42A27DB-BD31-4B8C-83A1-F6EECF244321}">
                <p14:modId xmlns:p14="http://schemas.microsoft.com/office/powerpoint/2010/main" val="3045345245"/>
              </p:ext>
            </p:extLst>
          </p:nvPr>
        </p:nvGraphicFramePr>
        <p:xfrm>
          <a:off x="685800" y="3212976"/>
          <a:ext cx="7772400" cy="2840561"/>
        </p:xfrm>
        <a:graphic>
          <a:graphicData uri="http://schemas.openxmlformats.org/drawingml/2006/table">
            <a:tbl>
              <a:tblPr/>
              <a:tblGrid>
                <a:gridCol w="4260850"/>
                <a:gridCol w="3511550"/>
              </a:tblGrid>
              <a:tr h="1163606">
                <a:tc gridSpan="2">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endParaRPr kumimoji="0" lang="sl-SI" sz="2400" b="1" i="0" u="none" strike="noStrike" cap="none" normalizeH="0" baseline="30000" dirty="0" smtClean="0">
                        <a:ln>
                          <a:noFill/>
                        </a:ln>
                        <a:solidFill>
                          <a:schemeClr val="accent2"/>
                        </a:solidFill>
                        <a:effectLst/>
                        <a:latin typeface="Arial MT" pitchFamily="96" charset="0"/>
                        <a:ea typeface="MS PGothic" pitchFamily="34" charset="-128"/>
                      </a:endParaRPr>
                    </a:p>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en-US" sz="2400" b="1" i="0" u="none" strike="noStrike" cap="none" normalizeH="0" baseline="30000" dirty="0" err="1" smtClean="0">
                          <a:ln>
                            <a:noFill/>
                          </a:ln>
                          <a:solidFill>
                            <a:schemeClr val="accent2"/>
                          </a:solidFill>
                          <a:effectLst/>
                          <a:latin typeface="Arial MT" pitchFamily="96" charset="0"/>
                          <a:ea typeface="MS PGothic" pitchFamily="34" charset="-128"/>
                        </a:rPr>
                        <a:t>Razlozi</a:t>
                      </a:r>
                      <a:r>
                        <a:rPr kumimoji="0" lang="en-US" sz="2400" b="1" i="0" u="none" strike="noStrike" cap="none" normalizeH="0" baseline="30000" dirty="0" smtClean="0">
                          <a:ln>
                            <a:noFill/>
                          </a:ln>
                          <a:solidFill>
                            <a:schemeClr val="accent2"/>
                          </a:solidFill>
                          <a:effectLst/>
                          <a:latin typeface="Arial MT" pitchFamily="96" charset="0"/>
                          <a:ea typeface="MS PGothic" pitchFamily="34" charset="-128"/>
                        </a:rPr>
                        <a:t> </a:t>
                      </a:r>
                      <a:r>
                        <a:rPr kumimoji="0" lang="en-US" sz="2400" b="1" i="0" u="none" strike="noStrike" cap="none" normalizeH="0" baseline="30000" dirty="0" err="1" smtClean="0">
                          <a:ln>
                            <a:noFill/>
                          </a:ln>
                          <a:solidFill>
                            <a:schemeClr val="accent2"/>
                          </a:solidFill>
                          <a:effectLst/>
                          <a:latin typeface="Arial MT" pitchFamily="96" charset="0"/>
                          <a:ea typeface="MS PGothic" pitchFamily="34" charset="-128"/>
                        </a:rPr>
                        <a:t>za</a:t>
                      </a:r>
                      <a:r>
                        <a:rPr kumimoji="0" lang="en-US" sz="2400" b="1" i="0" u="none" strike="noStrike" cap="none" normalizeH="0" baseline="30000" dirty="0" smtClean="0">
                          <a:ln>
                            <a:noFill/>
                          </a:ln>
                          <a:solidFill>
                            <a:schemeClr val="accent2"/>
                          </a:solidFill>
                          <a:effectLst/>
                          <a:latin typeface="Arial MT" pitchFamily="96" charset="0"/>
                          <a:ea typeface="MS PGothic" pitchFamily="34" charset="-128"/>
                        </a:rPr>
                        <a:t> </a:t>
                      </a:r>
                      <a:r>
                        <a:rPr kumimoji="0" lang="en-US" sz="2400" b="1" i="0" u="none" strike="noStrike" cap="none" normalizeH="0" baseline="30000" dirty="0" err="1" smtClean="0">
                          <a:ln>
                            <a:noFill/>
                          </a:ln>
                          <a:solidFill>
                            <a:schemeClr val="accent2"/>
                          </a:solidFill>
                          <a:effectLst/>
                          <a:latin typeface="Arial MT" pitchFamily="96" charset="0"/>
                          <a:ea typeface="MS PGothic" pitchFamily="34" charset="-128"/>
                        </a:rPr>
                        <a:t>neuspjeh</a:t>
                      </a:r>
                      <a:r>
                        <a:rPr kumimoji="0" lang="en-US" sz="2400" b="1" i="0" u="none" strike="noStrike" cap="none" normalizeH="0" baseline="30000" dirty="0" smtClean="0">
                          <a:ln>
                            <a:noFill/>
                          </a:ln>
                          <a:solidFill>
                            <a:schemeClr val="accent2"/>
                          </a:solidFill>
                          <a:effectLst/>
                          <a:latin typeface="Arial MT" pitchFamily="96" charset="0"/>
                          <a:ea typeface="MS PGothic" pitchFamily="34" charset="-128"/>
                        </a:rPr>
                        <a:t> </a:t>
                      </a:r>
                      <a:r>
                        <a:rPr kumimoji="0" lang="en-US" sz="2400" b="1" i="0" u="none" strike="noStrike" cap="none" normalizeH="0" baseline="30000" dirty="0" err="1" smtClean="0">
                          <a:ln>
                            <a:noFill/>
                          </a:ln>
                          <a:solidFill>
                            <a:schemeClr val="accent2"/>
                          </a:solidFill>
                          <a:effectLst/>
                          <a:latin typeface="Arial MT" pitchFamily="96" charset="0"/>
                          <a:ea typeface="MS PGothic" pitchFamily="34" charset="-128"/>
                        </a:rPr>
                        <a:t>oralnih</a:t>
                      </a:r>
                      <a:r>
                        <a:rPr kumimoji="0" lang="en-US" sz="2400" b="1" i="0" u="none" strike="noStrike" cap="none" normalizeH="0" baseline="30000" dirty="0" smtClean="0">
                          <a:ln>
                            <a:noFill/>
                          </a:ln>
                          <a:solidFill>
                            <a:schemeClr val="accent2"/>
                          </a:solidFill>
                          <a:effectLst/>
                          <a:latin typeface="Arial MT" pitchFamily="96" charset="0"/>
                          <a:ea typeface="MS PGothic" pitchFamily="34" charset="-128"/>
                        </a:rPr>
                        <a:t> </a:t>
                      </a:r>
                      <a:r>
                        <a:rPr kumimoji="0" lang="en-US" sz="2400" b="1" i="0" u="none" strike="noStrike" cap="none" normalizeH="0" baseline="30000" dirty="0" err="1" smtClean="0">
                          <a:ln>
                            <a:noFill/>
                          </a:ln>
                          <a:solidFill>
                            <a:schemeClr val="accent2"/>
                          </a:solidFill>
                          <a:effectLst/>
                          <a:latin typeface="Arial MT" pitchFamily="96" charset="0"/>
                          <a:ea typeface="MS PGothic" pitchFamily="34" charset="-128"/>
                        </a:rPr>
                        <a:t>kontraceptiva</a:t>
                      </a:r>
                      <a:r>
                        <a:rPr kumimoji="0" lang="en-US" sz="2400" b="1" i="0" u="none" strike="noStrike" cap="none" normalizeH="0" baseline="30000" dirty="0" smtClean="0">
                          <a:ln>
                            <a:noFill/>
                          </a:ln>
                          <a:solidFill>
                            <a:schemeClr val="accent2"/>
                          </a:solidFill>
                          <a:effectLst/>
                          <a:latin typeface="Arial MT" pitchFamily="96" charset="0"/>
                          <a:ea typeface="MS PGothic" pitchFamily="34" charset="-128"/>
                        </a:rPr>
                        <a:t> u </a:t>
                      </a:r>
                      <a:r>
                        <a:rPr kumimoji="0" lang="en-US" sz="2400" b="1" i="0" u="none" strike="noStrike" cap="none" normalizeH="0" baseline="30000" dirty="0" err="1" smtClean="0">
                          <a:ln>
                            <a:noFill/>
                          </a:ln>
                          <a:solidFill>
                            <a:schemeClr val="accent2"/>
                          </a:solidFill>
                          <a:effectLst/>
                          <a:latin typeface="Arial MT" pitchFamily="96" charset="0"/>
                          <a:ea typeface="MS PGothic" pitchFamily="34" charset="-128"/>
                        </a:rPr>
                        <a:t>žena</a:t>
                      </a:r>
                      <a:r>
                        <a:rPr kumimoji="0" lang="en-US" sz="2400" b="1" i="0" u="none" strike="noStrike" cap="none" normalizeH="0" baseline="30000" dirty="0" smtClean="0">
                          <a:ln>
                            <a:noFill/>
                          </a:ln>
                          <a:solidFill>
                            <a:schemeClr val="accent2"/>
                          </a:solidFill>
                          <a:effectLst/>
                          <a:latin typeface="Arial MT" pitchFamily="96" charset="0"/>
                          <a:ea typeface="MS PGothic" pitchFamily="34" charset="-128"/>
                        </a:rPr>
                        <a:t> s</a:t>
                      </a:r>
                      <a:r>
                        <a:rPr kumimoji="0" lang="sl-SI" sz="2400" b="1" i="0" u="none" strike="noStrike" cap="none" normalizeH="0" baseline="30000" dirty="0" smtClean="0">
                          <a:ln>
                            <a:noFill/>
                          </a:ln>
                          <a:solidFill>
                            <a:schemeClr val="accent2"/>
                          </a:solidFill>
                          <a:effectLst/>
                          <a:latin typeface="Arial MT" pitchFamily="96" charset="0"/>
                          <a:ea typeface="MS PGothic" pitchFamily="34" charset="-128"/>
                        </a:rPr>
                        <a:t>a</a:t>
                      </a:r>
                      <a:endParaRPr kumimoji="0" lang="en-US" sz="2400" b="1" i="0" u="none" strike="noStrike" cap="none" normalizeH="0" baseline="30000" dirty="0" smtClean="0">
                        <a:ln>
                          <a:noFill/>
                        </a:ln>
                        <a:solidFill>
                          <a:schemeClr val="accent2"/>
                        </a:solidFill>
                        <a:effectLst/>
                        <a:latin typeface="Arial MT" pitchFamily="96" charset="0"/>
                        <a:ea typeface="MS PGothic" pitchFamily="34" charset="-128"/>
                      </a:endParaRPr>
                    </a:p>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en-US" sz="2400" b="1" i="0" u="none" strike="noStrike" cap="none" normalizeH="0" baseline="30000" dirty="0" err="1" smtClean="0">
                          <a:ln>
                            <a:noFill/>
                          </a:ln>
                          <a:solidFill>
                            <a:schemeClr val="accent2"/>
                          </a:solidFill>
                          <a:effectLst/>
                          <a:latin typeface="Arial MT" pitchFamily="96" charset="0"/>
                          <a:ea typeface="MS PGothic" pitchFamily="34" charset="-128"/>
                        </a:rPr>
                        <a:t>neplanirano</a:t>
                      </a:r>
                      <a:r>
                        <a:rPr kumimoji="0" lang="sl-SI" sz="2400" b="1" i="0" u="none" strike="noStrike" cap="none" normalizeH="0" baseline="30000" dirty="0" smtClean="0">
                          <a:ln>
                            <a:noFill/>
                          </a:ln>
                          <a:solidFill>
                            <a:schemeClr val="accent2"/>
                          </a:solidFill>
                          <a:effectLst/>
                          <a:latin typeface="Arial MT" pitchFamily="96" charset="0"/>
                          <a:ea typeface="MS PGothic" pitchFamily="34" charset="-128"/>
                        </a:rPr>
                        <a:t>m</a:t>
                      </a:r>
                      <a:r>
                        <a:rPr kumimoji="0" lang="en-US" sz="2400" b="1" i="0" u="none" strike="noStrike" cap="none" normalizeH="0" baseline="30000" dirty="0" smtClean="0">
                          <a:ln>
                            <a:noFill/>
                          </a:ln>
                          <a:solidFill>
                            <a:schemeClr val="accent2"/>
                          </a:solidFill>
                          <a:effectLst/>
                          <a:latin typeface="Arial MT" pitchFamily="96" charset="0"/>
                          <a:ea typeface="MS PGothic" pitchFamily="34" charset="-128"/>
                        </a:rPr>
                        <a:t> </a:t>
                      </a:r>
                      <a:r>
                        <a:rPr kumimoji="0" lang="en-US" sz="2400" b="1" i="0" u="none" strike="noStrike" cap="none" normalizeH="0" baseline="30000" dirty="0" err="1" smtClean="0">
                          <a:ln>
                            <a:noFill/>
                          </a:ln>
                          <a:solidFill>
                            <a:schemeClr val="accent2"/>
                          </a:solidFill>
                          <a:effectLst/>
                          <a:latin typeface="Arial MT" pitchFamily="96" charset="0"/>
                          <a:ea typeface="MS PGothic" pitchFamily="34" charset="-128"/>
                        </a:rPr>
                        <a:t>trudnoć</a:t>
                      </a:r>
                      <a:r>
                        <a:rPr kumimoji="0" lang="sl-SI" sz="2400" b="1" i="0" u="none" strike="noStrike" cap="none" normalizeH="0" baseline="30000" dirty="0" err="1" smtClean="0">
                          <a:ln>
                            <a:noFill/>
                          </a:ln>
                          <a:solidFill>
                            <a:schemeClr val="accent2"/>
                          </a:solidFill>
                          <a:effectLst/>
                          <a:latin typeface="Arial MT" pitchFamily="96" charset="0"/>
                          <a:ea typeface="MS PGothic" pitchFamily="34" charset="-128"/>
                        </a:rPr>
                        <a:t>om</a:t>
                      </a:r>
                      <a:r>
                        <a:rPr kumimoji="0" lang="sl-SI" sz="2400" b="1" i="0" u="none" strike="noStrike" cap="none" normalizeH="0" baseline="0" dirty="0" smtClean="0">
                          <a:ln>
                            <a:noFill/>
                          </a:ln>
                          <a:solidFill>
                            <a:schemeClr val="accent2"/>
                          </a:solidFill>
                          <a:effectLst/>
                          <a:latin typeface="Arial MT" pitchFamily="96" charset="0"/>
                          <a:ea typeface="MS PGothic" pitchFamily="34" charset="-128"/>
                        </a:rPr>
                        <a:t> </a:t>
                      </a:r>
                      <a:r>
                        <a:rPr kumimoji="0" lang="sl-SI" sz="1400" b="1" i="0" u="none" strike="noStrike" cap="none" normalizeH="0" baseline="0" dirty="0" smtClean="0">
                          <a:ln>
                            <a:noFill/>
                          </a:ln>
                          <a:solidFill>
                            <a:schemeClr val="accent2"/>
                          </a:solidFill>
                          <a:effectLst/>
                          <a:latin typeface="Arial MT" pitchFamily="96" charset="0"/>
                          <a:ea typeface="MS PGothic" pitchFamily="34" charset="-128"/>
                        </a:rPr>
                        <a:t>2</a:t>
                      </a:r>
                      <a:endParaRPr kumimoji="0" lang="en-US" sz="2400" b="1" i="0" u="none" strike="noStrike" cap="none" normalizeH="0" baseline="30000" dirty="0" smtClean="0">
                        <a:ln>
                          <a:noFill/>
                        </a:ln>
                        <a:solidFill>
                          <a:schemeClr val="accent2"/>
                        </a:solidFill>
                        <a:effectLst/>
                        <a:latin typeface="Arial MT" pitchFamily="96" charset="0"/>
                        <a:ea typeface="MS PGothic" pitchFamily="34" charset="-128"/>
                      </a:endParaRPr>
                    </a:p>
                  </a:txBody>
                  <a:tcPr marT="45735" marB="45735"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E384"/>
                    </a:solidFill>
                  </a:tcPr>
                </a:tc>
                <a:tc hMerge="1">
                  <a:txBody>
                    <a:bodyPr/>
                    <a:lstStyle/>
                    <a:p>
                      <a:endParaRPr lang="en-US"/>
                    </a:p>
                  </a:txBody>
                  <a:tcPr/>
                </a:tc>
              </a:tr>
              <a:tr h="335391">
                <a:tc>
                  <a:txBody>
                    <a:bodyPr/>
                    <a:lstStyle/>
                    <a:p>
                      <a:pPr marL="0" marR="0" lvl="0" indent="0" algn="l" defTabSz="914400" rtl="0" eaLnBrk="1" fontAlgn="base" latinLnBrk="0" hangingPunct="1">
                        <a:lnSpc>
                          <a:spcPct val="100000"/>
                        </a:lnSpc>
                        <a:spcBef>
                          <a:spcPct val="20000"/>
                        </a:spcBef>
                        <a:spcAft>
                          <a:spcPct val="0"/>
                        </a:spcAft>
                        <a:buClr>
                          <a:srgbClr val="FFE384"/>
                        </a:buClr>
                        <a:buSzTx/>
                        <a:buFontTx/>
                        <a:buNone/>
                        <a:tabLst/>
                      </a:pPr>
                      <a:endParaRPr kumimoji="0" lang="en-US" sz="1600" b="0" i="0" u="none" strike="noStrike" cap="none" normalizeH="0" baseline="0" dirty="0" smtClean="0">
                        <a:ln>
                          <a:noFill/>
                        </a:ln>
                        <a:solidFill>
                          <a:schemeClr val="tx2"/>
                        </a:solidFill>
                        <a:effectLst/>
                        <a:latin typeface="Arial MT" pitchFamily="96" charset="0"/>
                        <a:ea typeface="MS PGothic" pitchFamily="34" charset="-128"/>
                      </a:endParaRPr>
                    </a:p>
                  </a:txBody>
                  <a:tcPr marT="45735" marB="45735"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en-US" sz="1600" b="0" i="0" u="none" strike="noStrike" cap="none" normalizeH="0" baseline="0" smtClean="0">
                          <a:ln>
                            <a:noFill/>
                          </a:ln>
                          <a:solidFill>
                            <a:schemeClr val="tx2"/>
                          </a:solidFill>
                          <a:effectLst/>
                          <a:latin typeface="Arial MT" pitchFamily="96" charset="0"/>
                          <a:ea typeface="MS PGothic" pitchFamily="34" charset="-128"/>
                        </a:rPr>
                        <a:t>Percent of women (n=176)</a:t>
                      </a:r>
                    </a:p>
                  </a:txBody>
                  <a:tcPr marT="45735" marB="45735"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r>
              <a:tr h="335391">
                <a:tc>
                  <a:txBody>
                    <a:bodyPr/>
                    <a:lstStyle/>
                    <a:p>
                      <a:pPr marL="0" marR="0" lvl="0" indent="0" algn="l" defTabSz="914400" rtl="0" eaLnBrk="1" fontAlgn="base" latinLnBrk="0" hangingPunct="1">
                        <a:lnSpc>
                          <a:spcPct val="100000"/>
                        </a:lnSpc>
                        <a:spcBef>
                          <a:spcPct val="20000"/>
                        </a:spcBef>
                        <a:spcAft>
                          <a:spcPct val="0"/>
                        </a:spcAft>
                        <a:buClr>
                          <a:srgbClr val="FFE384"/>
                        </a:buClr>
                        <a:buSzTx/>
                        <a:buFontTx/>
                        <a:buNone/>
                        <a:tabLst/>
                      </a:pPr>
                      <a:r>
                        <a:rPr kumimoji="0" lang="en-US" sz="1600" b="0" i="0" u="none" strike="noStrike" cap="none" normalizeH="0" baseline="0" dirty="0" smtClean="0">
                          <a:ln>
                            <a:noFill/>
                          </a:ln>
                          <a:solidFill>
                            <a:schemeClr val="tx2"/>
                          </a:solidFill>
                          <a:effectLst/>
                          <a:latin typeface="Arial MT" pitchFamily="96" charset="0"/>
                          <a:ea typeface="MS PGothic" pitchFamily="34" charset="-128"/>
                        </a:rPr>
                        <a:t>Took tablets late/forgot to take tablets</a:t>
                      </a:r>
                    </a:p>
                  </a:txBody>
                  <a:tcPr marT="45735" marB="45735"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en-US" sz="1600" b="0" i="0" u="none" strike="noStrike" cap="none" normalizeH="0" baseline="0" smtClean="0">
                          <a:ln>
                            <a:noFill/>
                          </a:ln>
                          <a:solidFill>
                            <a:schemeClr val="tx2"/>
                          </a:solidFill>
                          <a:effectLst/>
                          <a:latin typeface="Arial MT" pitchFamily="96" charset="0"/>
                          <a:ea typeface="MS PGothic" pitchFamily="34" charset="-128"/>
                        </a:rPr>
                        <a:t>60.3</a:t>
                      </a:r>
                    </a:p>
                  </a:txBody>
                  <a:tcPr marT="45735" marB="45735"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r>
              <a:tr h="335391">
                <a:tc>
                  <a:txBody>
                    <a:bodyPr/>
                    <a:lstStyle/>
                    <a:p>
                      <a:pPr marL="0" marR="0" lvl="0" indent="0" algn="l" defTabSz="914400" rtl="0" eaLnBrk="1" fontAlgn="base" latinLnBrk="0" hangingPunct="1">
                        <a:lnSpc>
                          <a:spcPct val="100000"/>
                        </a:lnSpc>
                        <a:spcBef>
                          <a:spcPct val="20000"/>
                        </a:spcBef>
                        <a:spcAft>
                          <a:spcPct val="0"/>
                        </a:spcAft>
                        <a:buClr>
                          <a:srgbClr val="FFE384"/>
                        </a:buClr>
                        <a:buSzTx/>
                        <a:buFontTx/>
                        <a:buNone/>
                        <a:tabLst/>
                      </a:pPr>
                      <a:r>
                        <a:rPr kumimoji="0" lang="en-US" sz="1600" b="0" i="0" u="none" strike="noStrike" cap="none" normalizeH="0" baseline="0" dirty="0" smtClean="0">
                          <a:ln>
                            <a:noFill/>
                          </a:ln>
                          <a:solidFill>
                            <a:schemeClr val="tx2"/>
                          </a:solidFill>
                          <a:effectLst/>
                          <a:latin typeface="Arial MT" pitchFamily="96" charset="0"/>
                          <a:ea typeface="MS PGothic" pitchFamily="34" charset="-128"/>
                        </a:rPr>
                        <a:t>Illness, medication</a:t>
                      </a:r>
                    </a:p>
                  </a:txBody>
                  <a:tcPr marT="45735" marB="45735"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en-US" sz="1600" b="0" i="0" u="none" strike="noStrike" cap="none" normalizeH="0" baseline="0" smtClean="0">
                          <a:ln>
                            <a:noFill/>
                          </a:ln>
                          <a:solidFill>
                            <a:schemeClr val="tx2"/>
                          </a:solidFill>
                          <a:effectLst/>
                          <a:latin typeface="Arial MT" pitchFamily="96" charset="0"/>
                          <a:ea typeface="MS PGothic" pitchFamily="34" charset="-128"/>
                        </a:rPr>
                        <a:t>10.6</a:t>
                      </a:r>
                    </a:p>
                  </a:txBody>
                  <a:tcPr marT="45735" marB="45735"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r>
              <a:tr h="335391">
                <a:tc>
                  <a:txBody>
                    <a:bodyPr/>
                    <a:lstStyle/>
                    <a:p>
                      <a:pPr marL="0" marR="0" lvl="0" indent="0" algn="l" defTabSz="914400" rtl="0" eaLnBrk="1" fontAlgn="base" latinLnBrk="0" hangingPunct="1">
                        <a:lnSpc>
                          <a:spcPct val="100000"/>
                        </a:lnSpc>
                        <a:spcBef>
                          <a:spcPct val="20000"/>
                        </a:spcBef>
                        <a:spcAft>
                          <a:spcPct val="0"/>
                        </a:spcAft>
                        <a:buClr>
                          <a:srgbClr val="FFE384"/>
                        </a:buClr>
                        <a:buSzTx/>
                        <a:buFontTx/>
                        <a:buNone/>
                        <a:tabLst/>
                      </a:pPr>
                      <a:r>
                        <a:rPr kumimoji="0" lang="en-US" sz="1600" b="0" i="0" u="none" strike="noStrike" cap="none" normalizeH="0" baseline="0" dirty="0" smtClean="0">
                          <a:ln>
                            <a:noFill/>
                          </a:ln>
                          <a:solidFill>
                            <a:schemeClr val="tx2"/>
                          </a:solidFill>
                          <a:effectLst/>
                          <a:latin typeface="Arial MT" pitchFamily="96" charset="0"/>
                          <a:ea typeface="MS PGothic" pitchFamily="34" charset="-128"/>
                        </a:rPr>
                        <a:t>Vomiting</a:t>
                      </a:r>
                    </a:p>
                  </a:txBody>
                  <a:tcPr marT="45735" marB="45735"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en-US" sz="1600" b="0" i="0" u="none" strike="noStrike" cap="none" normalizeH="0" baseline="0" smtClean="0">
                          <a:ln>
                            <a:noFill/>
                          </a:ln>
                          <a:solidFill>
                            <a:schemeClr val="tx2"/>
                          </a:solidFill>
                          <a:effectLst/>
                          <a:latin typeface="Arial MT" pitchFamily="96" charset="0"/>
                          <a:ea typeface="MS PGothic" pitchFamily="34" charset="-128"/>
                        </a:rPr>
                        <a:t>7.7</a:t>
                      </a:r>
                    </a:p>
                  </a:txBody>
                  <a:tcPr marT="45735" marB="45735"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r>
              <a:tr h="335391">
                <a:tc>
                  <a:txBody>
                    <a:bodyPr/>
                    <a:lstStyle/>
                    <a:p>
                      <a:pPr marL="0" marR="0" lvl="0" indent="0" algn="l" defTabSz="914400" rtl="0" eaLnBrk="1" fontAlgn="base" latinLnBrk="0" hangingPunct="1">
                        <a:lnSpc>
                          <a:spcPct val="100000"/>
                        </a:lnSpc>
                        <a:spcBef>
                          <a:spcPct val="20000"/>
                        </a:spcBef>
                        <a:spcAft>
                          <a:spcPct val="0"/>
                        </a:spcAft>
                        <a:buClr>
                          <a:srgbClr val="FFE384"/>
                        </a:buClr>
                        <a:buSzTx/>
                        <a:buFontTx/>
                        <a:buNone/>
                        <a:tabLst/>
                      </a:pPr>
                      <a:r>
                        <a:rPr kumimoji="0" lang="en-US" sz="1600" b="0" i="0" u="none" strike="noStrike" cap="none" normalizeH="0" baseline="0" dirty="0" smtClean="0">
                          <a:ln>
                            <a:noFill/>
                          </a:ln>
                          <a:solidFill>
                            <a:schemeClr val="tx2"/>
                          </a:solidFill>
                          <a:effectLst/>
                          <a:latin typeface="Arial MT" pitchFamily="96" charset="0"/>
                          <a:ea typeface="MS PGothic" pitchFamily="34" charset="-128"/>
                        </a:rPr>
                        <a:t>No explanation, do not know</a:t>
                      </a:r>
                    </a:p>
                  </a:txBody>
                  <a:tcPr marT="45735" marB="45735"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E384"/>
                        </a:buClr>
                        <a:buSzTx/>
                        <a:buFontTx/>
                        <a:buNone/>
                        <a:tabLst/>
                      </a:pPr>
                      <a:r>
                        <a:rPr kumimoji="0" lang="en-US" sz="1600" b="0" i="0" u="none" strike="noStrike" cap="none" normalizeH="0" baseline="0" dirty="0" smtClean="0">
                          <a:ln>
                            <a:noFill/>
                          </a:ln>
                          <a:solidFill>
                            <a:schemeClr val="tx2"/>
                          </a:solidFill>
                          <a:effectLst/>
                          <a:latin typeface="Arial MT" pitchFamily="96" charset="0"/>
                          <a:ea typeface="MS PGothic" pitchFamily="34" charset="-128"/>
                        </a:rPr>
                        <a:t>21.4</a:t>
                      </a:r>
                    </a:p>
                  </a:txBody>
                  <a:tcPr marT="45735" marB="45735"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spTree>
    <p:extLst>
      <p:ext uri="{BB962C8B-B14F-4D97-AF65-F5344CB8AC3E}">
        <p14:creationId xmlns:p14="http://schemas.microsoft.com/office/powerpoint/2010/main" val="178965185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574675" y="242888"/>
            <a:ext cx="7996238" cy="1274762"/>
          </a:xfrm>
        </p:spPr>
        <p:txBody>
          <a:bodyPr lIns="45720" tIns="45720" rIns="45720" bIns="45720" anchor="ctr"/>
          <a:lstStyle/>
          <a:p>
            <a:pPr>
              <a:lnSpc>
                <a:spcPct val="10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err="1"/>
              <a:t>Kontracepcijski</a:t>
            </a:r>
            <a:r>
              <a:rPr lang="en-GB" sz="2800" dirty="0"/>
              <a:t> </a:t>
            </a:r>
            <a:r>
              <a:rPr lang="en-GB" sz="2800" dirty="0" err="1"/>
              <a:t>vaginalni</a:t>
            </a:r>
            <a:r>
              <a:rPr lang="en-GB" sz="2800" dirty="0"/>
              <a:t> </a:t>
            </a:r>
            <a:r>
              <a:rPr lang="en-GB" sz="2800" dirty="0" err="1"/>
              <a:t>prsten</a:t>
            </a:r>
            <a:r>
              <a:rPr lang="en-GB" sz="2800" dirty="0"/>
              <a:t/>
            </a:r>
            <a:br>
              <a:rPr lang="en-GB" sz="2800" dirty="0"/>
            </a:br>
            <a:endParaRPr lang="en-GB" sz="2800" dirty="0"/>
          </a:p>
        </p:txBody>
      </p:sp>
      <p:sp>
        <p:nvSpPr>
          <p:cNvPr id="12290" name="Text Box 2"/>
          <p:cNvSpPr txBox="1">
            <a:spLocks noChangeArrowheads="1"/>
          </p:cNvSpPr>
          <p:nvPr/>
        </p:nvSpPr>
        <p:spPr bwMode="auto">
          <a:xfrm>
            <a:off x="395288" y="1800225"/>
            <a:ext cx="5005387"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09575" indent="-371475">
              <a:tabLst>
                <a:tab pos="409575" algn="l"/>
                <a:tab pos="857250" algn="l"/>
                <a:tab pos="1306513" algn="l"/>
                <a:tab pos="1755775" algn="l"/>
                <a:tab pos="2205038" algn="l"/>
                <a:tab pos="2654300" algn="l"/>
                <a:tab pos="3103563" algn="l"/>
                <a:tab pos="3552825" algn="l"/>
                <a:tab pos="4002088" algn="l"/>
                <a:tab pos="4451350" algn="l"/>
                <a:tab pos="4900613" algn="l"/>
                <a:tab pos="5349875" algn="l"/>
                <a:tab pos="5799138" algn="l"/>
                <a:tab pos="6248400" algn="l"/>
                <a:tab pos="6697663" algn="l"/>
                <a:tab pos="7146925" algn="l"/>
                <a:tab pos="7596188" algn="l"/>
                <a:tab pos="8045450" algn="l"/>
                <a:tab pos="8494713" algn="l"/>
                <a:tab pos="8943975" algn="l"/>
                <a:tab pos="9393238" algn="l"/>
              </a:tabLst>
              <a:defRPr>
                <a:solidFill>
                  <a:srgbClr val="000000"/>
                </a:solidFill>
                <a:latin typeface="Arial" charset="0"/>
                <a:cs typeface="Arial" charset="0"/>
              </a:defRPr>
            </a:lvl1pPr>
            <a:lvl2pPr marL="709613" indent="-263525">
              <a:tabLst>
                <a:tab pos="409575" algn="l"/>
                <a:tab pos="857250" algn="l"/>
                <a:tab pos="1306513" algn="l"/>
                <a:tab pos="1755775" algn="l"/>
                <a:tab pos="2205038" algn="l"/>
                <a:tab pos="2654300" algn="l"/>
                <a:tab pos="3103563" algn="l"/>
                <a:tab pos="3552825" algn="l"/>
                <a:tab pos="4002088" algn="l"/>
                <a:tab pos="4451350" algn="l"/>
                <a:tab pos="4900613" algn="l"/>
                <a:tab pos="5349875" algn="l"/>
                <a:tab pos="5799138" algn="l"/>
                <a:tab pos="6248400" algn="l"/>
                <a:tab pos="6697663" algn="l"/>
                <a:tab pos="7146925" algn="l"/>
                <a:tab pos="7596188" algn="l"/>
                <a:tab pos="8045450" algn="l"/>
                <a:tab pos="8494713" algn="l"/>
                <a:tab pos="8943975" algn="l"/>
                <a:tab pos="9393238" algn="l"/>
              </a:tabLst>
              <a:defRPr>
                <a:solidFill>
                  <a:srgbClr val="000000"/>
                </a:solidFill>
                <a:latin typeface="Arial" charset="0"/>
                <a:cs typeface="Arial" charset="0"/>
              </a:defRPr>
            </a:lvl2pPr>
            <a:lvl3pPr>
              <a:tabLst>
                <a:tab pos="409575" algn="l"/>
                <a:tab pos="857250" algn="l"/>
                <a:tab pos="1306513" algn="l"/>
                <a:tab pos="1755775" algn="l"/>
                <a:tab pos="2205038" algn="l"/>
                <a:tab pos="2654300" algn="l"/>
                <a:tab pos="3103563" algn="l"/>
                <a:tab pos="3552825" algn="l"/>
                <a:tab pos="4002088" algn="l"/>
                <a:tab pos="4451350" algn="l"/>
                <a:tab pos="4900613" algn="l"/>
                <a:tab pos="5349875" algn="l"/>
                <a:tab pos="5799138" algn="l"/>
                <a:tab pos="6248400" algn="l"/>
                <a:tab pos="6697663" algn="l"/>
                <a:tab pos="7146925" algn="l"/>
                <a:tab pos="7596188" algn="l"/>
                <a:tab pos="8045450" algn="l"/>
                <a:tab pos="8494713" algn="l"/>
                <a:tab pos="8943975" algn="l"/>
                <a:tab pos="9393238" algn="l"/>
              </a:tabLst>
              <a:defRPr>
                <a:solidFill>
                  <a:srgbClr val="000000"/>
                </a:solidFill>
                <a:latin typeface="Arial" charset="0"/>
                <a:cs typeface="Arial" charset="0"/>
              </a:defRPr>
            </a:lvl3pPr>
            <a:lvl4pPr>
              <a:tabLst>
                <a:tab pos="409575" algn="l"/>
                <a:tab pos="857250" algn="l"/>
                <a:tab pos="1306513" algn="l"/>
                <a:tab pos="1755775" algn="l"/>
                <a:tab pos="2205038" algn="l"/>
                <a:tab pos="2654300" algn="l"/>
                <a:tab pos="3103563" algn="l"/>
                <a:tab pos="3552825" algn="l"/>
                <a:tab pos="4002088" algn="l"/>
                <a:tab pos="4451350" algn="l"/>
                <a:tab pos="4900613" algn="l"/>
                <a:tab pos="5349875" algn="l"/>
                <a:tab pos="5799138" algn="l"/>
                <a:tab pos="6248400" algn="l"/>
                <a:tab pos="6697663" algn="l"/>
                <a:tab pos="7146925" algn="l"/>
                <a:tab pos="7596188" algn="l"/>
                <a:tab pos="8045450" algn="l"/>
                <a:tab pos="8494713" algn="l"/>
                <a:tab pos="8943975" algn="l"/>
                <a:tab pos="9393238" algn="l"/>
              </a:tabLst>
              <a:defRPr>
                <a:solidFill>
                  <a:srgbClr val="000000"/>
                </a:solidFill>
                <a:latin typeface="Arial" charset="0"/>
                <a:cs typeface="Arial" charset="0"/>
              </a:defRPr>
            </a:lvl4pPr>
            <a:lvl5pPr>
              <a:tabLst>
                <a:tab pos="409575" algn="l"/>
                <a:tab pos="857250" algn="l"/>
                <a:tab pos="1306513" algn="l"/>
                <a:tab pos="1755775" algn="l"/>
                <a:tab pos="2205038" algn="l"/>
                <a:tab pos="2654300" algn="l"/>
                <a:tab pos="3103563" algn="l"/>
                <a:tab pos="3552825" algn="l"/>
                <a:tab pos="4002088" algn="l"/>
                <a:tab pos="4451350" algn="l"/>
                <a:tab pos="4900613" algn="l"/>
                <a:tab pos="5349875" algn="l"/>
                <a:tab pos="5799138" algn="l"/>
                <a:tab pos="6248400" algn="l"/>
                <a:tab pos="6697663" algn="l"/>
                <a:tab pos="7146925" algn="l"/>
                <a:tab pos="7596188" algn="l"/>
                <a:tab pos="8045450" algn="l"/>
                <a:tab pos="8494713" algn="l"/>
                <a:tab pos="8943975" algn="l"/>
                <a:tab pos="9393238" algn="l"/>
              </a:tabLst>
              <a:defRPr>
                <a:solidFill>
                  <a:srgbClr val="000000"/>
                </a:solidFill>
                <a:latin typeface="Arial" charset="0"/>
                <a:cs typeface="Arial" charset="0"/>
              </a:defRPr>
            </a:lvl5pPr>
            <a:lvl6pPr marL="2514600" indent="-228600" defTabSz="449263" fontAlgn="base">
              <a:lnSpc>
                <a:spcPct val="76000"/>
              </a:lnSpc>
              <a:spcBef>
                <a:spcPct val="0"/>
              </a:spcBef>
              <a:spcAft>
                <a:spcPct val="0"/>
              </a:spcAft>
              <a:buClr>
                <a:srgbClr val="000000"/>
              </a:buClr>
              <a:buSzPct val="100000"/>
              <a:buFont typeface="Times New Roman" pitchFamily="16" charset="0"/>
              <a:tabLst>
                <a:tab pos="409575" algn="l"/>
                <a:tab pos="857250" algn="l"/>
                <a:tab pos="1306513" algn="l"/>
                <a:tab pos="1755775" algn="l"/>
                <a:tab pos="2205038" algn="l"/>
                <a:tab pos="2654300" algn="l"/>
                <a:tab pos="3103563" algn="l"/>
                <a:tab pos="3552825" algn="l"/>
                <a:tab pos="4002088" algn="l"/>
                <a:tab pos="4451350" algn="l"/>
                <a:tab pos="4900613" algn="l"/>
                <a:tab pos="5349875" algn="l"/>
                <a:tab pos="5799138" algn="l"/>
                <a:tab pos="6248400" algn="l"/>
                <a:tab pos="6697663" algn="l"/>
                <a:tab pos="7146925" algn="l"/>
                <a:tab pos="7596188" algn="l"/>
                <a:tab pos="8045450" algn="l"/>
                <a:tab pos="8494713" algn="l"/>
                <a:tab pos="8943975" algn="l"/>
                <a:tab pos="9393238" algn="l"/>
              </a:tabLst>
              <a:defRPr>
                <a:solidFill>
                  <a:srgbClr val="000000"/>
                </a:solidFill>
                <a:latin typeface="Arial" charset="0"/>
                <a:cs typeface="Arial" charset="0"/>
              </a:defRPr>
            </a:lvl6pPr>
            <a:lvl7pPr marL="2971800" indent="-228600" defTabSz="449263" fontAlgn="base">
              <a:lnSpc>
                <a:spcPct val="76000"/>
              </a:lnSpc>
              <a:spcBef>
                <a:spcPct val="0"/>
              </a:spcBef>
              <a:spcAft>
                <a:spcPct val="0"/>
              </a:spcAft>
              <a:buClr>
                <a:srgbClr val="000000"/>
              </a:buClr>
              <a:buSzPct val="100000"/>
              <a:buFont typeface="Times New Roman" pitchFamily="16" charset="0"/>
              <a:tabLst>
                <a:tab pos="409575" algn="l"/>
                <a:tab pos="857250" algn="l"/>
                <a:tab pos="1306513" algn="l"/>
                <a:tab pos="1755775" algn="l"/>
                <a:tab pos="2205038" algn="l"/>
                <a:tab pos="2654300" algn="l"/>
                <a:tab pos="3103563" algn="l"/>
                <a:tab pos="3552825" algn="l"/>
                <a:tab pos="4002088" algn="l"/>
                <a:tab pos="4451350" algn="l"/>
                <a:tab pos="4900613" algn="l"/>
                <a:tab pos="5349875" algn="l"/>
                <a:tab pos="5799138" algn="l"/>
                <a:tab pos="6248400" algn="l"/>
                <a:tab pos="6697663" algn="l"/>
                <a:tab pos="7146925" algn="l"/>
                <a:tab pos="7596188" algn="l"/>
                <a:tab pos="8045450" algn="l"/>
                <a:tab pos="8494713" algn="l"/>
                <a:tab pos="8943975" algn="l"/>
                <a:tab pos="9393238" algn="l"/>
              </a:tabLst>
              <a:defRPr>
                <a:solidFill>
                  <a:srgbClr val="000000"/>
                </a:solidFill>
                <a:latin typeface="Arial" charset="0"/>
                <a:cs typeface="Arial" charset="0"/>
              </a:defRPr>
            </a:lvl7pPr>
            <a:lvl8pPr marL="3429000" indent="-228600" defTabSz="449263" fontAlgn="base">
              <a:lnSpc>
                <a:spcPct val="76000"/>
              </a:lnSpc>
              <a:spcBef>
                <a:spcPct val="0"/>
              </a:spcBef>
              <a:spcAft>
                <a:spcPct val="0"/>
              </a:spcAft>
              <a:buClr>
                <a:srgbClr val="000000"/>
              </a:buClr>
              <a:buSzPct val="100000"/>
              <a:buFont typeface="Times New Roman" pitchFamily="16" charset="0"/>
              <a:tabLst>
                <a:tab pos="409575" algn="l"/>
                <a:tab pos="857250" algn="l"/>
                <a:tab pos="1306513" algn="l"/>
                <a:tab pos="1755775" algn="l"/>
                <a:tab pos="2205038" algn="l"/>
                <a:tab pos="2654300" algn="l"/>
                <a:tab pos="3103563" algn="l"/>
                <a:tab pos="3552825" algn="l"/>
                <a:tab pos="4002088" algn="l"/>
                <a:tab pos="4451350" algn="l"/>
                <a:tab pos="4900613" algn="l"/>
                <a:tab pos="5349875" algn="l"/>
                <a:tab pos="5799138" algn="l"/>
                <a:tab pos="6248400" algn="l"/>
                <a:tab pos="6697663" algn="l"/>
                <a:tab pos="7146925" algn="l"/>
                <a:tab pos="7596188" algn="l"/>
                <a:tab pos="8045450" algn="l"/>
                <a:tab pos="8494713" algn="l"/>
                <a:tab pos="8943975" algn="l"/>
                <a:tab pos="9393238" algn="l"/>
              </a:tabLst>
              <a:defRPr>
                <a:solidFill>
                  <a:srgbClr val="000000"/>
                </a:solidFill>
                <a:latin typeface="Arial" charset="0"/>
                <a:cs typeface="Arial" charset="0"/>
              </a:defRPr>
            </a:lvl8pPr>
            <a:lvl9pPr marL="3886200" indent="-228600" defTabSz="449263" fontAlgn="base">
              <a:lnSpc>
                <a:spcPct val="76000"/>
              </a:lnSpc>
              <a:spcBef>
                <a:spcPct val="0"/>
              </a:spcBef>
              <a:spcAft>
                <a:spcPct val="0"/>
              </a:spcAft>
              <a:buClr>
                <a:srgbClr val="000000"/>
              </a:buClr>
              <a:buSzPct val="100000"/>
              <a:buFont typeface="Times New Roman" pitchFamily="16" charset="0"/>
              <a:tabLst>
                <a:tab pos="409575" algn="l"/>
                <a:tab pos="857250" algn="l"/>
                <a:tab pos="1306513" algn="l"/>
                <a:tab pos="1755775" algn="l"/>
                <a:tab pos="2205038" algn="l"/>
                <a:tab pos="2654300" algn="l"/>
                <a:tab pos="3103563" algn="l"/>
                <a:tab pos="3552825" algn="l"/>
                <a:tab pos="4002088" algn="l"/>
                <a:tab pos="4451350" algn="l"/>
                <a:tab pos="4900613" algn="l"/>
                <a:tab pos="5349875" algn="l"/>
                <a:tab pos="5799138" algn="l"/>
                <a:tab pos="6248400" algn="l"/>
                <a:tab pos="6697663" algn="l"/>
                <a:tab pos="7146925" algn="l"/>
                <a:tab pos="7596188" algn="l"/>
                <a:tab pos="8045450" algn="l"/>
                <a:tab pos="8494713" algn="l"/>
                <a:tab pos="8943975" algn="l"/>
                <a:tab pos="9393238" algn="l"/>
              </a:tabLst>
              <a:defRPr>
                <a:solidFill>
                  <a:srgbClr val="000000"/>
                </a:solidFill>
                <a:latin typeface="Arial" charset="0"/>
                <a:cs typeface="Arial" charset="0"/>
              </a:defRPr>
            </a:lvl9pPr>
          </a:lstStyle>
          <a:p>
            <a:pPr>
              <a:lnSpc>
                <a:spcPct val="93000"/>
              </a:lnSpc>
              <a:spcBef>
                <a:spcPts val="750"/>
              </a:spcBef>
              <a:buClrTx/>
              <a:buSzPct val="65000"/>
              <a:buFontTx/>
              <a:buNone/>
              <a:defRPr/>
            </a:pPr>
            <a:endParaRPr lang="en-GB" dirty="0" smtClean="0">
              <a:latin typeface="Verdana" pitchFamily="32" charset="0"/>
              <a:ea typeface="+mn-ea"/>
            </a:endParaRPr>
          </a:p>
          <a:p>
            <a:pPr marL="38100" indent="0">
              <a:lnSpc>
                <a:spcPct val="93000"/>
              </a:lnSpc>
              <a:spcBef>
                <a:spcPts val="750"/>
              </a:spcBef>
              <a:buClr>
                <a:srgbClr val="CC0000"/>
              </a:buClr>
              <a:buSzPct val="65000"/>
              <a:defRPr/>
            </a:pPr>
            <a:r>
              <a:rPr lang="en-GB" sz="2000" dirty="0" err="1" smtClean="0">
                <a:solidFill>
                  <a:schemeClr val="tx2"/>
                </a:solidFill>
                <a:latin typeface="Verdana" pitchFamily="32" charset="0"/>
                <a:ea typeface="+mn-ea"/>
              </a:rPr>
              <a:t>NuvaRing</a:t>
            </a:r>
            <a:r>
              <a:rPr lang="en-GB" sz="2000" dirty="0" smtClean="0">
                <a:solidFill>
                  <a:schemeClr val="tx2"/>
                </a:solidFill>
                <a:latin typeface="Verdana" pitchFamily="32" charset="0"/>
                <a:ea typeface="+mn-ea"/>
              </a:rPr>
              <a:t> je </a:t>
            </a:r>
            <a:r>
              <a:rPr lang="en-GB" sz="2000" dirty="0" err="1" smtClean="0">
                <a:solidFill>
                  <a:schemeClr val="tx2"/>
                </a:solidFill>
                <a:latin typeface="Verdana" pitchFamily="32" charset="0"/>
                <a:ea typeface="+mn-ea"/>
              </a:rPr>
              <a:t>novi</a:t>
            </a:r>
            <a:r>
              <a:rPr lang="en-GB" sz="2000" dirty="0" smtClean="0">
                <a:solidFill>
                  <a:schemeClr val="tx2"/>
                </a:solidFill>
                <a:latin typeface="Verdana" pitchFamily="32" charset="0"/>
                <a:ea typeface="+mn-ea"/>
              </a:rPr>
              <a:t> </a:t>
            </a:r>
            <a:r>
              <a:rPr lang="en-GB" sz="2000" dirty="0" err="1" smtClean="0">
                <a:solidFill>
                  <a:schemeClr val="tx2"/>
                </a:solidFill>
                <a:latin typeface="Verdana" pitchFamily="32" charset="0"/>
                <a:ea typeface="+mn-ea"/>
              </a:rPr>
              <a:t>oblik</a:t>
            </a:r>
            <a:r>
              <a:rPr lang="en-GB" sz="2000" dirty="0" smtClean="0">
                <a:solidFill>
                  <a:schemeClr val="tx2"/>
                </a:solidFill>
                <a:latin typeface="Verdana" pitchFamily="32" charset="0"/>
                <a:ea typeface="+mn-ea"/>
              </a:rPr>
              <a:t> </a:t>
            </a:r>
            <a:r>
              <a:rPr lang="en-GB" sz="2000" dirty="0" err="1" smtClean="0">
                <a:solidFill>
                  <a:schemeClr val="tx2"/>
                </a:solidFill>
                <a:latin typeface="Verdana" pitchFamily="32" charset="0"/>
                <a:ea typeface="+mn-ea"/>
              </a:rPr>
              <a:t>kombinirane</a:t>
            </a:r>
            <a:r>
              <a:rPr lang="en-GB" sz="2000" dirty="0" smtClean="0">
                <a:solidFill>
                  <a:schemeClr val="tx2"/>
                </a:solidFill>
                <a:latin typeface="Verdana" pitchFamily="32" charset="0"/>
                <a:ea typeface="+mn-ea"/>
              </a:rPr>
              <a:t> </a:t>
            </a:r>
            <a:r>
              <a:rPr lang="en-GB" sz="2000" dirty="0" err="1" smtClean="0">
                <a:solidFill>
                  <a:schemeClr val="tx2"/>
                </a:solidFill>
                <a:latin typeface="Verdana" pitchFamily="32" charset="0"/>
                <a:ea typeface="+mn-ea"/>
              </a:rPr>
              <a:t>hormonske</a:t>
            </a:r>
            <a:r>
              <a:rPr lang="en-GB" sz="2000" dirty="0" smtClean="0">
                <a:solidFill>
                  <a:schemeClr val="tx2"/>
                </a:solidFill>
                <a:latin typeface="Verdana" pitchFamily="32" charset="0"/>
                <a:ea typeface="+mn-ea"/>
              </a:rPr>
              <a:t> </a:t>
            </a:r>
            <a:r>
              <a:rPr lang="en-GB" sz="2000" dirty="0" err="1" smtClean="0">
                <a:solidFill>
                  <a:schemeClr val="tx2"/>
                </a:solidFill>
                <a:latin typeface="Verdana" pitchFamily="32" charset="0"/>
                <a:ea typeface="+mn-ea"/>
              </a:rPr>
              <a:t>kontracepcije</a:t>
            </a:r>
            <a:r>
              <a:rPr lang="en-GB" sz="2000" dirty="0" smtClean="0">
                <a:solidFill>
                  <a:schemeClr val="tx2"/>
                </a:solidFill>
                <a:latin typeface="Verdana" pitchFamily="32" charset="0"/>
                <a:ea typeface="+mn-ea"/>
              </a:rPr>
              <a:t>!</a:t>
            </a:r>
          </a:p>
          <a:p>
            <a:pPr>
              <a:lnSpc>
                <a:spcPct val="93000"/>
              </a:lnSpc>
              <a:spcBef>
                <a:spcPts val="750"/>
              </a:spcBef>
              <a:buClrTx/>
              <a:buSzPct val="65000"/>
              <a:buFontTx/>
              <a:buNone/>
              <a:defRPr/>
            </a:pPr>
            <a:endParaRPr lang="en-GB" sz="2000" dirty="0" smtClean="0">
              <a:solidFill>
                <a:schemeClr val="tx2"/>
              </a:solidFill>
              <a:latin typeface="Verdana" pitchFamily="32" charset="0"/>
              <a:ea typeface="+mn-ea"/>
            </a:endParaRPr>
          </a:p>
          <a:p>
            <a:pPr marL="38100" indent="0">
              <a:lnSpc>
                <a:spcPct val="93000"/>
              </a:lnSpc>
              <a:spcBef>
                <a:spcPts val="750"/>
              </a:spcBef>
              <a:buClr>
                <a:srgbClr val="CC0000"/>
              </a:buClr>
              <a:buSzPct val="65000"/>
              <a:defRPr/>
            </a:pPr>
            <a:r>
              <a:rPr lang="en-GB" sz="2000" dirty="0" err="1" smtClean="0">
                <a:solidFill>
                  <a:schemeClr val="tx2"/>
                </a:solidFill>
                <a:latin typeface="Verdana" pitchFamily="32" charset="0"/>
                <a:ea typeface="+mn-ea"/>
              </a:rPr>
              <a:t>Bazira</a:t>
            </a:r>
            <a:r>
              <a:rPr lang="en-GB" sz="2000" dirty="0" smtClean="0">
                <a:solidFill>
                  <a:schemeClr val="tx2"/>
                </a:solidFill>
                <a:latin typeface="Verdana" pitchFamily="32" charset="0"/>
                <a:ea typeface="+mn-ea"/>
              </a:rPr>
              <a:t> </a:t>
            </a:r>
            <a:r>
              <a:rPr lang="en-GB" sz="2000" dirty="0" err="1" smtClean="0">
                <a:solidFill>
                  <a:schemeClr val="tx2"/>
                </a:solidFill>
                <a:latin typeface="Verdana" pitchFamily="32" charset="0"/>
                <a:ea typeface="+mn-ea"/>
              </a:rPr>
              <a:t>na</a:t>
            </a:r>
            <a:r>
              <a:rPr lang="en-GB" sz="2000" dirty="0" smtClean="0">
                <a:solidFill>
                  <a:schemeClr val="tx2"/>
                </a:solidFill>
                <a:latin typeface="Verdana" pitchFamily="32" charset="0"/>
                <a:ea typeface="+mn-ea"/>
              </a:rPr>
              <a:t> </a:t>
            </a:r>
            <a:r>
              <a:rPr lang="en-GB" sz="2000" dirty="0" err="1" smtClean="0">
                <a:solidFill>
                  <a:schemeClr val="tx2"/>
                </a:solidFill>
                <a:latin typeface="Verdana" pitchFamily="32" charset="0"/>
                <a:ea typeface="+mn-ea"/>
              </a:rPr>
              <a:t>kontinuiranom</a:t>
            </a:r>
            <a:r>
              <a:rPr lang="en-GB" sz="2000" dirty="0" smtClean="0">
                <a:solidFill>
                  <a:schemeClr val="tx2"/>
                </a:solidFill>
                <a:latin typeface="Verdana" pitchFamily="32" charset="0"/>
                <a:ea typeface="+mn-ea"/>
              </a:rPr>
              <a:t> 21 </a:t>
            </a:r>
            <a:r>
              <a:rPr lang="en-GB" sz="2000" dirty="0" err="1" smtClean="0">
                <a:solidFill>
                  <a:schemeClr val="tx2"/>
                </a:solidFill>
                <a:latin typeface="Verdana" pitchFamily="32" charset="0"/>
                <a:ea typeface="+mn-ea"/>
              </a:rPr>
              <a:t>dnevnom</a:t>
            </a:r>
            <a:r>
              <a:rPr lang="en-GB" sz="2000" dirty="0" smtClean="0">
                <a:solidFill>
                  <a:schemeClr val="tx2"/>
                </a:solidFill>
                <a:latin typeface="Verdana" pitchFamily="32" charset="0"/>
                <a:ea typeface="+mn-ea"/>
              </a:rPr>
              <a:t> </a:t>
            </a:r>
            <a:r>
              <a:rPr lang="en-GB" sz="2000" dirty="0" err="1" smtClean="0">
                <a:solidFill>
                  <a:schemeClr val="tx2"/>
                </a:solidFill>
                <a:latin typeface="Verdana" pitchFamily="32" charset="0"/>
                <a:ea typeface="+mn-ea"/>
              </a:rPr>
              <a:t>oslobađanju</a:t>
            </a:r>
            <a:r>
              <a:rPr lang="en-GB" sz="2000" dirty="0" smtClean="0">
                <a:solidFill>
                  <a:schemeClr val="tx2"/>
                </a:solidFill>
                <a:latin typeface="Verdana" pitchFamily="32" charset="0"/>
                <a:ea typeface="+mn-ea"/>
              </a:rPr>
              <a:t>:</a:t>
            </a:r>
          </a:p>
          <a:p>
            <a:pPr lvl="1">
              <a:lnSpc>
                <a:spcPct val="93000"/>
              </a:lnSpc>
              <a:spcBef>
                <a:spcPts val="650"/>
              </a:spcBef>
              <a:buClr>
                <a:srgbClr val="CC0000"/>
              </a:buClr>
              <a:buSzPct val="65000"/>
              <a:buFont typeface="Wingdings" charset="2"/>
              <a:buChar char=""/>
              <a:defRPr/>
            </a:pPr>
            <a:r>
              <a:rPr lang="en-GB" sz="2000" dirty="0" err="1" smtClean="0">
                <a:solidFill>
                  <a:schemeClr val="tx2"/>
                </a:solidFill>
                <a:latin typeface="Verdana" pitchFamily="32" charset="0"/>
                <a:ea typeface="+mn-ea"/>
              </a:rPr>
              <a:t>Ethinyl</a:t>
            </a:r>
            <a:r>
              <a:rPr lang="en-GB" sz="2000" dirty="0" smtClean="0">
                <a:solidFill>
                  <a:schemeClr val="tx2"/>
                </a:solidFill>
                <a:latin typeface="Verdana" pitchFamily="32" charset="0"/>
                <a:ea typeface="+mn-ea"/>
              </a:rPr>
              <a:t> </a:t>
            </a:r>
            <a:r>
              <a:rPr lang="en-GB" sz="2000" dirty="0" err="1" smtClean="0">
                <a:solidFill>
                  <a:schemeClr val="tx2"/>
                </a:solidFill>
                <a:latin typeface="Verdana" pitchFamily="32" charset="0"/>
                <a:ea typeface="+mn-ea"/>
              </a:rPr>
              <a:t>estradiola</a:t>
            </a:r>
            <a:r>
              <a:rPr lang="sl-SI" sz="2000" dirty="0" smtClean="0">
                <a:solidFill>
                  <a:schemeClr val="tx2"/>
                </a:solidFill>
                <a:latin typeface="Verdana" pitchFamily="32" charset="0"/>
                <a:ea typeface="+mn-ea"/>
              </a:rPr>
              <a:t> </a:t>
            </a:r>
            <a:r>
              <a:rPr lang="en-GB" sz="2000" dirty="0" smtClean="0">
                <a:solidFill>
                  <a:schemeClr val="tx2"/>
                </a:solidFill>
                <a:latin typeface="Verdana" pitchFamily="32" charset="0"/>
                <a:ea typeface="+mn-ea"/>
              </a:rPr>
              <a:t>—</a:t>
            </a:r>
            <a:r>
              <a:rPr lang="sl-SI" sz="2000" dirty="0" smtClean="0">
                <a:solidFill>
                  <a:schemeClr val="tx2"/>
                </a:solidFill>
                <a:latin typeface="Verdana" pitchFamily="32" charset="0"/>
                <a:ea typeface="+mn-ea"/>
              </a:rPr>
              <a:t> </a:t>
            </a:r>
            <a:r>
              <a:rPr lang="en-GB" sz="2000" dirty="0" smtClean="0">
                <a:solidFill>
                  <a:schemeClr val="tx2"/>
                </a:solidFill>
                <a:latin typeface="Verdana" pitchFamily="32" charset="0"/>
                <a:ea typeface="+mn-ea"/>
              </a:rPr>
              <a:t>15 µg</a:t>
            </a:r>
            <a:r>
              <a:rPr lang="sl-SI" sz="2000" dirty="0" smtClean="0">
                <a:solidFill>
                  <a:schemeClr val="tx2"/>
                </a:solidFill>
                <a:latin typeface="Verdana" pitchFamily="32" charset="0"/>
                <a:ea typeface="+mn-ea"/>
              </a:rPr>
              <a:t> </a:t>
            </a:r>
            <a:r>
              <a:rPr lang="en-GB" sz="2000" dirty="0" smtClean="0">
                <a:solidFill>
                  <a:schemeClr val="tx2"/>
                </a:solidFill>
                <a:latin typeface="Verdana" pitchFamily="32" charset="0"/>
                <a:ea typeface="+mn-ea"/>
              </a:rPr>
              <a:t>/d </a:t>
            </a:r>
          </a:p>
          <a:p>
            <a:pPr lvl="1">
              <a:lnSpc>
                <a:spcPct val="93000"/>
              </a:lnSpc>
              <a:spcBef>
                <a:spcPts val="650"/>
              </a:spcBef>
              <a:buClr>
                <a:srgbClr val="CC0000"/>
              </a:buClr>
              <a:buSzPct val="65000"/>
              <a:buFont typeface="Wingdings" charset="2"/>
              <a:buChar char=""/>
              <a:defRPr/>
            </a:pPr>
            <a:r>
              <a:rPr lang="en-GB" sz="2000" dirty="0" err="1" smtClean="0">
                <a:solidFill>
                  <a:schemeClr val="tx2"/>
                </a:solidFill>
                <a:latin typeface="Verdana" pitchFamily="32" charset="0"/>
                <a:ea typeface="+mn-ea"/>
              </a:rPr>
              <a:t>Etonogestrela</a:t>
            </a:r>
            <a:r>
              <a:rPr lang="sl-SI" sz="2000" dirty="0" smtClean="0">
                <a:solidFill>
                  <a:schemeClr val="tx2"/>
                </a:solidFill>
                <a:latin typeface="Verdana" pitchFamily="32" charset="0"/>
                <a:ea typeface="+mn-ea"/>
              </a:rPr>
              <a:t> </a:t>
            </a:r>
            <a:r>
              <a:rPr lang="en-GB" sz="2000" dirty="0" smtClean="0">
                <a:solidFill>
                  <a:schemeClr val="tx2"/>
                </a:solidFill>
                <a:latin typeface="Verdana" pitchFamily="32" charset="0"/>
                <a:ea typeface="+mn-ea"/>
              </a:rPr>
              <a:t>—</a:t>
            </a:r>
            <a:r>
              <a:rPr lang="sl-SI" sz="2000" dirty="0" smtClean="0">
                <a:solidFill>
                  <a:schemeClr val="tx2"/>
                </a:solidFill>
                <a:latin typeface="Verdana" pitchFamily="32" charset="0"/>
                <a:ea typeface="+mn-ea"/>
              </a:rPr>
              <a:t> </a:t>
            </a:r>
            <a:r>
              <a:rPr lang="en-GB" sz="2000" dirty="0" smtClean="0">
                <a:solidFill>
                  <a:schemeClr val="tx2"/>
                </a:solidFill>
                <a:latin typeface="Verdana" pitchFamily="32" charset="0"/>
                <a:ea typeface="+mn-ea"/>
              </a:rPr>
              <a:t>120 µg</a:t>
            </a:r>
            <a:r>
              <a:rPr lang="sl-SI" sz="2000" dirty="0" smtClean="0">
                <a:solidFill>
                  <a:schemeClr val="tx2"/>
                </a:solidFill>
                <a:latin typeface="Verdana" pitchFamily="32" charset="0"/>
                <a:ea typeface="+mn-ea"/>
              </a:rPr>
              <a:t> </a:t>
            </a:r>
            <a:r>
              <a:rPr lang="en-GB" sz="2000" dirty="0" smtClean="0">
                <a:solidFill>
                  <a:schemeClr val="tx2"/>
                </a:solidFill>
                <a:latin typeface="Verdana" pitchFamily="32" charset="0"/>
                <a:ea typeface="+mn-ea"/>
              </a:rPr>
              <a:t>/d </a:t>
            </a:r>
            <a:endParaRPr lang="sl-SI" sz="2000" dirty="0" smtClean="0">
              <a:solidFill>
                <a:schemeClr val="tx2"/>
              </a:solidFill>
              <a:latin typeface="Verdana" pitchFamily="32" charset="0"/>
              <a:ea typeface="+mn-ea"/>
            </a:endParaRPr>
          </a:p>
          <a:p>
            <a:pPr marL="446088" lvl="1" indent="0">
              <a:lnSpc>
                <a:spcPct val="93000"/>
              </a:lnSpc>
              <a:spcBef>
                <a:spcPts val="650"/>
              </a:spcBef>
              <a:buClr>
                <a:srgbClr val="CC0000"/>
              </a:buClr>
              <a:buSzPct val="65000"/>
              <a:buFont typeface="Times New Roman" pitchFamily="16" charset="0"/>
              <a:buNone/>
              <a:defRPr/>
            </a:pPr>
            <a:r>
              <a:rPr lang="sl-SI" sz="2000" dirty="0" smtClean="0">
                <a:solidFill>
                  <a:schemeClr val="tx2"/>
                </a:solidFill>
                <a:latin typeface="Verdana" pitchFamily="32" charset="0"/>
                <a:ea typeface="+mn-ea"/>
              </a:rPr>
              <a:t>(</a:t>
            </a:r>
            <a:r>
              <a:rPr lang="en-GB" sz="2000" dirty="0" err="1" smtClean="0">
                <a:solidFill>
                  <a:schemeClr val="tx2"/>
                </a:solidFill>
                <a:latin typeface="Verdana" pitchFamily="32" charset="0"/>
                <a:ea typeface="+mn-ea"/>
              </a:rPr>
              <a:t>aktivni</a:t>
            </a:r>
            <a:r>
              <a:rPr lang="en-GB" sz="2000" dirty="0" smtClean="0">
                <a:solidFill>
                  <a:schemeClr val="tx2"/>
                </a:solidFill>
                <a:latin typeface="Verdana" pitchFamily="32" charset="0"/>
                <a:ea typeface="+mn-ea"/>
              </a:rPr>
              <a:t> </a:t>
            </a:r>
            <a:r>
              <a:rPr lang="en-GB" sz="2000" dirty="0" err="1" smtClean="0">
                <a:solidFill>
                  <a:schemeClr val="tx2"/>
                </a:solidFill>
                <a:latin typeface="Verdana" pitchFamily="32" charset="0"/>
                <a:ea typeface="+mn-ea"/>
              </a:rPr>
              <a:t>metabolit</a:t>
            </a:r>
            <a:r>
              <a:rPr lang="en-GB" sz="2000" dirty="0" smtClean="0">
                <a:solidFill>
                  <a:schemeClr val="tx2"/>
                </a:solidFill>
                <a:latin typeface="Verdana" pitchFamily="32" charset="0"/>
                <a:ea typeface="+mn-ea"/>
              </a:rPr>
              <a:t> </a:t>
            </a:r>
            <a:r>
              <a:rPr lang="en-GB" sz="2000" dirty="0" err="1" smtClean="0">
                <a:solidFill>
                  <a:schemeClr val="tx2"/>
                </a:solidFill>
                <a:latin typeface="Verdana" pitchFamily="32" charset="0"/>
                <a:ea typeface="+mn-ea"/>
              </a:rPr>
              <a:t>desogestrela</a:t>
            </a:r>
            <a:r>
              <a:rPr lang="sl-SI" sz="2000" dirty="0" smtClean="0">
                <a:solidFill>
                  <a:schemeClr val="tx2"/>
                </a:solidFill>
                <a:latin typeface="Verdana" pitchFamily="32" charset="0"/>
                <a:ea typeface="+mn-ea"/>
              </a:rPr>
              <a:t>)</a:t>
            </a:r>
            <a:endParaRPr lang="en-GB" sz="2000" dirty="0" smtClean="0">
              <a:solidFill>
                <a:schemeClr val="tx2"/>
              </a:solidFill>
              <a:latin typeface="Verdana" pitchFamily="32" charset="0"/>
              <a:ea typeface="+mn-ea"/>
            </a:endParaRPr>
          </a:p>
          <a:p>
            <a:pPr lvl="1">
              <a:lnSpc>
                <a:spcPct val="93000"/>
              </a:lnSpc>
              <a:spcBef>
                <a:spcPts val="650"/>
              </a:spcBef>
              <a:buClrTx/>
              <a:buSzPct val="65000"/>
              <a:buFontTx/>
              <a:buNone/>
              <a:defRPr/>
            </a:pPr>
            <a:endParaRPr lang="en-GB" sz="2000" dirty="0" smtClean="0">
              <a:solidFill>
                <a:schemeClr val="tx2"/>
              </a:solidFill>
              <a:latin typeface="Verdana" pitchFamily="32" charset="0"/>
              <a:ea typeface="+mn-ea"/>
            </a:endParaRPr>
          </a:p>
          <a:p>
            <a:pPr marL="38100" indent="0">
              <a:lnSpc>
                <a:spcPct val="93000"/>
              </a:lnSpc>
              <a:spcBef>
                <a:spcPts val="750"/>
              </a:spcBef>
              <a:buClr>
                <a:srgbClr val="CC0000"/>
              </a:buClr>
              <a:buSzPct val="65000"/>
              <a:defRPr/>
            </a:pPr>
            <a:r>
              <a:rPr lang="en-GB" sz="2000" dirty="0" err="1" smtClean="0">
                <a:solidFill>
                  <a:schemeClr val="tx2"/>
                </a:solidFill>
                <a:latin typeface="Verdana" pitchFamily="32" charset="0"/>
                <a:ea typeface="+mn-ea"/>
              </a:rPr>
              <a:t>Za</a:t>
            </a:r>
            <a:r>
              <a:rPr lang="en-GB" sz="2000" dirty="0" smtClean="0">
                <a:solidFill>
                  <a:schemeClr val="tx2"/>
                </a:solidFill>
                <a:latin typeface="Verdana" pitchFamily="32" charset="0"/>
                <a:ea typeface="+mn-ea"/>
              </a:rPr>
              <a:t> </a:t>
            </a:r>
            <a:r>
              <a:rPr lang="en-GB" sz="2000" dirty="0" err="1" smtClean="0">
                <a:solidFill>
                  <a:schemeClr val="tx2"/>
                </a:solidFill>
                <a:latin typeface="Verdana" pitchFamily="32" charset="0"/>
                <a:ea typeface="+mn-ea"/>
              </a:rPr>
              <a:t>NuvaRing</a:t>
            </a:r>
            <a:r>
              <a:rPr lang="en-GB" sz="2000" dirty="0" smtClean="0">
                <a:solidFill>
                  <a:schemeClr val="tx2"/>
                </a:solidFill>
                <a:latin typeface="Verdana" pitchFamily="32" charset="0"/>
                <a:ea typeface="+mn-ea"/>
              </a:rPr>
              <a:t> </a:t>
            </a:r>
            <a:r>
              <a:rPr lang="sl-SI" sz="2000" dirty="0" err="1" smtClean="0">
                <a:solidFill>
                  <a:schemeClr val="tx2"/>
                </a:solidFill>
                <a:latin typeface="Verdana" pitchFamily="32" charset="0"/>
                <a:ea typeface="+mn-ea"/>
              </a:rPr>
              <a:t>vrijede</a:t>
            </a:r>
            <a:r>
              <a:rPr lang="en-GB" sz="2000" dirty="0" smtClean="0">
                <a:solidFill>
                  <a:schemeClr val="tx2"/>
                </a:solidFill>
                <a:latin typeface="Verdana" pitchFamily="32" charset="0"/>
                <a:ea typeface="+mn-ea"/>
              </a:rPr>
              <a:t> </a:t>
            </a:r>
            <a:r>
              <a:rPr lang="en-GB" sz="2000" dirty="0" err="1" smtClean="0">
                <a:solidFill>
                  <a:schemeClr val="tx2"/>
                </a:solidFill>
                <a:latin typeface="Verdana" pitchFamily="32" charset="0"/>
                <a:ea typeface="+mn-ea"/>
              </a:rPr>
              <a:t>iste</a:t>
            </a:r>
            <a:r>
              <a:rPr lang="en-GB" sz="2000" dirty="0" smtClean="0">
                <a:solidFill>
                  <a:schemeClr val="tx2"/>
                </a:solidFill>
                <a:latin typeface="Verdana" pitchFamily="32" charset="0"/>
                <a:ea typeface="+mn-ea"/>
              </a:rPr>
              <a:t> </a:t>
            </a:r>
            <a:r>
              <a:rPr lang="en-GB" sz="2000" dirty="0" err="1" smtClean="0">
                <a:solidFill>
                  <a:schemeClr val="tx2"/>
                </a:solidFill>
                <a:latin typeface="Verdana" pitchFamily="32" charset="0"/>
                <a:ea typeface="+mn-ea"/>
              </a:rPr>
              <a:t>kontraindikacije</a:t>
            </a:r>
            <a:r>
              <a:rPr lang="en-GB" sz="2000" dirty="0" smtClean="0">
                <a:solidFill>
                  <a:schemeClr val="tx2"/>
                </a:solidFill>
                <a:latin typeface="Verdana" pitchFamily="32" charset="0"/>
                <a:ea typeface="+mn-ea"/>
              </a:rPr>
              <a:t> </a:t>
            </a:r>
            <a:r>
              <a:rPr lang="en-GB" sz="2000" dirty="0" err="1" smtClean="0">
                <a:solidFill>
                  <a:schemeClr val="tx2"/>
                </a:solidFill>
                <a:latin typeface="Verdana" pitchFamily="32" charset="0"/>
                <a:ea typeface="+mn-ea"/>
              </a:rPr>
              <a:t>kao</a:t>
            </a:r>
            <a:r>
              <a:rPr lang="en-GB" sz="2000" dirty="0" smtClean="0">
                <a:solidFill>
                  <a:schemeClr val="tx2"/>
                </a:solidFill>
                <a:latin typeface="Verdana" pitchFamily="32" charset="0"/>
                <a:ea typeface="+mn-ea"/>
              </a:rPr>
              <a:t> </a:t>
            </a:r>
            <a:r>
              <a:rPr lang="sl-SI" sz="2000" dirty="0" smtClean="0">
                <a:solidFill>
                  <a:schemeClr val="tx2"/>
                </a:solidFill>
                <a:latin typeface="Verdana" pitchFamily="32" charset="0"/>
                <a:ea typeface="+mn-ea"/>
              </a:rPr>
              <a:t>i </a:t>
            </a:r>
            <a:r>
              <a:rPr lang="en-GB" sz="2000" dirty="0" err="1" smtClean="0">
                <a:solidFill>
                  <a:schemeClr val="tx2"/>
                </a:solidFill>
                <a:latin typeface="Verdana" pitchFamily="32" charset="0"/>
                <a:ea typeface="+mn-ea"/>
              </a:rPr>
              <a:t>za</a:t>
            </a:r>
            <a:r>
              <a:rPr lang="en-GB" sz="2000" dirty="0" smtClean="0">
                <a:solidFill>
                  <a:schemeClr val="tx2"/>
                </a:solidFill>
                <a:latin typeface="Verdana" pitchFamily="32" charset="0"/>
                <a:ea typeface="+mn-ea"/>
              </a:rPr>
              <a:t> KOK!                     </a:t>
            </a:r>
          </a:p>
        </p:txBody>
      </p:sp>
      <p:sp>
        <p:nvSpPr>
          <p:cNvPr id="35844" name="Rectangle 3"/>
          <p:cNvSpPr>
            <a:spLocks noChangeArrowheads="1"/>
          </p:cNvSpPr>
          <p:nvPr/>
        </p:nvSpPr>
        <p:spPr bwMode="auto">
          <a:xfrm>
            <a:off x="4643438" y="1773238"/>
            <a:ext cx="3922712"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35845" name="Rectangle 4"/>
          <p:cNvSpPr>
            <a:spLocks noChangeArrowheads="1"/>
          </p:cNvSpPr>
          <p:nvPr/>
        </p:nvSpPr>
        <p:spPr bwMode="auto">
          <a:xfrm>
            <a:off x="4643438" y="1773238"/>
            <a:ext cx="3922712"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35846" name="Rectangle 5"/>
          <p:cNvSpPr>
            <a:spLocks noChangeArrowheads="1"/>
          </p:cNvSpPr>
          <p:nvPr/>
        </p:nvSpPr>
        <p:spPr bwMode="auto">
          <a:xfrm>
            <a:off x="4643438" y="1773238"/>
            <a:ext cx="3922712"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grpSp>
        <p:nvGrpSpPr>
          <p:cNvPr id="35847" name="Group 6"/>
          <p:cNvGrpSpPr>
            <a:grpSpLocks/>
          </p:cNvGrpSpPr>
          <p:nvPr/>
        </p:nvGrpSpPr>
        <p:grpSpPr bwMode="auto">
          <a:xfrm>
            <a:off x="5868144" y="3212976"/>
            <a:ext cx="2769444" cy="2727449"/>
            <a:chOff x="4124" y="2494"/>
            <a:chExt cx="1317" cy="1248"/>
          </a:xfrm>
        </p:grpSpPr>
        <p:pic>
          <p:nvPicPr>
            <p:cNvPr id="3584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4" y="2494"/>
              <a:ext cx="1317" cy="12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9" name="Text Box 8"/>
            <p:cNvSpPr txBox="1">
              <a:spLocks noChangeArrowheads="1"/>
            </p:cNvSpPr>
            <p:nvPr/>
          </p:nvSpPr>
          <p:spPr bwMode="auto">
            <a:xfrm>
              <a:off x="4187" y="2557"/>
              <a:ext cx="1175" cy="1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grpSp>
    </p:spTree>
  </p:cSld>
  <p:clrMapOvr>
    <a:masterClrMapping/>
  </p:clrMapOvr>
  <p:transition spd="med"/>
  <p:timing>
    <p:tnLst>
      <p:par>
        <p:cTn id="1" dur="indefinite" restart="never" fill="hold" nodeType="tmRoot"/>
      </p:par>
    </p:tnLst>
  </p:timing>
</p:sld>
</file>

<file path=ppt/theme/theme1.xml><?xml version="1.0" encoding="utf-8"?>
<a:theme xmlns:a="http://schemas.openxmlformats.org/drawingml/2006/main" name="nuvaring">
  <a:themeElements>
    <a:clrScheme name="Custom 1">
      <a:dk1>
        <a:srgbClr val="FFFFFF"/>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MT Bd"/>
        <a:ea typeface="ＭＳ Ｐゴシック"/>
        <a:cs typeface=""/>
      </a:majorFont>
      <a:minorFont>
        <a:latin typeface="Arial 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96"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96"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35333</TotalTime>
  <Words>4465</Words>
  <Application>Microsoft Office PowerPoint</Application>
  <PresentationFormat>On-screen Show (4:3)</PresentationFormat>
  <Paragraphs>660</Paragraphs>
  <Slides>41</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nuvaring</vt:lpstr>
      <vt:lpstr>Chart</vt:lpstr>
      <vt:lpstr>NuvaRing - kada i zašto?</vt:lpstr>
      <vt:lpstr>Hormonska kontracepcija danas</vt:lpstr>
      <vt:lpstr>Kontracepcija danas Žene žele...</vt:lpstr>
      <vt:lpstr>PowerPoint Presentation</vt:lpstr>
      <vt:lpstr>PowerPoint Presentation</vt:lpstr>
      <vt:lpstr>Hormonal contraceptive use  in Europe*</vt:lpstr>
      <vt:lpstr>PowerPoint Presentation</vt:lpstr>
      <vt:lpstr>Neplanirana trudnoča</vt:lpstr>
      <vt:lpstr>Kontracepcijski vaginalni prsten </vt:lpstr>
      <vt:lpstr>PowerPoint Presentation</vt:lpstr>
      <vt:lpstr>Prednosti vaginalne administracije</vt:lpstr>
      <vt:lpstr>Bogata vaskularna mreža vagine omogučuje dobru absorbciju hormona u vensku cirkulaciju</vt:lpstr>
      <vt:lpstr>NuvaRing omogučuje konstantnu i stabilnu razinu etonogestrela i ethinil estradiola1</vt:lpstr>
      <vt:lpstr>NuvaRing  omogučuje  konstantniju i nižu razinu hormona nego KOK ili flasteri1</vt:lpstr>
      <vt:lpstr>NuvaRing omogučuje bolju kontrolu ciklusa nego KOK1</vt:lpstr>
      <vt:lpstr>Neredovito krvarenje Nuvaring vs KOK</vt:lpstr>
      <vt:lpstr>Kontrola ciklusa</vt:lpstr>
      <vt:lpstr>Kontracepcijska efikasnost</vt:lpstr>
      <vt:lpstr>Kontracepcijska efikasnost</vt:lpstr>
      <vt:lpstr>PowerPoint Presentation</vt:lpstr>
      <vt:lpstr>Nuspojave  </vt:lpstr>
      <vt:lpstr>Nuspojave, koje vode u prekid upotrebe kontracepcije </vt:lpstr>
      <vt:lpstr>U mogim studijama analizirali su</vt:lpstr>
      <vt:lpstr>Nekomparativne pretrage</vt:lpstr>
      <vt:lpstr>PowerPoint Presentation</vt:lpstr>
      <vt:lpstr>Komparativne pretrage</vt:lpstr>
      <vt:lpstr>PowerPoint Presentation</vt:lpstr>
      <vt:lpstr>PowerPoint Presentation</vt:lpstr>
      <vt:lpstr>Novi kontraceptivi</vt:lpstr>
      <vt:lpstr>Klinička praksa</vt:lpstr>
      <vt:lpstr>Kakva je reakcija žena na novi način primjene kombinirane hormonske kontracepcije?</vt:lpstr>
      <vt:lpstr>Kakva je reakcija žena na novi način primjene kombinirane hormonske kontracepcije?</vt:lpstr>
      <vt:lpstr>Prezentacija NuvaRinga</vt:lpstr>
      <vt:lpstr>Pitanja za ginekologa</vt:lpstr>
      <vt:lpstr>Klinička iskustva</vt:lpstr>
      <vt:lpstr>Klinička iskustva</vt:lpstr>
      <vt:lpstr>Klinička iskustva</vt:lpstr>
      <vt:lpstr>Klinička iskustva</vt:lpstr>
      <vt:lpstr>Prednosti – vidik korisnica</vt:lpstr>
      <vt:lpstr>Prednosti – vidik ginekologa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Vilma</dc:creator>
  <cp:lastModifiedBy>Vedrana Biuk Martinovic</cp:lastModifiedBy>
  <cp:revision>81</cp:revision>
  <cp:lastPrinted>1601-01-01T00:00:00Z</cp:lastPrinted>
  <dcterms:created xsi:type="dcterms:W3CDTF">1601-01-01T00:00:00Z</dcterms:created>
  <dcterms:modified xsi:type="dcterms:W3CDTF">2013-10-14T14:10:58Z</dcterms:modified>
</cp:coreProperties>
</file>